
<file path=[Content_Types].xml><?xml version="1.0" encoding="utf-8"?>
<Types xmlns="http://schemas.openxmlformats.org/package/2006/content-types">
  <Override PartName="/ppt/slides/slide4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17.xml" ContentType="application/vnd.openxmlformats-officedocument.presentationml.slide+xml"/>
  <Override PartName="/ppt/slides/slide50.xml" ContentType="application/vnd.openxmlformats-officedocument.presentationml.slide+xml"/>
  <Override PartName="/ppt/slides/slide18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127.xml" ContentType="application/vnd.openxmlformats-officedocument.presentationml.slide+xml"/>
  <Override PartName="/ppt/slides/slide60.xml" ContentType="application/vnd.openxmlformats-officedocument.presentationml.slide+xml"/>
  <Override PartName="/ppt/slides/slide28.xml" ContentType="application/vnd.openxmlformats-officedocument.presentationml.slide+xml"/>
  <Override PartName="/ppt/slides/slide37.xml" ContentType="application/vnd.openxmlformats-officedocument.presentationml.slide+xml"/>
  <Override PartName="/ppt/slides/slide70.xml" ContentType="application/vnd.openxmlformats-officedocument.presentationml.slide+xml"/>
  <Override PartName="/ppt/slides/slide9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5.xml" ContentType="application/vnd.openxmlformats-officedocument.presentationml.slideLayout+xml"/>
  <Override PartName="/ppt/slides/slide66.xml" ContentType="application/vnd.openxmlformats-officedocument.presentationml.slide+xml"/>
  <Override PartName="/ppt/theme/theme1.xml" ContentType="application/vnd.openxmlformats-officedocument.theme+xml"/>
  <Override PartName="/ppt/notesSlides/notesSlide2.xml" ContentType="application/vnd.openxmlformats-officedocument.presentationml.notesSlide+xml"/>
  <Override PartName="/ppt/slides/slide75.xml" ContentType="application/vnd.openxmlformats-officedocument.presentationml.slide+xml"/>
  <Override PartName="/ppt/slides/slide85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Default Extension="jpeg" ContentType="image/jpeg"/>
  <Override PartName="/ppt/notesSlides/notesSlide11.xml" ContentType="application/vnd.openxmlformats-officedocument.presentationml.notesSlide+xml"/>
  <Override PartName="/ppt/slides/slide112.xml" ContentType="application/vnd.openxmlformats-officedocument.presentationml.slide+xml"/>
  <Override PartName="/ppt/slides/slide13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122.xml" ContentType="application/vnd.openxmlformats-officedocument.presentationml.slide+xml"/>
  <Override PartName="/ppt/slides/slide23.xml" ContentType="application/vnd.openxmlformats-officedocument.presentationml.slide+xml"/>
  <Override PartName="/ppt/notesSlides/notesSlide31.xml" ContentType="application/vnd.openxmlformats-officedocument.presentationml.notes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108.xml" ContentType="application/vnd.openxmlformats-officedocument.presentationml.slide+xml"/>
  <Override PartName="/ppt/slides/slide42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118.xml" ContentType="application/vnd.openxmlformats-officedocument.presentationml.slide+xml"/>
  <Override PartName="/ppt/slides/slide51.xml" ContentType="application/vnd.openxmlformats-officedocument.presentationml.slide+xml"/>
  <Override PartName="/ppt/slides/slide19.xml" ContentType="application/vnd.openxmlformats-officedocument.presentationml.slide+xml"/>
  <Override PartName="/ppt/notesSlides/notesSlide27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s/slide61.xml" ContentType="application/vnd.openxmlformats-officedocument.presentationml.slide+xml"/>
  <Override PartName="/ppt/slides/slide128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90.xml" ContentType="application/vnd.openxmlformats-officedocument.presentationml.slide+xml"/>
  <Override PartName="/ppt/slideLayouts/slideLayout16.xml" ContentType="application/vnd.openxmlformats-officedocument.presentationml.slideLayout+xml"/>
  <Override PartName="/ppt/slides/slide67.xml" ContentType="application/vnd.openxmlformats-officedocument.presentationml.slide+xml"/>
  <Override PartName="/ppt/theme/theme2.xml" ContentType="application/vnd.openxmlformats-officedocument.theme+xml"/>
  <Override PartName="/docProps/custom.xml" ContentType="application/vnd.openxmlformats-officedocument.custom-properties+xml"/>
  <Override PartName="/ppt/notesSlides/notesSlide3.xml" ContentType="application/vnd.openxmlformats-officedocument.presentationml.notesSlide+xml"/>
  <Override PartName="/ppt/slides/slide76.xml" ContentType="application/vnd.openxmlformats-officedocument.presentationml.slide+xml"/>
  <Default Extension="emf" ContentType="image/x-emf"/>
  <Override PartName="/ppt/slides/slide86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2.xml" ContentType="application/vnd.openxmlformats-officedocument.presentationml.notesSlide+xml"/>
  <Override PartName="/ppt/slides/slide113.xml" ContentType="application/vnd.openxmlformats-officedocument.presentationml.slide+xml"/>
  <Override PartName="/ppt/slides/slide14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123.xml" ContentType="application/vnd.openxmlformats-officedocument.presentationml.slide+xml"/>
  <Override PartName="/ppt/slides/slide24.xml" ContentType="application/vnd.openxmlformats-officedocument.presentationml.slide+xml"/>
  <Default Extension="bin" ContentType="application/vnd.openxmlformats-officedocument.presentationml.printerSettings"/>
  <Override PartName="/ppt/notesSlides/notesSlide32.xml" ContentType="application/vnd.openxmlformats-officedocument.presentationml.notesSlide+xml"/>
  <Override PartName="/ppt/slides/slide33.xml" ContentType="application/vnd.openxmlformats-officedocument.presentationml.slide+xml"/>
  <Override PartName="/ppt/slides/slide5.xml" ContentType="application/vnd.openxmlformats-officedocument.presentationml.slide+xml"/>
  <Default Extension="xml" ContentType="application/xml"/>
  <Override PartName="/ppt/slides/slide109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8.xml" ContentType="application/vnd.openxmlformats-officedocument.presentationml.notesSlide+xml"/>
  <Override PartName="/ppt/slides/slide119.xml" ContentType="application/vnd.openxmlformats-officedocument.presentationml.slide+xml"/>
  <Override PartName="/ppt/slides/slide52.xml" ContentType="application/vnd.openxmlformats-officedocument.presentationml.slide+xml"/>
  <Override PartName="/ppt/notesSlides/notesSlide28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s/slide62.xml" ContentType="application/vnd.openxmlformats-officedocument.presentationml.slide+xml"/>
  <Override PartName="/docProps/app.xml" ContentType="application/vnd.openxmlformats-officedocument.extended-properties+xml"/>
  <Override PartName="/ppt/slides/slide39.xml" ContentType="application/vnd.openxmlformats-officedocument.presentationml.slide+xml"/>
  <Override PartName="/ppt/slides/slide81.xml" ContentType="application/vnd.openxmlformats-officedocument.presentationml.slide+xml"/>
  <Override PartName="/ppt/slides/slide49.xml" ContentType="application/vnd.openxmlformats-officedocument.presentationml.slide+xml"/>
  <Override PartName="/ppt/slides/slide58.xml" ContentType="application/vnd.openxmlformats-officedocument.presentationml.slide+xml"/>
  <Override PartName="/ppt/slides/slide91.xml" ContentType="application/vnd.openxmlformats-officedocument.presentationml.slide+xml"/>
  <Override PartName="/docProps/core.xml" ContentType="application/vnd.openxmlformats-package.core-properties+xml"/>
  <Override PartName="/ppt/slides/slide68.xml" ContentType="application/vnd.openxmlformats-officedocument.presentationml.slide+xml"/>
  <Override PartName="/ppt/theme/theme3.xml" ContentType="application/vnd.openxmlformats-officedocument.theme+xml"/>
  <Override PartName="/ppt/notesSlides/notesSlide4.xml" ContentType="application/vnd.openxmlformats-officedocument.presentationml.notesSlide+xml"/>
  <Override PartName="/ppt/slides/slide77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0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114.xml" ContentType="application/vnd.openxmlformats-officedocument.presentationml.slide+xml"/>
  <Default Extension="gif" ContentType="image/gif"/>
  <Override PartName="/ppt/slides/slide15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124.xml" ContentType="application/vnd.openxmlformats-officedocument.presentationml.slide+xml"/>
  <Override PartName="/ppt/slides/slide25.xml" ContentType="application/vnd.openxmlformats-officedocument.presentationml.slide+xml"/>
  <Override PartName="/ppt/notesSlides/notesSlide33.xml" ContentType="application/vnd.openxmlformats-officedocument.presentationml.notesSlide+xml"/>
  <Override PartName="/ppt/slides/slide34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s/slide44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53.xml" ContentType="application/vnd.openxmlformats-officedocument.presentationml.slide+xml"/>
  <Override PartName="/ppt/slides/slide129.xml" ContentType="application/vnd.openxmlformats-officedocument.presentationml.slide+xml"/>
  <Override PartName="/ppt/slideLayouts/slideLayout12.xml" ContentType="application/vnd.openxmlformats-officedocument.presentationml.slideLayout+xml"/>
  <Override PartName="/ppt/slides/slide63.xml" ContentType="application/vnd.openxmlformats-officedocument.presentationml.slide+xml"/>
  <Override PartName="/ppt/notesSlides/notesSlide29.xml" ContentType="application/vnd.openxmlformats-officedocument.presentationml.notesSlide+xml"/>
  <Override PartName="/ppt/slides/slide72.xml" ContentType="application/vnd.openxmlformats-officedocument.presentationml.slide+xml"/>
  <Override PartName="/ppt/slides/slide82.xml" ContentType="application/vnd.openxmlformats-officedocument.presentationml.slide+xml"/>
  <Override PartName="/ppt/slides/slide92.xml" ContentType="application/vnd.openxmlformats-officedocument.presentationml.slide+xml"/>
  <Override PartName="/ppt/slides/slide59.xml" ContentType="application/vnd.openxmlformats-officedocument.presentationml.slide+xml"/>
  <Override PartName="/ppt/slides/slide100.xml" ContentType="application/vnd.openxmlformats-officedocument.presentationml.slide+xml"/>
  <Override PartName="/ppt/slides/slide6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78.xml" ContentType="application/vnd.openxmlformats-officedocument.presentationml.slide+xml"/>
  <Override PartName="/ppt/slides/slide10.xml" ContentType="application/vnd.openxmlformats-officedocument.presentationml.slide+xml"/>
  <Override PartName="/ppt/slides/slide88.xml" ContentType="application/vnd.openxmlformats-officedocument.presentationml.slide+xml"/>
  <Override PartName="/ppt/slides/slide20.xml" ContentType="application/vnd.openxmlformats-officedocument.presentationml.slide+xml"/>
  <Override PartName="/ppt/slides/slide97.xml" ContentType="application/vnd.openxmlformats-officedocument.presentationml.slide+xml"/>
  <Override PartName="/ppt/slides/slide1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05.xml" ContentType="application/vnd.openxmlformats-officedocument.presentationml.slide+xml"/>
  <Override PartName="/ppt/notesSlides/notesSlide14.xml" ContentType="application/vnd.openxmlformats-officedocument.presentationml.notesSlide+xml"/>
  <Override PartName="/ppt/slides/slide115.xml" ContentType="application/vnd.openxmlformats-officedocument.presentationml.slide+xml"/>
  <Override PartName="/ppt/slides/slide16.xml" ContentType="application/vnd.openxmlformats-officedocument.presentationml.slide+xml"/>
  <Override PartName="/ppt/viewProps.xml" ContentType="application/vnd.openxmlformats-officedocument.presentationml.viewProps+xml"/>
  <Override PartName="/ppt/slides/slide125.xml" ContentType="application/vnd.openxmlformats-officedocument.presentationml.slide+xml"/>
  <Override PartName="/ppt/notesSlides/notesSlide24.xml" ContentType="application/vnd.openxmlformats-officedocument.presentationml.notesSlide+xml"/>
  <Override PartName="/ppt/slides/slide26.xml" ContentType="application/vnd.openxmlformats-officedocument.presentationml.slide+xml"/>
  <Default Extension="rels" ContentType="application/vnd.openxmlformats-package.relationships+xml"/>
  <Override PartName="/ppt/notesSlides/notesSlide34.xml" ContentType="application/vnd.openxmlformats-officedocument.presentationml.notesSlide+xml"/>
  <Override PartName="/ppt/slides/slide35.xml" ContentType="application/vnd.openxmlformats-officedocument.presentationml.slide+xml"/>
  <Override PartName="/ppt/slides/slide7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s/slide73.xml" ContentType="application/vnd.openxmlformats-officedocument.presentationml.slide+xml"/>
  <Override PartName="/ppt/presentation.xml" ContentType="application/vnd.openxmlformats-officedocument.presentationml.presentation.main+xml"/>
  <Override PartName="/ppt/slides/slide83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79.xml" ContentType="application/vnd.openxmlformats-officedocument.presentationml.slide+xml"/>
  <Override PartName="/ppt/slides/slide110.xml" ContentType="application/vnd.openxmlformats-officedocument.presentationml.slide+xml"/>
  <Override PartName="/ppt/slides/slide11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120.xml" ContentType="application/vnd.openxmlformats-officedocument.presentationml.slide+xml"/>
  <Override PartName="/ppt/slides/slide89.xml" ContentType="application/vnd.openxmlformats-officedocument.presentationml.slide+xml"/>
  <Override PartName="/ppt/slides/slide21.xml" ContentType="application/vnd.openxmlformats-officedocument.presentationml.slide+xml"/>
  <Override PartName="/ppt/slides/slide98.xml" ContentType="application/vnd.openxmlformats-officedocument.presentationml.slide+xml"/>
  <Override PartName="/ppt/slides/slide30.xml" ContentType="application/vnd.openxmlformats-officedocument.presentationml.slide+xml"/>
  <Override PartName="/ppt/slides/slide2.xml" ContentType="application/vnd.openxmlformats-officedocument.presentationml.slide+xml"/>
  <Override PartName="/ppt/slides/slide10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4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5.xml" ContentType="application/vnd.openxmlformats-officedocument.presentationml.notesSlide+xml"/>
  <Override PartName="/ppt/slides/slide116.xml" ContentType="application/vnd.openxmlformats-officedocument.presentationml.slide+xml"/>
  <Override PartName="/ppt/slides/slide17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6.xml" ContentType="application/vnd.openxmlformats-officedocument.presentationml.slide+xml"/>
  <Override PartName="/ppt/slides/slide27.xml" ContentType="application/vnd.openxmlformats-officedocument.presentationml.slide+xml"/>
  <Override PartName="/ppt/notesSlides/notesSlide35.xml" ContentType="application/vnd.openxmlformats-officedocument.presentationml.notesSlide+xml"/>
  <Override PartName="/ppt/slides/slide36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6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74.xml" ContentType="application/vnd.openxmlformats-officedocument.presentationml.slide+xml"/>
  <Override PartName="/ppt/slides/slide84.xml" ContentType="application/vnd.openxmlformats-officedocument.presentationml.slide+xml"/>
  <Override PartName="/ppt/slides/slide94.xml" ContentType="application/vnd.openxmlformats-officedocument.presentationml.slide+xml"/>
  <Override PartName="/ppt/slides/slide102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1.xml" ContentType="application/vnd.openxmlformats-officedocument.presentationml.slide+xml"/>
  <Override PartName="/ppt/slides/slide12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121.xml" ContentType="application/vnd.openxmlformats-officedocument.presentationml.slide+xml"/>
  <Override PartName="/ppt/slides/slide22.xml" ContentType="application/vnd.openxmlformats-officedocument.presentationml.slide+xml"/>
  <Override PartName="/ppt/slides/slide99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31.xml" ContentType="application/vnd.openxmlformats-officedocument.presentationml.slide+xml"/>
  <Override PartName="/ppt/slides/slide3.xml" ContentType="application/vnd.openxmlformats-officedocument.presentationml.slide+xml"/>
  <Override PartName="/ppt/slides/slide107.xml" ContentType="application/vnd.openxmlformats-officedocument.presentationml.slide+xml"/>
  <Override PartName="/ppt/slideMasters/slideMaster1.xml" ContentType="application/vnd.openxmlformats-officedocument.presentationml.slideMaster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trictFirstAndLastChars="0" saveSubsetFonts="1" autoCompressPictures="0">
  <p:sldMasterIdLst>
    <p:sldMasterId id="2147483656" r:id="rId1"/>
  </p:sldMasterIdLst>
  <p:notesMasterIdLst>
    <p:notesMasterId r:id="rId131"/>
  </p:notesMasterIdLst>
  <p:handoutMasterIdLst>
    <p:handoutMasterId r:id="rId132"/>
  </p:handoutMasterIdLst>
  <p:sldIdLst>
    <p:sldId id="1334" r:id="rId2"/>
    <p:sldId id="2789" r:id="rId3"/>
    <p:sldId id="2577" r:id="rId4"/>
    <p:sldId id="2578" r:id="rId5"/>
    <p:sldId id="2588" r:id="rId6"/>
    <p:sldId id="2587" r:id="rId7"/>
    <p:sldId id="1523" r:id="rId8"/>
    <p:sldId id="2593" r:id="rId9"/>
    <p:sldId id="2783" r:id="rId10"/>
    <p:sldId id="2809" r:id="rId11"/>
    <p:sldId id="2641" r:id="rId12"/>
    <p:sldId id="2442" r:id="rId13"/>
    <p:sldId id="1515" r:id="rId14"/>
    <p:sldId id="1507" r:id="rId15"/>
    <p:sldId id="1454" r:id="rId16"/>
    <p:sldId id="2091" r:id="rId17"/>
    <p:sldId id="2847" r:id="rId18"/>
    <p:sldId id="2848" r:id="rId19"/>
    <p:sldId id="2849" r:id="rId20"/>
    <p:sldId id="2850" r:id="rId21"/>
    <p:sldId id="2851" r:id="rId22"/>
    <p:sldId id="2852" r:id="rId23"/>
    <p:sldId id="2648" r:id="rId24"/>
    <p:sldId id="1769" r:id="rId25"/>
    <p:sldId id="1770" r:id="rId26"/>
    <p:sldId id="1774" r:id="rId27"/>
    <p:sldId id="2140" r:id="rId28"/>
    <p:sldId id="2273" r:id="rId29"/>
    <p:sldId id="2182" r:id="rId30"/>
    <p:sldId id="2782" r:id="rId31"/>
    <p:sldId id="2181" r:id="rId32"/>
    <p:sldId id="2942" r:id="rId33"/>
    <p:sldId id="2941" r:id="rId34"/>
    <p:sldId id="2943" r:id="rId35"/>
    <p:sldId id="2944" r:id="rId36"/>
    <p:sldId id="2374" r:id="rId37"/>
    <p:sldId id="2373" r:id="rId38"/>
    <p:sldId id="2594" r:id="rId39"/>
    <p:sldId id="2875" r:id="rId40"/>
    <p:sldId id="2887" r:id="rId41"/>
    <p:sldId id="2876" r:id="rId42"/>
    <p:sldId id="2886" r:id="rId43"/>
    <p:sldId id="2874" r:id="rId44"/>
    <p:sldId id="2888" r:id="rId45"/>
    <p:sldId id="2877" r:id="rId46"/>
    <p:sldId id="2879" r:id="rId47"/>
    <p:sldId id="2880" r:id="rId48"/>
    <p:sldId id="2881" r:id="rId49"/>
    <p:sldId id="2882" r:id="rId50"/>
    <p:sldId id="2883" r:id="rId51"/>
    <p:sldId id="2884" r:id="rId52"/>
    <p:sldId id="2885" r:id="rId53"/>
    <p:sldId id="2889" r:id="rId54"/>
    <p:sldId id="2891" r:id="rId55"/>
    <p:sldId id="2895" r:id="rId56"/>
    <p:sldId id="2801" r:id="rId57"/>
    <p:sldId id="2798" r:id="rId58"/>
    <p:sldId id="2799" r:id="rId59"/>
    <p:sldId id="2986" r:id="rId60"/>
    <p:sldId id="2987" r:id="rId61"/>
    <p:sldId id="2800" r:id="rId62"/>
    <p:sldId id="2773" r:id="rId63"/>
    <p:sldId id="2750" r:id="rId64"/>
    <p:sldId id="2751" r:id="rId65"/>
    <p:sldId id="2752" r:id="rId66"/>
    <p:sldId id="2753" r:id="rId67"/>
    <p:sldId id="2754" r:id="rId68"/>
    <p:sldId id="2775" r:id="rId69"/>
    <p:sldId id="2761" r:id="rId70"/>
    <p:sldId id="2762" r:id="rId71"/>
    <p:sldId id="2763" r:id="rId72"/>
    <p:sldId id="2764" r:id="rId73"/>
    <p:sldId id="2765" r:id="rId74"/>
    <p:sldId id="2766" r:id="rId75"/>
    <p:sldId id="2897" r:id="rId76"/>
    <p:sldId id="2973" r:id="rId77"/>
    <p:sldId id="2975" r:id="rId78"/>
    <p:sldId id="2898" r:id="rId79"/>
    <p:sldId id="2972" r:id="rId80"/>
    <p:sldId id="2899" r:id="rId81"/>
    <p:sldId id="2649" r:id="rId82"/>
    <p:sldId id="2650" r:id="rId83"/>
    <p:sldId id="2651" r:id="rId84"/>
    <p:sldId id="2652" r:id="rId85"/>
    <p:sldId id="2653" r:id="rId86"/>
    <p:sldId id="2654" r:id="rId87"/>
    <p:sldId id="2655" r:id="rId88"/>
    <p:sldId id="2656" r:id="rId89"/>
    <p:sldId id="2657" r:id="rId90"/>
    <p:sldId id="2661" r:id="rId91"/>
    <p:sldId id="2896" r:id="rId92"/>
    <p:sldId id="2662" r:id="rId93"/>
    <p:sldId id="2663" r:id="rId94"/>
    <p:sldId id="2664" r:id="rId95"/>
    <p:sldId id="2665" r:id="rId96"/>
    <p:sldId id="2666" r:id="rId97"/>
    <p:sldId id="2970" r:id="rId98"/>
    <p:sldId id="2854" r:id="rId99"/>
    <p:sldId id="2855" r:id="rId100"/>
    <p:sldId id="2856" r:id="rId101"/>
    <p:sldId id="2862" r:id="rId102"/>
    <p:sldId id="2857" r:id="rId103"/>
    <p:sldId id="2858" r:id="rId104"/>
    <p:sldId id="2859" r:id="rId105"/>
    <p:sldId id="2860" r:id="rId106"/>
    <p:sldId id="2861" r:id="rId107"/>
    <p:sldId id="2971" r:id="rId108"/>
    <p:sldId id="2976" r:id="rId109"/>
    <p:sldId id="2977" r:id="rId110"/>
    <p:sldId id="2980" r:id="rId111"/>
    <p:sldId id="2981" r:id="rId112"/>
    <p:sldId id="2982" r:id="rId113"/>
    <p:sldId id="2985" r:id="rId114"/>
    <p:sldId id="2988" r:id="rId115"/>
    <p:sldId id="2983" r:id="rId116"/>
    <p:sldId id="2989" r:id="rId117"/>
    <p:sldId id="2990" r:id="rId118"/>
    <p:sldId id="2991" r:id="rId119"/>
    <p:sldId id="2992" r:id="rId120"/>
    <p:sldId id="2984" r:id="rId121"/>
    <p:sldId id="2682" r:id="rId122"/>
    <p:sldId id="2718" r:id="rId123"/>
    <p:sldId id="2719" r:id="rId124"/>
    <p:sldId id="2819" r:id="rId125"/>
    <p:sldId id="2722" r:id="rId126"/>
    <p:sldId id="2802" r:id="rId127"/>
    <p:sldId id="2803" r:id="rId128"/>
    <p:sldId id="2804" r:id="rId129"/>
    <p:sldId id="2805" r:id="rId130"/>
  </p:sldIdLst>
  <p:sldSz cx="9144000" cy="6858000" type="screen4x3"/>
  <p:notesSz cx="7315200" cy="9601200"/>
  <p:custShowLst>
    <p:custShow name="short version" id="0">
      <p:sldLst>
        <p:sld r:id="rId2"/>
      </p:sldLst>
    </p:custShow>
  </p:custShow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26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457200" rtl="0" eaLnBrk="1" latinLnBrk="0" hangingPunct="1">
      <a:defRPr kumimoji="1" sz="26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showPr showNarration="1">
    <p:present/>
    <p:sldAll/>
    <p:penClr>
      <a:schemeClr val="tx1"/>
    </p:penClr>
    <p:extLst>
      <p:ext uri="{EC167BDD-8182-4AB7-AECC-EB403E3ABB37}">
        <p14:laserClr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>
          <a:srgbClr val="FF0000"/>
        </p14:laserClr>
      </p:ext>
      <p:ext uri="{2FDB2607-1784-4EEB-B798-7EB5836EED8A}">
        <p14:showMediaCtrls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"/>
      </p:ext>
    </p:extLst>
  </p:showPr>
  <p:clrMru>
    <a:srgbClr val="808000"/>
    <a:srgbClr val="FF8000"/>
    <a:srgbClr val="008080"/>
    <a:srgbClr val="FFCC66"/>
    <a:srgbClr val="FFFF66"/>
    <a:srgbClr val="800080"/>
    <a:srgbClr val="66CCFF"/>
    <a:srgbClr val="0066FF"/>
    <a:srgbClr val="33CC33"/>
    <a:srgbClr val="00FF00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howGuides="1">
      <p:cViewPr>
        <p:scale>
          <a:sx n="100" d="100"/>
          <a:sy n="100" d="100"/>
        </p:scale>
        <p:origin x="-1128" y="-32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9440"/>
    </p:cViewPr>
  </p:sorterViewPr>
  <p:notesViewPr>
    <p:cSldViewPr snapToGrid="0" showGuides="1">
      <p:cViewPr varScale="1">
        <p:scale>
          <a:sx n="93" d="100"/>
          <a:sy n="93" d="100"/>
        </p:scale>
        <p:origin x="-4512" y="-104"/>
      </p:cViewPr>
      <p:guideLst>
        <p:guide orient="horz" pos="3023"/>
        <p:guide pos="2303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20" Type="http://schemas.openxmlformats.org/officeDocument/2006/relationships/slide" Target="slides/slide119.xml"/><Relationship Id="rId121" Type="http://schemas.openxmlformats.org/officeDocument/2006/relationships/slide" Target="slides/slide120.xml"/><Relationship Id="rId122" Type="http://schemas.openxmlformats.org/officeDocument/2006/relationships/slide" Target="slides/slide121.xml"/><Relationship Id="rId123" Type="http://schemas.openxmlformats.org/officeDocument/2006/relationships/slide" Target="slides/slide122.xml"/><Relationship Id="rId124" Type="http://schemas.openxmlformats.org/officeDocument/2006/relationships/slide" Target="slides/slide123.xml"/><Relationship Id="rId125" Type="http://schemas.openxmlformats.org/officeDocument/2006/relationships/slide" Target="slides/slide124.xml"/><Relationship Id="rId126" Type="http://schemas.openxmlformats.org/officeDocument/2006/relationships/slide" Target="slides/slide125.xml"/><Relationship Id="rId127" Type="http://schemas.openxmlformats.org/officeDocument/2006/relationships/slide" Target="slides/slide126.xml"/><Relationship Id="rId128" Type="http://schemas.openxmlformats.org/officeDocument/2006/relationships/slide" Target="slides/slide127.xml"/><Relationship Id="rId129" Type="http://schemas.openxmlformats.org/officeDocument/2006/relationships/slide" Target="slides/slide1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slide" Target="slides/slide94.xml"/><Relationship Id="rId96" Type="http://schemas.openxmlformats.org/officeDocument/2006/relationships/slide" Target="slides/slide95.xml"/><Relationship Id="rId101" Type="http://schemas.openxmlformats.org/officeDocument/2006/relationships/slide" Target="slides/slide100.xml"/><Relationship Id="rId102" Type="http://schemas.openxmlformats.org/officeDocument/2006/relationships/slide" Target="slides/slide101.xml"/><Relationship Id="rId103" Type="http://schemas.openxmlformats.org/officeDocument/2006/relationships/slide" Target="slides/slide102.xml"/><Relationship Id="rId104" Type="http://schemas.openxmlformats.org/officeDocument/2006/relationships/slide" Target="slides/slide103.xml"/><Relationship Id="rId105" Type="http://schemas.openxmlformats.org/officeDocument/2006/relationships/slide" Target="slides/slide104.xml"/><Relationship Id="rId106" Type="http://schemas.openxmlformats.org/officeDocument/2006/relationships/slide" Target="slides/slide105.xml"/><Relationship Id="rId107" Type="http://schemas.openxmlformats.org/officeDocument/2006/relationships/slide" Target="slides/slide106.xml"/><Relationship Id="rId108" Type="http://schemas.openxmlformats.org/officeDocument/2006/relationships/slide" Target="slides/slide107.xml"/><Relationship Id="rId109" Type="http://schemas.openxmlformats.org/officeDocument/2006/relationships/slide" Target="slides/slide108.xml"/><Relationship Id="rId97" Type="http://schemas.openxmlformats.org/officeDocument/2006/relationships/slide" Target="slides/slide96.xml"/><Relationship Id="rId98" Type="http://schemas.openxmlformats.org/officeDocument/2006/relationships/slide" Target="slides/slide97.xml"/><Relationship Id="rId99" Type="http://schemas.openxmlformats.org/officeDocument/2006/relationships/slide" Target="slides/slide98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00" Type="http://schemas.openxmlformats.org/officeDocument/2006/relationships/slide" Target="slides/slide99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30" Type="http://schemas.openxmlformats.org/officeDocument/2006/relationships/slide" Target="slides/slide129.xml"/><Relationship Id="rId131" Type="http://schemas.openxmlformats.org/officeDocument/2006/relationships/notesMaster" Target="notesMasters/notesMaster1.xml"/><Relationship Id="rId132" Type="http://schemas.openxmlformats.org/officeDocument/2006/relationships/handoutMaster" Target="handoutMasters/handoutMaster1.xml"/><Relationship Id="rId133" Type="http://schemas.openxmlformats.org/officeDocument/2006/relationships/printerSettings" Target="printerSettings/printerSettings1.bin"/><Relationship Id="rId134" Type="http://schemas.openxmlformats.org/officeDocument/2006/relationships/presProps" Target="presProps.xml"/><Relationship Id="rId135" Type="http://schemas.openxmlformats.org/officeDocument/2006/relationships/viewProps" Target="viewProps.xml"/><Relationship Id="rId136" Type="http://schemas.openxmlformats.org/officeDocument/2006/relationships/theme" Target="theme/theme1.xml"/><Relationship Id="rId13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110" Type="http://schemas.openxmlformats.org/officeDocument/2006/relationships/slide" Target="slides/slide109.xml"/><Relationship Id="rId111" Type="http://schemas.openxmlformats.org/officeDocument/2006/relationships/slide" Target="slides/slide110.xml"/><Relationship Id="rId112" Type="http://schemas.openxmlformats.org/officeDocument/2006/relationships/slide" Target="slides/slide111.xml"/><Relationship Id="rId113" Type="http://schemas.openxmlformats.org/officeDocument/2006/relationships/slide" Target="slides/slide112.xml"/><Relationship Id="rId114" Type="http://schemas.openxmlformats.org/officeDocument/2006/relationships/slide" Target="slides/slide113.xml"/><Relationship Id="rId115" Type="http://schemas.openxmlformats.org/officeDocument/2006/relationships/slide" Target="slides/slide114.xml"/><Relationship Id="rId116" Type="http://schemas.openxmlformats.org/officeDocument/2006/relationships/slide" Target="slides/slide115.xml"/><Relationship Id="rId117" Type="http://schemas.openxmlformats.org/officeDocument/2006/relationships/slide" Target="slides/slide116.xml"/><Relationship Id="rId118" Type="http://schemas.openxmlformats.org/officeDocument/2006/relationships/slide" Target="slides/slide117.xml"/><Relationship Id="rId119" Type="http://schemas.openxmlformats.org/officeDocument/2006/relationships/slide" Target="slides/slide1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26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21626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26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12250"/>
            <a:ext cx="3170238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626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12250"/>
            <a:ext cx="3170237" cy="471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646" tIns="47823" rIns="95646" bIns="47823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fld id="{D86BE1FD-C076-8045-A813-A9CEB22909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4973112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7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>
            <a:lvl1pPr algn="l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Faloutsos</a:t>
            </a:r>
          </a:p>
        </p:txBody>
      </p:sp>
      <p:sp>
        <p:nvSpPr>
          <p:cNvPr id="8847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70238" cy="48418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>
            <a:lvl1pPr algn="r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87463" y="728663"/>
            <a:ext cx="4741862" cy="355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47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25963"/>
            <a:ext cx="5367338" cy="43656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847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32888"/>
            <a:ext cx="3170238" cy="484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b" anchorCtr="0" compatLnSpc="1">
            <a:prstTxWarp prst="textNoShape">
              <a:avLst/>
            </a:prstTxWarp>
          </a:bodyPr>
          <a:lstStyle>
            <a:lvl1pPr algn="l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847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32888"/>
            <a:ext cx="3170238" cy="484187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none" lIns="97225" tIns="48612" rIns="97225" bIns="48612" numCol="1" anchor="b" anchorCtr="0" compatLnSpc="1">
            <a:prstTxWarp prst="textNoShape">
              <a:avLst/>
            </a:prstTxWarp>
          </a:bodyPr>
          <a:lstStyle>
            <a:lvl1pPr algn="r" defTabSz="973138" eaLnBrk="0" hangingPunct="0">
              <a:defRPr kumimoji="0" sz="1300">
                <a:latin typeface="Times New Roman" charset="0"/>
              </a:defRPr>
            </a:lvl1pPr>
          </a:lstStyle>
          <a:p>
            <a:pPr>
              <a:defRPr/>
            </a:pPr>
            <a:fld id="{D7FAE81C-20DD-D146-AEB1-DC28910AAC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4819226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1945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CF7FE9-157B-EF47-8D15-2C8CE684281C}" type="slidenum">
              <a:rPr lang="en-US"/>
              <a:pPr/>
              <a:t>1</a:t>
            </a:fld>
            <a:endParaRPr lang="en-US"/>
          </a:p>
        </p:txBody>
      </p:sp>
      <p:sp>
        <p:nvSpPr>
          <p:cNvPr id="1946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DE527-C3C7-464E-B064-D6B8039A800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3701510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t>Work in collaboration with National Taiwan University</a:t>
            </a:r>
          </a:p>
        </p:txBody>
      </p:sp>
      <p:sp>
        <p:nvSpPr>
          <p:cNvPr id="522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74EA66-1EFB-D34B-8E58-99D2CB32E0A1}" type="slidenum">
              <a:rPr lang="en-US" smtClean="0"/>
              <a:pPr/>
              <a:t>69</a:t>
            </a:fld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t>Classification problem where we assume that neighboring nodes are </a:t>
            </a:r>
            <a:r>
              <a:rPr lang="en-US" b="1" smtClean="0">
                <a:latin typeface="Times New Roman" charset="0"/>
                <a:ea typeface="ＭＳ Ｐゴシック" charset="-128"/>
                <a:cs typeface="ＭＳ Ｐゴシック" charset="-128"/>
              </a:rPr>
              <a:t>related</a:t>
            </a:r>
          </a:p>
          <a:p>
            <a:r>
              <a:rPr lang="en-US" b="1" smtClean="0">
                <a:latin typeface="Times New Roman" charset="0"/>
                <a:ea typeface="ＭＳ Ｐゴシック" charset="-128"/>
                <a:cs typeface="ＭＳ Ｐゴシック" charset="-128"/>
              </a:rPr>
              <a:t>Network effects – birds of a feather flock together</a:t>
            </a:r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D6E5CC2-3DC5-0140-872A-383FEEADB92A}" type="slidenum">
              <a:rPr lang="en-US" smtClean="0"/>
              <a:pPr/>
              <a:t>70</a:t>
            </a:fld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r>
              <a:rPr lang="en-US" smtClean="0">
                <a:latin typeface="Times New Roman" charset="0"/>
                <a:ea typeface="ＭＳ Ｐゴシック" charset="-128"/>
                <a:cs typeface="ＭＳ Ｐゴシック" charset="-128"/>
              </a:rPr>
              <a:t>Kronecker graphs</a:t>
            </a:r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BB7CB7-D247-DE4B-BB54-BC369614C200}" type="slidenum">
              <a:rPr lang="en-US" smtClean="0"/>
              <a:pPr/>
              <a:t>74</a:t>
            </a:fld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this work we analyzed data from two services: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and twitter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the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dataset we have time-stamp sequences from over 20k users and </a:t>
            </a:r>
          </a:p>
          <a:p>
            <a:r>
              <a:rPr lang="en-US" baseline="0" dirty="0" smtClean="0"/>
              <a:t>For the twitter dataset we have time-stamp sequences from over 6k users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each user had at least a sequence of at least 900 time-stamps. </a:t>
            </a:r>
          </a:p>
          <a:p>
            <a:r>
              <a:rPr lang="en-US" baseline="0" dirty="0" smtClean="0"/>
              <a:t>For the twitter dataset the time-stamps were from tweets.</a:t>
            </a:r>
          </a:p>
          <a:p>
            <a:r>
              <a:rPr lang="en-US" baseline="0" dirty="0" smtClean="0"/>
              <a:t>For the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dataset the time-stamps were from user comments.</a:t>
            </a:r>
          </a:p>
          <a:p>
            <a:r>
              <a:rPr lang="en-US" baseline="0" dirty="0" smtClean="0"/>
              <a:t>From each sequence of time-stamps we also computed the IAT (inter-arrival time) between postings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A0EE-D046-CA42-A8FC-45291179AA59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861329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pattern discovered</a:t>
            </a:r>
            <a:r>
              <a:rPr lang="en-US" baseline="0" dirty="0" smtClean="0"/>
              <a:t> from the datasets is the heavy tailed distribution of inter-arrival times.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plots in this slide shows the tail part of the IAT distribution for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and twitter users in log-log axis.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A0EE-D046-CA42-A8FC-45291179AA59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407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first pattern discovered</a:t>
            </a:r>
            <a:r>
              <a:rPr lang="en-US" baseline="0" dirty="0" smtClean="0"/>
              <a:t> from the datasets is the heavy tailed distribution of inter-arrival times.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plots in this slide shows the tail part of the IAT distribution for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and twitter users in log-log axis.</a:t>
            </a:r>
          </a:p>
          <a:p>
            <a:endParaRPr lang="en-US" baseline="0" dirty="0" smtClean="0"/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A0EE-D046-CA42-A8FC-45291179AA59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1407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2nd</a:t>
            </a:r>
            <a:r>
              <a:rPr lang="en-US" baseline="0" dirty="0" smtClean="0"/>
              <a:t> pattern we discovered is that the distribution of inter arrival times is bimodal.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two figures at the bottom part of the slide shows the log-binned histogram of inter-arrival times of all </a:t>
            </a:r>
            <a:r>
              <a:rPr lang="en-US" baseline="0" dirty="0" err="1" smtClean="0"/>
              <a:t>Reddit</a:t>
            </a:r>
            <a:r>
              <a:rPr lang="en-US" baseline="0" dirty="0" smtClean="0"/>
              <a:t> and Twitter users.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have a first mode at around 6min and the second mode at 2h mark.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can be explained by users having </a:t>
            </a:r>
          </a:p>
          <a:p>
            <a:pPr marL="241653" indent="-241653">
              <a:buAutoNum type="arabicPeriod"/>
            </a:pPr>
            <a:r>
              <a:rPr lang="en-US" baseline="0" dirty="0" smtClean="0"/>
              <a:t>Highly active sections where they make more than one posting in a short interval of time</a:t>
            </a:r>
          </a:p>
          <a:p>
            <a:pPr marL="241653" indent="-241653">
              <a:buAutoNum type="arabicPeriod"/>
            </a:pPr>
            <a:r>
              <a:rPr lang="en-US" dirty="0" smtClean="0"/>
              <a:t>Resting periods (e.g.</a:t>
            </a:r>
            <a:r>
              <a:rPr lang="en-US" baseline="0" dirty="0" smtClean="0"/>
              <a:t> working or doing some other activity) </a:t>
            </a:r>
          </a:p>
          <a:p>
            <a:pPr marL="241653" indent="-241653">
              <a:buAutoNum type="arabicPeriod"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86A0EE-D046-CA42-A8FC-45291179AA59}" type="slidenum">
              <a:rPr lang="en-US" smtClean="0"/>
              <a:pPr/>
              <a:t>102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992195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46" name="Shape 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6095157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71" name="Shape 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12210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B9094-8E51-0E49-A1FB-121D621097D0}" type="slidenum">
              <a:rPr lang="en-US"/>
              <a:pPr/>
              <a:t>4</a:t>
            </a:fld>
            <a:endParaRPr lang="en-US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08" name="Shape 10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3487035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20" name="Shape 12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0736548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In </a:t>
            </a:r>
            <a:r>
              <a:rPr dirty="0"/>
              <a:t>its place, we propose NETTIDE, along with differential equations for the growth of </a:t>
            </a:r>
            <a:r>
              <a:rPr dirty="0" smtClean="0"/>
              <a:t>nodes</a:t>
            </a:r>
            <a:r>
              <a:rPr dirty="0"/>
              <a:t>, as well as links.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10370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 sz="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dirty="0" smtClean="0"/>
              <a:t>Let me show you model details.</a:t>
            </a:r>
          </a:p>
          <a:p>
            <a:pPr>
              <a:defRPr sz="8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The </a:t>
            </a:r>
            <a:r>
              <a:rPr dirty="0" err="1"/>
              <a:t>NetTide</a:t>
            </a:r>
            <a:r>
              <a:rPr dirty="0"/>
              <a:t> Model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Node: A social network with a large population </a:t>
            </a:r>
            <a:r>
              <a:rPr i="1" dirty="0"/>
              <a:t>n</a:t>
            </a:r>
            <a:r>
              <a:rPr dirty="0"/>
              <a:t>(</a:t>
            </a:r>
            <a:r>
              <a:rPr i="1" dirty="0"/>
              <a:t>t</a:t>
            </a:r>
            <a:r>
              <a:rPr dirty="0"/>
              <a:t>) has a propensity to attract more nodes.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As the population who can join the social network is limited, its growth will be constrained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term </a:t>
            </a:r>
            <a:r>
              <a:rPr i="1" dirty="0"/>
              <a:t>β/</a:t>
            </a:r>
            <a:r>
              <a:rPr i="1" dirty="0" err="1"/>
              <a:t>tθ</a:t>
            </a:r>
            <a:r>
              <a:rPr dirty="0"/>
              <a:t> (</a:t>
            </a:r>
            <a:r>
              <a:rPr i="1" dirty="0"/>
              <a:t>t &gt;</a:t>
            </a:r>
            <a:r>
              <a:rPr dirty="0"/>
              <a:t> 0) is the fizzling infection/excitement rate since the inception of the social network. That is, people have decaying excitement to infect their friends to join a social network. It is exactly the temporal fizzling exponent </a:t>
            </a:r>
            <a:r>
              <a:rPr i="1" dirty="0"/>
              <a:t>θ</a:t>
            </a:r>
            <a:r>
              <a:rPr dirty="0"/>
              <a:t> of the power law decay that leads to various growth dynamics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34496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66612" eaLnBrk="1" fontAlgn="auto" hangingPunct="1">
              <a:spcBef>
                <a:spcPts val="0"/>
              </a:spcBef>
              <a:spcAft>
                <a:spcPts val="0"/>
              </a:spcAft>
              <a:defRPr sz="800" b="1">
                <a:latin typeface="Calibri"/>
                <a:ea typeface="Calibri"/>
                <a:cs typeface="Calibri"/>
                <a:sym typeface="Calibri"/>
              </a:defRPr>
            </a:pPr>
            <a:r>
              <a:rPr lang="en-US" altLang="zh-CN" dirty="0" smtClean="0"/>
              <a:t>Let me show you model details.</a:t>
            </a:r>
          </a:p>
          <a:p>
            <a:pPr>
              <a:defRPr sz="800" b="1">
                <a:latin typeface="Calibri"/>
                <a:ea typeface="Calibri"/>
                <a:cs typeface="Calibri"/>
                <a:sym typeface="Calibri"/>
              </a:defRPr>
            </a:pPr>
            <a:r>
              <a:rPr dirty="0" smtClean="0"/>
              <a:t>The </a:t>
            </a:r>
            <a:r>
              <a:rPr dirty="0" err="1"/>
              <a:t>NetTide</a:t>
            </a:r>
            <a:r>
              <a:rPr dirty="0"/>
              <a:t> Model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Node: A social network with a large population </a:t>
            </a:r>
            <a:r>
              <a:rPr i="1" dirty="0"/>
              <a:t>n</a:t>
            </a:r>
            <a:r>
              <a:rPr dirty="0"/>
              <a:t>(</a:t>
            </a:r>
            <a:r>
              <a:rPr i="1" dirty="0"/>
              <a:t>t</a:t>
            </a:r>
            <a:r>
              <a:rPr dirty="0"/>
              <a:t>) has a propensity to attract more nodes.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As the population who can join the social network is limited, its growth will be constrained</a:t>
            </a:r>
          </a:p>
          <a:p>
            <a:pPr>
              <a:defRPr sz="800">
                <a:latin typeface="Calibri"/>
                <a:ea typeface="Calibri"/>
                <a:cs typeface="Calibri"/>
                <a:sym typeface="Calibri"/>
              </a:defRPr>
            </a:pPr>
            <a:r>
              <a:rPr dirty="0"/>
              <a:t>The term </a:t>
            </a:r>
            <a:r>
              <a:rPr i="1" dirty="0"/>
              <a:t>β/</a:t>
            </a:r>
            <a:r>
              <a:rPr i="1" dirty="0" err="1"/>
              <a:t>tθ</a:t>
            </a:r>
            <a:r>
              <a:rPr dirty="0"/>
              <a:t> (</a:t>
            </a:r>
            <a:r>
              <a:rPr i="1" dirty="0"/>
              <a:t>t &gt;</a:t>
            </a:r>
            <a:r>
              <a:rPr dirty="0"/>
              <a:t> 0) is the fizzling infection/excitement rate since the inception of the social network. That is, people have decaying excitement to infect their friends to join a social network. It is exactly the temporal fizzling exponent </a:t>
            </a:r>
            <a:r>
              <a:rPr i="1" dirty="0"/>
              <a:t>θ</a:t>
            </a:r>
            <a:r>
              <a:rPr dirty="0"/>
              <a:t> of the power law decay that leads to various growth dynamics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634496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53" name="Shape 15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64875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B9094-8E51-0E49-A1FB-121D621097D0}" type="slidenum">
              <a:rPr lang="en-US"/>
              <a:pPr/>
              <a:t>5</a:t>
            </a:fld>
            <a:endParaRPr lang="en-US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Shape 164"/>
          <p:cNvSpPr>
            <a:spLocks noGrp="1" noRot="1" noChangeAspect="1"/>
          </p:cNvSpPr>
          <p:nvPr>
            <p:ph type="sldImg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</p:spPr>
        <p:txBody>
          <a:bodyPr lIns="96661" tIns="48331" rIns="96661" bIns="48331"/>
          <a:lstStyle/>
          <a:p>
            <a:endParaRPr/>
          </a:p>
        </p:txBody>
      </p:sp>
      <p:sp>
        <p:nvSpPr>
          <p:cNvPr id="165" name="Shape 1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200">
                <a:latin typeface="Calibri"/>
                <a:ea typeface="Calibri"/>
                <a:cs typeface="Calibri"/>
                <a:sym typeface="Calibri"/>
              </a:defRPr>
            </a:pPr>
            <a:endParaRPr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9575054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01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 et al</a:t>
            </a:r>
          </a:p>
        </p:txBody>
      </p:sp>
      <p:sp>
        <p:nvSpPr>
          <p:cNvPr id="2601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D38D273-E09B-A444-98FA-3F679B15186E}" type="datetime1">
              <a:rPr lang="en-US" smtClean="0"/>
              <a:pPr/>
              <a:t>11/23/16</a:t>
            </a:fld>
            <a:endParaRPr lang="en-US" smtClean="0"/>
          </a:p>
        </p:txBody>
      </p:sp>
      <p:sp>
        <p:nvSpPr>
          <p:cNvPr id="2601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20FB9-378C-F043-843C-480363C51D11}" type="slidenum">
              <a:rPr lang="en-US" smtClean="0"/>
              <a:pPr/>
              <a:t>123</a:t>
            </a:fld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0099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0100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60101" name="Date Placeholder 4"/>
          <p:cNvSpPr>
            <a:spLocks noGrp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6D38D273-E09B-A444-98FA-3F679B15186E}" type="datetime1">
              <a:rPr lang="en-US" smtClean="0"/>
              <a:pPr/>
              <a:t>11/23/16</a:t>
            </a:fld>
            <a:endParaRPr lang="en-US" smtClean="0"/>
          </a:p>
        </p:txBody>
      </p:sp>
      <p:sp>
        <p:nvSpPr>
          <p:cNvPr id="26010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D20FB9-378C-F043-843C-480363C51D11}" type="slidenum">
              <a:rPr lang="en-US" smtClean="0"/>
              <a:pPr/>
              <a:t>124</a:t>
            </a:fld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37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AF96-83CD-E240-AA07-0D9B42AC04AC}" type="slidenum">
              <a:rPr lang="en-US"/>
              <a:pPr/>
              <a:t>125</a:t>
            </a:fld>
            <a:endParaRPr lang="en-US"/>
          </a:p>
        </p:txBody>
      </p:sp>
      <p:sp>
        <p:nvSpPr>
          <p:cNvPr id="243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37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3F4AF96-83CD-E240-AA07-0D9B42AC04AC}" type="slidenum">
              <a:rPr lang="en-US"/>
              <a:pPr/>
              <a:t>126</a:t>
            </a:fld>
            <a:endParaRPr lang="en-US"/>
          </a:p>
        </p:txBody>
      </p:sp>
      <p:sp>
        <p:nvSpPr>
          <p:cNvPr id="2437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37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45763" name="Notes Placeholder 2"/>
          <p:cNvSpPr>
            <a:spLocks noGrp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5764" name="Header Placeholder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5765" name="Slide Number Placeholder 4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EEA55A-0C62-764F-92F0-5F28AF6AD5BF}" type="slidenum">
              <a:rPr lang="en-US" smtClean="0"/>
              <a:pPr/>
              <a:t>127</a:t>
            </a:fld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457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C1B9094-8E51-0E49-A1FB-121D621097D0}" type="slidenum">
              <a:rPr lang="en-US"/>
              <a:pPr/>
              <a:t>6</a:t>
            </a:fld>
            <a:endParaRPr lang="en-US"/>
          </a:p>
        </p:txBody>
      </p:sp>
      <p:sp>
        <p:nvSpPr>
          <p:cNvPr id="2458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2765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DAF8BB-3EC9-384C-9F23-8ACF0BD44545}" type="slidenum">
              <a:rPr lang="en-US"/>
              <a:pPr/>
              <a:t>7</a:t>
            </a:fld>
            <a:endParaRPr lang="en-US"/>
          </a:p>
        </p:txBody>
      </p:sp>
      <p:sp>
        <p:nvSpPr>
          <p:cNvPr id="2765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3686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550CC08-7055-4F45-B2E9-0B444CD8AEE8}" type="slidenum">
              <a:rPr lang="en-US"/>
              <a:pPr/>
              <a:t>13</a:t>
            </a:fld>
            <a:endParaRPr lang="en-US"/>
          </a:p>
        </p:txBody>
      </p:sp>
      <p:sp>
        <p:nvSpPr>
          <p:cNvPr id="368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3891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811B55-871C-984F-86A0-805305D6DC69}" type="slidenum">
              <a:rPr lang="en-US"/>
              <a:pPr/>
              <a:t>14</a:t>
            </a:fld>
            <a:endParaRPr lang="en-US"/>
          </a:p>
        </p:txBody>
      </p:sp>
      <p:sp>
        <p:nvSpPr>
          <p:cNvPr id="389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4096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CB4DA7-4295-CD42-B6B9-A91A3F76167D}" type="slidenum">
              <a:rPr lang="en-US"/>
              <a:pPr/>
              <a:t>15</a:t>
            </a:fld>
            <a:endParaRPr lang="en-US"/>
          </a:p>
        </p:txBody>
      </p:sp>
      <p:sp>
        <p:nvSpPr>
          <p:cNvPr id="409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en-US" smtClean="0"/>
              <a:t>Faloutsos</a:t>
            </a:r>
          </a:p>
        </p:txBody>
      </p:sp>
      <p:sp>
        <p:nvSpPr>
          <p:cNvPr id="4301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F43271-0E4B-144F-BF7E-DAABC20E4EF4}" type="slidenum">
              <a:rPr lang="en-US"/>
              <a:pPr/>
              <a:t>16</a:t>
            </a:fld>
            <a:endParaRPr lang="en-US"/>
          </a:p>
        </p:txBody>
      </p:sp>
      <p:sp>
        <p:nvSpPr>
          <p:cNvPr id="430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3777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777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8E4E0BD2-09C6-7241-AE84-9E1A8AFC88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AEB713-338D-7646-864A-97557A8D5F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FBDB5-533E-3145-80B6-A838220DC0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4478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3810000" cy="2247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A4DD9-C03C-EF49-8F6F-D5858AC0C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6362D9-64E9-9046-8074-C7BC740C5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A003C9-D139-1642-8368-6C93BF9E34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1"/>
            <a:ext cx="91440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-1" y="6445604"/>
            <a:ext cx="9144001" cy="419096"/>
          </a:xfrm>
          <a:prstGeom prst="rect">
            <a:avLst/>
          </a:prstGeom>
          <a:solidFill>
            <a:srgbClr val="D9D9D9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" name="Shape 20"/>
          <p:cNvSpPr/>
          <p:nvPr/>
        </p:nvSpPr>
        <p:spPr>
          <a:xfrm>
            <a:off x="-1" y="6445604"/>
            <a:ext cx="796835" cy="419096"/>
          </a:xfrm>
          <a:prstGeom prst="rect">
            <a:avLst/>
          </a:prstGeom>
          <a:solidFill>
            <a:srgbClr val="F96A00"/>
          </a:solidFill>
          <a:ln w="12700">
            <a:miter lim="400000"/>
          </a:ln>
        </p:spPr>
        <p:txBody>
          <a:bodyPr lIns="34289" tIns="34289" rIns="34289" bIns="34289" anchor="ctr"/>
          <a:lstStyle/>
          <a:p>
            <a:pPr algn="ctr" defTabSz="685800">
              <a:defRPr sz="12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1143000" y="1122364"/>
            <a:ext cx="6858000" cy="2387601"/>
          </a:xfrm>
          <a:prstGeom prst="rect">
            <a:avLst/>
          </a:prstGeom>
        </p:spPr>
        <p:txBody>
          <a:bodyPr lIns="34289" tIns="34289" rIns="34289" bIns="34289" anchor="b">
            <a:normAutofit/>
          </a:bodyPr>
          <a:lstStyle>
            <a:lvl1pPr marL="0" indent="0" algn="ctr" defTabSz="685800">
              <a:defRPr sz="4400"/>
            </a:lvl1pPr>
          </a:lstStyle>
          <a:p>
            <a:r>
              <a:t>标题文本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1143000" y="3602037"/>
            <a:ext cx="6858000" cy="1655763"/>
          </a:xfrm>
          <a:prstGeom prst="rect">
            <a:avLst/>
          </a:prstGeom>
        </p:spPr>
        <p:txBody>
          <a:bodyPr lIns="34289" tIns="34289" rIns="34289" bIns="34289">
            <a:normAutofit/>
          </a:bodyPr>
          <a:lstStyle>
            <a:lvl1pPr marL="0" indent="0" algn="ctr" defTabSz="685800">
              <a:buSzTx/>
              <a:buFontTx/>
              <a:buNone/>
              <a:defRPr sz="1800"/>
            </a:lvl1pPr>
            <a:lvl2pPr marL="0" indent="457200" algn="ctr" defTabSz="685800">
              <a:buSzTx/>
              <a:buFontTx/>
              <a:buNone/>
              <a:defRPr sz="1800"/>
            </a:lvl2pPr>
            <a:lvl3pPr marL="0" indent="914400" algn="ctr" defTabSz="685800">
              <a:buSzTx/>
              <a:buFontTx/>
              <a:buNone/>
              <a:defRPr sz="1800"/>
            </a:lvl3pPr>
            <a:lvl4pPr marL="0" indent="1371600" algn="ctr" defTabSz="685800">
              <a:buSzTx/>
              <a:buFontTx/>
              <a:buNone/>
              <a:defRPr sz="1800"/>
            </a:lvl4pPr>
            <a:lvl5pPr marL="0" indent="1828800" algn="ctr" defTabSz="685800">
              <a:buSzTx/>
              <a:buFontTx/>
              <a:buNone/>
              <a:defRPr sz="1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8318207" y="6400059"/>
            <a:ext cx="197144" cy="277708"/>
          </a:xfrm>
          <a:prstGeom prst="rect">
            <a:avLst/>
          </a:prstGeom>
        </p:spPr>
        <p:txBody>
          <a:bodyPr lIns="34289" tIns="34289" rIns="34289" bIns="34289"/>
          <a:lstStyle>
            <a:lvl1pPr defTabSz="685800">
              <a:defRPr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43987-7F84-BB4A-8611-CDF75B6A73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D532E7-99EF-2E4B-AD85-45A0098206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3810000" cy="4648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0F46C-E5B9-0C42-9643-F4D6606C7F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8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C56CD1-EFB6-4546-BDF5-48AB55646A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3C5492-91F8-8542-ABB8-0E1026885B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3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65676E-2EEE-EE43-9455-E89CF4735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CD3D8F-8226-C44F-8600-6FDD01531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615950" y="0"/>
            <a:ext cx="863600" cy="274638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200" b="1">
                <a:solidFill>
                  <a:srgbClr val="990000"/>
                </a:solidFill>
                <a:latin typeface="Times New Roman" charset="0"/>
              </a:rPr>
              <a:t>CMU SCS</a:t>
            </a:r>
            <a:endParaRPr lang="en-US" sz="3200" b="1">
              <a:solidFill>
                <a:srgbClr val="990000"/>
              </a:solidFill>
              <a:latin typeface="Times New Roman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43BB3-5CC7-8942-98DD-6DD0B51EEC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447800"/>
            <a:ext cx="77724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37670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237670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>
                <a:latin typeface="Times New Roman" charset="0"/>
              </a:defRPr>
            </a:lvl1pPr>
          </a:lstStyle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37671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800">
                <a:latin typeface="Times New Roman" charset="0"/>
              </a:defRPr>
            </a:lvl1pPr>
          </a:lstStyle>
          <a:p>
            <a:pPr>
              <a:defRPr/>
            </a:pPr>
            <a:fld id="{6629BCF2-6520-6C49-93E1-80F2FA5CFB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10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059" r:id="rId1"/>
    <p:sldLayoutId id="2147486060" r:id="rId2"/>
    <p:sldLayoutId id="2147486061" r:id="rId3"/>
    <p:sldLayoutId id="2147486062" r:id="rId4"/>
    <p:sldLayoutId id="2147486063" r:id="rId5"/>
    <p:sldLayoutId id="2147486064" r:id="rId6"/>
    <p:sldLayoutId id="2147486065" r:id="rId7"/>
    <p:sldLayoutId id="2147486066" r:id="rId8"/>
    <p:sldLayoutId id="2147486067" r:id="rId9"/>
    <p:sldLayoutId id="2147486068" r:id="rId10"/>
    <p:sldLayoutId id="2147486069" r:id="rId11"/>
    <p:sldLayoutId id="2147486070" r:id="rId12"/>
    <p:sldLayoutId id="2147486071" r:id="rId13"/>
    <p:sldLayoutId id="2147486072" r:id="rId14"/>
    <p:sldLayoutId id="2147486073" r:id="rId15"/>
    <p:sldLayoutId id="2147486074" r:id="rId16"/>
  </p:sldLayoutIdLst>
  <p:transition/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ＭＳ Ｐゴシック" pitchFamily="-112" charset="-128"/>
          <a:cs typeface="ＭＳ Ｐゴシック" pitchFamily="-112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  <a:ea typeface="ＭＳ Ｐゴシック" pitchFamily="-112" charset="-128"/>
          <a:cs typeface="ＭＳ Ｐゴシック" pitchFamily="-112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2" charset="-128"/>
          <a:cs typeface="ＭＳ Ｐゴシック" pitchFamily="-112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4" Type="http://schemas.openxmlformats.org/officeDocument/2006/relationships/image" Target="../media/image10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03.emf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emf"/><Relationship Id="rId4" Type="http://schemas.openxmlformats.org/officeDocument/2006/relationships/image" Target="../media/image10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emf"/><Relationship Id="rId3" Type="http://schemas.openxmlformats.org/officeDocument/2006/relationships/image" Target="../media/image108.emf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109.png"/><Relationship Id="rId5" Type="http://schemas.openxmlformats.org/officeDocument/2006/relationships/image" Target="../media/image47.png"/><Relationship Id="rId6" Type="http://schemas.openxmlformats.org/officeDocument/2006/relationships/image" Target="../media/image1.png"/><Relationship Id="rId7" Type="http://schemas.openxmlformats.org/officeDocument/2006/relationships/image" Target="../media/image82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4" Type="http://schemas.openxmlformats.org/officeDocument/2006/relationships/image" Target="../media/image111.jpe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4" Type="http://schemas.openxmlformats.org/officeDocument/2006/relationships/image" Target="../media/image114.jpeg"/><Relationship Id="rId5" Type="http://schemas.openxmlformats.org/officeDocument/2006/relationships/image" Target="../media/image112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7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7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6" Type="http://schemas.openxmlformats.org/officeDocument/2006/relationships/image" Target="../media/image121.jpeg"/><Relationship Id="rId7" Type="http://schemas.openxmlformats.org/officeDocument/2006/relationships/image" Target="../media/image122.jpeg"/><Relationship Id="rId8" Type="http://schemas.openxmlformats.org/officeDocument/2006/relationships/image" Target="../media/image123.jpeg"/><Relationship Id="rId9" Type="http://schemas.openxmlformats.org/officeDocument/2006/relationships/image" Target="../media/image124.jpeg"/><Relationship Id="rId10" Type="http://schemas.openxmlformats.org/officeDocument/2006/relationships/image" Target="../media/image12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121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123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4" Type="http://schemas.openxmlformats.org/officeDocument/2006/relationships/image" Target="../media/image127.jpeg"/><Relationship Id="rId5" Type="http://schemas.openxmlformats.org/officeDocument/2006/relationships/image" Target="../media/image128.png"/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5" Type="http://schemas.openxmlformats.org/officeDocument/2006/relationships/image" Target="../media/image131.jpeg"/><Relationship Id="rId6" Type="http://schemas.openxmlformats.org/officeDocument/2006/relationships/image" Target="../media/image132.jpeg"/><Relationship Id="rId7" Type="http://schemas.openxmlformats.org/officeDocument/2006/relationships/image" Target="../media/image133.jpeg"/><Relationship Id="rId8" Type="http://schemas.openxmlformats.org/officeDocument/2006/relationships/image" Target="../media/image134.jpeg"/><Relationship Id="rId9" Type="http://schemas.openxmlformats.org/officeDocument/2006/relationships/image" Target="../media/image135.jpeg"/><Relationship Id="rId10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12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76.jpeg"/><Relationship Id="rId12" Type="http://schemas.openxmlformats.org/officeDocument/2006/relationships/image" Target="../media/image144.png"/><Relationship Id="rId13" Type="http://schemas.openxmlformats.org/officeDocument/2006/relationships/image" Target="../media/image145.png"/><Relationship Id="rId14" Type="http://schemas.openxmlformats.org/officeDocument/2006/relationships/image" Target="../media/image146.jpeg"/><Relationship Id="rId1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7.png"/><Relationship Id="rId4" Type="http://schemas.openxmlformats.org/officeDocument/2006/relationships/image" Target="../media/image45.jpeg"/><Relationship Id="rId5" Type="http://schemas.openxmlformats.org/officeDocument/2006/relationships/image" Target="../media/image138.png"/><Relationship Id="rId6" Type="http://schemas.openxmlformats.org/officeDocument/2006/relationships/image" Target="../media/image139.jpeg"/><Relationship Id="rId7" Type="http://schemas.openxmlformats.org/officeDocument/2006/relationships/image" Target="../media/image140.jpeg"/><Relationship Id="rId8" Type="http://schemas.openxmlformats.org/officeDocument/2006/relationships/image" Target="../media/image141.jpeg"/><Relationship Id="rId9" Type="http://schemas.openxmlformats.org/officeDocument/2006/relationships/image" Target="../media/image142.png"/><Relationship Id="rId10" Type="http://schemas.openxmlformats.org/officeDocument/2006/relationships/image" Target="../media/image143.jpe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147.jpeg"/><Relationship Id="rId5" Type="http://schemas.openxmlformats.org/officeDocument/2006/relationships/image" Target="../media/image148.png"/><Relationship Id="rId6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49.jpe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4" Type="http://schemas.openxmlformats.org/officeDocument/2006/relationships/image" Target="../media/image150.jpe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150.jpe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jpeg"/><Relationship Id="rId6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organclaypool.com/doi/abs/10.2200/S00449ED1V01Y201209DMK006" TargetMode="External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jpe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18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png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57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6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1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e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7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e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Relationship Id="rId3" Type="http://schemas.openxmlformats.org/officeDocument/2006/relationships/image" Target="../media/image85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Relationship Id="rId3" Type="http://schemas.openxmlformats.org/officeDocument/2006/relationships/image" Target="../media/image9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jpe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6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04850" y="1379538"/>
            <a:ext cx="7772400" cy="2365375"/>
          </a:xfrm>
        </p:spPr>
        <p:txBody>
          <a:bodyPr/>
          <a:lstStyle/>
          <a:p>
            <a:r>
              <a:rPr lang="en-US" dirty="0" smtClean="0"/>
              <a:t>Anomaly detection in large graphs</a:t>
            </a:r>
            <a:endParaRPr lang="en-US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3600" i="1">
                <a:ea typeface="ＭＳ Ｐゴシック" charset="-128"/>
                <a:cs typeface="ＭＳ Ｐゴシック" charset="-128"/>
              </a:rPr>
              <a:t>Christos Faloutsos</a:t>
            </a:r>
            <a:endParaRPr lang="en-US" sz="3600">
              <a:ea typeface="ＭＳ Ｐゴシック" charset="-128"/>
              <a:cs typeface="ＭＳ Ｐゴシック" charset="-128"/>
            </a:endParaRPr>
          </a:p>
          <a:p>
            <a:r>
              <a:rPr lang="en-US" sz="3600">
                <a:ea typeface="ＭＳ Ｐゴシック" charset="-128"/>
                <a:cs typeface="ＭＳ Ｐゴシック" charset="-128"/>
              </a:rPr>
              <a:t>CMU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P1: patterns? Fraud detection?</a:t>
            </a:r>
          </a:p>
          <a:p>
            <a:endParaRPr lang="en-US" dirty="0" smtClean="0"/>
          </a:p>
          <a:p>
            <a:r>
              <a:rPr lang="en-US" dirty="0" smtClean="0"/>
              <a:t>P2: patterns in time-evolving graphs / tensors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83500" y="1158856"/>
            <a:ext cx="1104900" cy="12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 rot="16200000">
            <a:off x="4986028" y="3301852"/>
            <a:ext cx="757607" cy="82564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531627" y="4055534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259942">
            <a:off x="4370316" y="3945468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source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59849" y="3460589"/>
            <a:ext cx="142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destination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 bwMode="auto">
          <a:xfrm>
            <a:off x="5308600" y="3683000"/>
            <a:ext cx="247650" cy="17145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1"/>
          <p:cNvGrpSpPr/>
          <p:nvPr/>
        </p:nvGrpSpPr>
        <p:grpSpPr>
          <a:xfrm>
            <a:off x="2781300" y="2036048"/>
            <a:ext cx="4789616" cy="605552"/>
            <a:chOff x="2781300" y="2036048"/>
            <a:chExt cx="4789616" cy="605552"/>
          </a:xfrm>
        </p:grpSpPr>
        <p:sp>
          <p:nvSpPr>
            <p:cNvPr id="13" name="Oval 12"/>
            <p:cNvSpPr/>
            <p:nvPr/>
          </p:nvSpPr>
          <p:spPr bwMode="auto">
            <a:xfrm>
              <a:off x="2781300" y="20828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933700" y="22352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086100" y="23876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238500" y="25400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098800" y="22098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rot="16200000" flipH="1">
              <a:off x="2768600" y="2082800"/>
              <a:ext cx="571500" cy="5461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  <p:grpSp>
          <p:nvGrpSpPr>
            <p:cNvPr id="10" name="Group 21"/>
            <p:cNvGrpSpPr/>
            <p:nvPr/>
          </p:nvGrpSpPr>
          <p:grpSpPr>
            <a:xfrm>
              <a:off x="3383364" y="2036048"/>
              <a:ext cx="4187552" cy="569040"/>
              <a:chOff x="3383364" y="2036048"/>
              <a:chExt cx="4187552" cy="56904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383364" y="2095500"/>
                <a:ext cx="4187552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Patterns            anomalies*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" name="Picture 19" descr="shutterstock_104520869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tretch>
                <a:fillRect/>
              </a:stretch>
            </p:blipFill>
            <p:spPr>
              <a:xfrm>
                <a:off x="4927600" y="2036048"/>
                <a:ext cx="850900" cy="569040"/>
              </a:xfrm>
              <a:prstGeom prst="rect">
                <a:avLst/>
              </a:prstGeom>
            </p:spPr>
          </p:pic>
        </p:grpSp>
      </p:grpSp>
      <p:sp>
        <p:nvSpPr>
          <p:cNvPr id="23" name="TextBox 22"/>
          <p:cNvSpPr txBox="1"/>
          <p:nvPr/>
        </p:nvSpPr>
        <p:spPr>
          <a:xfrm>
            <a:off x="0" y="5537200"/>
            <a:ext cx="9144000" cy="1292662"/>
          </a:xfrm>
          <a:prstGeom prst="rect">
            <a:avLst/>
          </a:prstGeom>
          <a:solidFill>
            <a:srgbClr val="FF80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i="1" smtClean="0">
                <a:solidFill>
                  <a:srgbClr val="FFFFFF"/>
                </a:solidFill>
              </a:rPr>
              <a:t>* Robust </a:t>
            </a:r>
            <a:r>
              <a:rPr lang="en-US" b="1" i="1" dirty="0" smtClean="0">
                <a:solidFill>
                  <a:srgbClr val="FFFFFF"/>
                </a:solidFill>
              </a:rPr>
              <a:t>Random Cut Forest Based Anomaly Detection on Streams </a:t>
            </a:r>
            <a:r>
              <a:rPr lang="en-US" b="1" dirty="0" err="1" smtClean="0">
                <a:solidFill>
                  <a:srgbClr val="FFFFFF"/>
                </a:solidFill>
              </a:rPr>
              <a:t>Sudipto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Guha</a:t>
            </a:r>
            <a:r>
              <a:rPr lang="en-US" b="1" dirty="0" smtClean="0">
                <a:solidFill>
                  <a:srgbClr val="FFFFFF"/>
                </a:solidFill>
              </a:rPr>
              <a:t>, Nina </a:t>
            </a:r>
            <a:r>
              <a:rPr lang="en-US" b="1" dirty="0" err="1" smtClean="0">
                <a:solidFill>
                  <a:srgbClr val="FFFFFF"/>
                </a:solidFill>
              </a:rPr>
              <a:t>Mishra</a:t>
            </a:r>
            <a:r>
              <a:rPr lang="en-US" b="1" dirty="0" smtClean="0">
                <a:solidFill>
                  <a:srgbClr val="FFFFFF"/>
                </a:solidFill>
              </a:rPr>
              <a:t> , </a:t>
            </a:r>
            <a:r>
              <a:rPr lang="en-US" b="1" dirty="0" err="1" smtClean="0">
                <a:solidFill>
                  <a:srgbClr val="FFFFFF"/>
                </a:solidFill>
              </a:rPr>
              <a:t>Gourav</a:t>
            </a:r>
            <a:r>
              <a:rPr lang="en-US" b="1" dirty="0" smtClean="0">
                <a:solidFill>
                  <a:srgbClr val="FFFFFF"/>
                </a:solidFill>
              </a:rPr>
              <a:t> Roy, </a:t>
            </a:r>
            <a:r>
              <a:rPr lang="en-US" b="1" dirty="0" err="1" smtClean="0">
                <a:solidFill>
                  <a:srgbClr val="FFFFFF"/>
                </a:solidFill>
              </a:rPr>
              <a:t>Okke</a:t>
            </a:r>
            <a:r>
              <a:rPr lang="en-US" b="1" dirty="0" smtClean="0">
                <a:solidFill>
                  <a:srgbClr val="FFFFFF"/>
                </a:solidFill>
              </a:rPr>
              <a:t> </a:t>
            </a:r>
            <a:r>
              <a:rPr lang="en-US" b="1" dirty="0" err="1" smtClean="0">
                <a:solidFill>
                  <a:srgbClr val="FFFFFF"/>
                </a:solidFill>
              </a:rPr>
              <a:t>Schrijvers</a:t>
            </a:r>
            <a:r>
              <a:rPr lang="en-US" b="1" dirty="0" smtClean="0">
                <a:solidFill>
                  <a:srgbClr val="FFFFFF"/>
                </a:solidFill>
              </a:rPr>
              <a:t>, ICML’16</a:t>
            </a:r>
            <a:endParaRPr lang="en-US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4"/>
          <p:cNvSpPr/>
          <p:nvPr/>
        </p:nvSpPr>
        <p:spPr>
          <a:xfrm>
            <a:off x="457201" y="1414539"/>
            <a:ext cx="8229599" cy="131898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9014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800" b="1" dirty="0" smtClean="0"/>
              <a:t>Pattern 1: </a:t>
            </a:r>
            <a:r>
              <a:rPr lang="en-US" sz="2800" dirty="0" smtClean="0"/>
              <a:t>Distribution of IAT is heavy-tailed</a:t>
            </a:r>
          </a:p>
          <a:p>
            <a:pPr marL="400050" lvl="1" indent="0">
              <a:buNone/>
            </a:pPr>
            <a:r>
              <a:rPr lang="en-US" sz="2600" dirty="0" smtClean="0">
                <a:solidFill>
                  <a:srgbClr val="7F7F7F"/>
                </a:solidFill>
              </a:rPr>
              <a:t>Users can be inactive for long periods of time before making new postings</a:t>
            </a:r>
          </a:p>
          <a:p>
            <a:pPr marL="400050" lvl="1" indent="0">
              <a:buNone/>
            </a:pPr>
            <a:endParaRPr lang="en-US" sz="26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n-US" sz="2600" dirty="0" smtClean="0"/>
              <a:t>IAT Complementary Cumulative Distribution Function (CCDF)</a:t>
            </a:r>
          </a:p>
          <a:p>
            <a:pPr marL="0" indent="0" algn="ctr">
              <a:buNone/>
            </a:pPr>
            <a:r>
              <a:rPr lang="en-US" sz="2600" dirty="0" smtClean="0"/>
              <a:t>(log-log axis)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5" name="Picture 4" descr="reddit_iet_icd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7422" y="3731076"/>
            <a:ext cx="3220715" cy="2700000"/>
          </a:xfrm>
          <a:prstGeom prst="rect">
            <a:avLst/>
          </a:prstGeom>
        </p:spPr>
      </p:pic>
      <p:pic>
        <p:nvPicPr>
          <p:cNvPr id="6" name="Picture 5" descr="twitter_iet_icd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47885" y="3714143"/>
            <a:ext cx="3195123" cy="2678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790" y="6387164"/>
            <a:ext cx="2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Reddit</a:t>
            </a:r>
            <a:r>
              <a:rPr lang="en-US" dirty="0"/>
              <a:t> </a:t>
            </a:r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8281" y="6387164"/>
            <a:ext cx="2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Twitter Users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268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4"/>
          <p:cNvSpPr/>
          <p:nvPr/>
        </p:nvSpPr>
        <p:spPr>
          <a:xfrm>
            <a:off x="457201" y="1414539"/>
            <a:ext cx="8229599" cy="1318985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90142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800" b="1" dirty="0" smtClean="0"/>
              <a:t>Pattern 1: </a:t>
            </a:r>
            <a:r>
              <a:rPr lang="en-US" sz="2800" dirty="0" smtClean="0"/>
              <a:t>Distribution of IAT is heavy-tailed</a:t>
            </a:r>
          </a:p>
          <a:p>
            <a:pPr marL="400050" lvl="1" indent="0">
              <a:buNone/>
            </a:pPr>
            <a:r>
              <a:rPr lang="en-US" sz="2600" dirty="0" smtClean="0">
                <a:solidFill>
                  <a:srgbClr val="7F7F7F"/>
                </a:solidFill>
              </a:rPr>
              <a:t>Users can be inactive for long periods of time before making new postings</a:t>
            </a:r>
          </a:p>
          <a:p>
            <a:pPr marL="400050" lvl="1" indent="0">
              <a:buNone/>
            </a:pPr>
            <a:endParaRPr lang="en-US" sz="2600" dirty="0" smtClean="0">
              <a:solidFill>
                <a:srgbClr val="7F7F7F"/>
              </a:solidFill>
            </a:endParaRPr>
          </a:p>
          <a:p>
            <a:pPr marL="0" indent="0" algn="ctr">
              <a:buNone/>
            </a:pPr>
            <a:r>
              <a:rPr lang="en-US" sz="2600" dirty="0" smtClean="0"/>
              <a:t>IAT Complementary Cumulative Distribution Function (CCDF)</a:t>
            </a:r>
          </a:p>
          <a:p>
            <a:pPr marL="0" indent="0" algn="ctr">
              <a:buNone/>
            </a:pPr>
            <a:r>
              <a:rPr lang="en-US" sz="2600" dirty="0" smtClean="0"/>
              <a:t>(log-log axis)</a:t>
            </a:r>
            <a:endParaRPr lang="en-US" sz="2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101</a:t>
            </a:fld>
            <a:endParaRPr lang="en-US"/>
          </a:p>
        </p:txBody>
      </p:sp>
      <p:pic>
        <p:nvPicPr>
          <p:cNvPr id="5" name="Picture 4" descr="reddit_iet_icdf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07422" y="3731076"/>
            <a:ext cx="3220715" cy="2700000"/>
          </a:xfrm>
          <a:prstGeom prst="rect">
            <a:avLst/>
          </a:prstGeom>
        </p:spPr>
      </p:pic>
      <p:pic>
        <p:nvPicPr>
          <p:cNvPr id="6" name="Picture 5" descr="twitter_iet_icdf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947885" y="3714143"/>
            <a:ext cx="3195123" cy="267854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59790" y="6387164"/>
            <a:ext cx="2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Reddit</a:t>
            </a:r>
            <a:r>
              <a:rPr lang="en-US" dirty="0"/>
              <a:t> </a:t>
            </a:r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418281" y="6387164"/>
            <a:ext cx="2724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Twitter Users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062275" y="2209800"/>
            <a:ext cx="5000938" cy="1323439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rgbClr val="FFFFFF"/>
                </a:solidFill>
              </a:rPr>
              <a:t>No surprises –</a:t>
            </a:r>
          </a:p>
          <a:p>
            <a:r>
              <a:rPr lang="en-US" sz="4000" b="1" dirty="0" smtClean="0">
                <a:solidFill>
                  <a:srgbClr val="FFFFFF"/>
                </a:solidFill>
              </a:rPr>
              <a:t>Should we give up?</a:t>
            </a:r>
            <a:endParaRPr lang="en-US" sz="40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02685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tângulo 4"/>
          <p:cNvSpPr/>
          <p:nvPr/>
        </p:nvSpPr>
        <p:spPr>
          <a:xfrm>
            <a:off x="457201" y="1414540"/>
            <a:ext cx="8229599" cy="1077080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99810"/>
            <a:ext cx="8229600" cy="20900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b="1" dirty="0" smtClean="0"/>
              <a:t>Pattern 2: </a:t>
            </a:r>
            <a:r>
              <a:rPr lang="en-US" sz="2800" dirty="0" smtClean="0"/>
              <a:t>Bimodal IAT distribution</a:t>
            </a:r>
          </a:p>
          <a:p>
            <a:pPr marL="400050" lvl="1" indent="0">
              <a:buNone/>
            </a:pPr>
            <a:r>
              <a:rPr lang="en-US" sz="2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Users have highly active sections and resting periods</a:t>
            </a:r>
          </a:p>
          <a:p>
            <a:pPr marL="400050" lvl="1" indent="0" algn="ctr">
              <a:buNone/>
            </a:pPr>
            <a:endParaRPr lang="en-US" sz="2000" dirty="0" smtClean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2400" dirty="0" smtClean="0"/>
              <a:t>Log-binned histogram of postings IAT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01109" y="6178171"/>
            <a:ext cx="34520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Twitter Users</a:t>
            </a:r>
            <a:endParaRPr lang="en-US" sz="2400" dirty="0"/>
          </a:p>
        </p:txBody>
      </p:sp>
      <p:pic>
        <p:nvPicPr>
          <p:cNvPr id="12" name="Picture 11" descr="twitter_log_bin_histogram_ia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079004" y="3945473"/>
            <a:ext cx="6985993" cy="212301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79004" y="3497826"/>
            <a:ext cx="34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Mode (1min)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93137" y="3447029"/>
            <a:ext cx="3452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Mode (3h)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10933" y="3945473"/>
            <a:ext cx="541867" cy="66039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5367867" y="3867158"/>
            <a:ext cx="321733" cy="660394"/>
          </a:xfrm>
          <a:prstGeom prst="straightConnector1">
            <a:avLst/>
          </a:prstGeom>
          <a:ln>
            <a:tailEnd type="stealth" w="lg" len="lg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772071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Human? Robots?</a:t>
            </a:r>
          </a:p>
        </p:txBody>
      </p:sp>
      <p:pic>
        <p:nvPicPr>
          <p:cNvPr id="87042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4200" y="1382713"/>
            <a:ext cx="81026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2300" y="3990975"/>
            <a:ext cx="8013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4" name="TextBox 7"/>
          <p:cNvSpPr txBox="1">
            <a:spLocks noChangeArrowheads="1"/>
          </p:cNvSpPr>
          <p:nvPr/>
        </p:nvSpPr>
        <p:spPr bwMode="auto">
          <a:xfrm>
            <a:off x="8007350" y="3276600"/>
            <a:ext cx="628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log</a:t>
            </a:r>
          </a:p>
        </p:txBody>
      </p:sp>
      <p:sp>
        <p:nvSpPr>
          <p:cNvPr id="87045" name="TextBox 8"/>
          <p:cNvSpPr txBox="1">
            <a:spLocks noChangeArrowheads="1"/>
          </p:cNvSpPr>
          <p:nvPr/>
        </p:nvSpPr>
        <p:spPr bwMode="auto">
          <a:xfrm>
            <a:off x="-3175" y="1663700"/>
            <a:ext cx="10048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linear</a:t>
            </a:r>
          </a:p>
        </p:txBody>
      </p:sp>
      <p:cxnSp>
        <p:nvCxnSpPr>
          <p:cNvPr id="87046" name="Straight Arrow Connector 10"/>
          <p:cNvCxnSpPr>
            <a:cxnSpLocks noChangeShapeType="1"/>
          </p:cNvCxnSpPr>
          <p:nvPr/>
        </p:nvCxnSpPr>
        <p:spPr bwMode="auto">
          <a:xfrm flipV="1">
            <a:off x="355600" y="2247900"/>
            <a:ext cx="0" cy="5080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87047" name="Straight Arrow Connector 12"/>
          <p:cNvCxnSpPr>
            <a:cxnSpLocks noChangeShapeType="1"/>
          </p:cNvCxnSpPr>
          <p:nvPr/>
        </p:nvCxnSpPr>
        <p:spPr bwMode="auto">
          <a:xfrm>
            <a:off x="7099300" y="3759200"/>
            <a:ext cx="660400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FD3853-C8B2-344D-A7E7-276FEEECB84C}" type="slidenum">
              <a:rPr lang="en-US" smtClean="0"/>
              <a:pPr>
                <a:defRPr/>
              </a:pPr>
              <a:t>103</a:t>
            </a:fld>
            <a:endParaRPr lang="en-US"/>
          </a:p>
        </p:txBody>
      </p:sp>
      <p:grpSp>
        <p:nvGrpSpPr>
          <p:cNvPr id="12" name="Group 37"/>
          <p:cNvGrpSpPr>
            <a:grpSpLocks noChangeAspect="1"/>
          </p:cNvGrpSpPr>
          <p:nvPr/>
        </p:nvGrpSpPr>
        <p:grpSpPr>
          <a:xfrm>
            <a:off x="5733764" y="174607"/>
            <a:ext cx="3026665" cy="484632"/>
            <a:chOff x="457200" y="3421944"/>
            <a:chExt cx="7473242" cy="1196622"/>
          </a:xfrm>
        </p:grpSpPr>
        <p:cxnSp>
          <p:nvCxnSpPr>
            <p:cNvPr id="13" name="Straight Connector 12"/>
            <p:cNvCxnSpPr/>
            <p:nvPr/>
          </p:nvCxnSpPr>
          <p:spPr>
            <a:xfrm flipV="1">
              <a:off x="2194274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3376785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151963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7054141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1792108" y="4238977"/>
              <a:ext cx="61383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8" name="Oval 17"/>
            <p:cNvSpPr/>
            <p:nvPr/>
          </p:nvSpPr>
          <p:spPr>
            <a:xfrm>
              <a:off x="2081386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3263897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5039075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6941253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594099"/>
              <a:ext cx="1024467" cy="102446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2194274" y="3594099"/>
              <a:ext cx="1182511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376785" y="3594099"/>
              <a:ext cx="1775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>
              <a:off x="5151963" y="3594099"/>
              <a:ext cx="1902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0096173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Times New Roman" charset="0"/>
                <a:ea typeface="ＭＳ Ｐゴシック" charset="0"/>
                <a:cs typeface="ＭＳ Ｐゴシック" charset="0"/>
              </a:rPr>
              <a:t>Human? Robots?</a:t>
            </a:r>
          </a:p>
        </p:txBody>
      </p:sp>
      <p:pic>
        <p:nvPicPr>
          <p:cNvPr id="88066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84200" y="1382713"/>
            <a:ext cx="8102600" cy="227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7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22300" y="3990975"/>
            <a:ext cx="8013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8" name="TextBox 7"/>
          <p:cNvSpPr txBox="1">
            <a:spLocks noChangeArrowheads="1"/>
          </p:cNvSpPr>
          <p:nvPr/>
        </p:nvSpPr>
        <p:spPr bwMode="auto">
          <a:xfrm>
            <a:off x="8007350" y="3276600"/>
            <a:ext cx="6286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log</a:t>
            </a:r>
          </a:p>
        </p:txBody>
      </p:sp>
      <p:sp>
        <p:nvSpPr>
          <p:cNvPr id="88069" name="TextBox 8"/>
          <p:cNvSpPr txBox="1">
            <a:spLocks noChangeArrowheads="1"/>
          </p:cNvSpPr>
          <p:nvPr/>
        </p:nvSpPr>
        <p:spPr bwMode="auto">
          <a:xfrm>
            <a:off x="-3175" y="1663700"/>
            <a:ext cx="10048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linear</a:t>
            </a:r>
          </a:p>
        </p:txBody>
      </p:sp>
      <p:cxnSp>
        <p:nvCxnSpPr>
          <p:cNvPr id="88070" name="Straight Arrow Connector 10"/>
          <p:cNvCxnSpPr>
            <a:cxnSpLocks noChangeShapeType="1"/>
          </p:cNvCxnSpPr>
          <p:nvPr/>
        </p:nvCxnSpPr>
        <p:spPr bwMode="auto">
          <a:xfrm flipV="1">
            <a:off x="355600" y="2247900"/>
            <a:ext cx="0" cy="50800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88071" name="Straight Arrow Connector 12"/>
          <p:cNvCxnSpPr>
            <a:cxnSpLocks noChangeShapeType="1"/>
          </p:cNvCxnSpPr>
          <p:nvPr/>
        </p:nvCxnSpPr>
        <p:spPr bwMode="auto">
          <a:xfrm>
            <a:off x="7099300" y="3759200"/>
            <a:ext cx="660400" cy="0"/>
          </a:xfrm>
          <a:prstGeom prst="straightConnector1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arrow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88072" name="TextBox 13"/>
          <p:cNvSpPr txBox="1">
            <a:spLocks noChangeArrowheads="1"/>
          </p:cNvSpPr>
          <p:nvPr/>
        </p:nvSpPr>
        <p:spPr bwMode="auto">
          <a:xfrm>
            <a:off x="2974975" y="1193800"/>
            <a:ext cx="433388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2’</a:t>
            </a:r>
          </a:p>
        </p:txBody>
      </p:sp>
      <p:sp>
        <p:nvSpPr>
          <p:cNvPr id="88073" name="TextBox 14"/>
          <p:cNvSpPr txBox="1">
            <a:spLocks noChangeArrowheads="1"/>
          </p:cNvSpPr>
          <p:nvPr/>
        </p:nvSpPr>
        <p:spPr bwMode="auto">
          <a:xfrm>
            <a:off x="4183063" y="1181100"/>
            <a:ext cx="5556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3h</a:t>
            </a:r>
          </a:p>
        </p:txBody>
      </p:sp>
      <p:sp>
        <p:nvSpPr>
          <p:cNvPr id="88074" name="TextBox 15"/>
          <p:cNvSpPr txBox="1">
            <a:spLocks noChangeArrowheads="1"/>
          </p:cNvSpPr>
          <p:nvPr/>
        </p:nvSpPr>
        <p:spPr bwMode="auto">
          <a:xfrm>
            <a:off x="5035550" y="1130300"/>
            <a:ext cx="9080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/>
              <a:t>1day</a:t>
            </a:r>
          </a:p>
        </p:txBody>
      </p:sp>
      <p:cxnSp>
        <p:nvCxnSpPr>
          <p:cNvPr id="88075" name="Straight Connector 17"/>
          <p:cNvCxnSpPr>
            <a:cxnSpLocks noChangeShapeType="1"/>
          </p:cNvCxnSpPr>
          <p:nvPr/>
        </p:nvCxnSpPr>
        <p:spPr bwMode="auto">
          <a:xfrm>
            <a:off x="3136900" y="1739900"/>
            <a:ext cx="12700" cy="3771900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88076" name="Straight Connector 18"/>
          <p:cNvCxnSpPr>
            <a:cxnSpLocks noChangeShapeType="1"/>
          </p:cNvCxnSpPr>
          <p:nvPr/>
        </p:nvCxnSpPr>
        <p:spPr bwMode="auto">
          <a:xfrm>
            <a:off x="4508500" y="1765300"/>
            <a:ext cx="12700" cy="3771900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cxnSp>
        <p:nvCxnSpPr>
          <p:cNvPr id="88077" name="Straight Connector 19"/>
          <p:cNvCxnSpPr>
            <a:cxnSpLocks noChangeShapeType="1"/>
          </p:cNvCxnSpPr>
          <p:nvPr/>
        </p:nvCxnSpPr>
        <p:spPr bwMode="auto">
          <a:xfrm>
            <a:off x="5537200" y="1701800"/>
            <a:ext cx="12700" cy="3771900"/>
          </a:xfrm>
          <a:prstGeom prst="line">
            <a:avLst/>
          </a:prstGeom>
          <a:noFill/>
          <a:ln w="3175">
            <a:solidFill>
              <a:schemeClr val="tx1"/>
            </a:solidFill>
            <a:prstDash val="sysDot"/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" name="Date Placeholder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1AEB4B-4448-BF4F-99A8-913530E6EFB4}" type="slidenum">
              <a:rPr lang="en-US" smtClean="0"/>
              <a:pPr>
                <a:defRPr/>
              </a:pPr>
              <a:t>104</a:t>
            </a:fld>
            <a:endParaRPr lang="en-US"/>
          </a:p>
        </p:txBody>
      </p:sp>
      <p:grpSp>
        <p:nvGrpSpPr>
          <p:cNvPr id="18" name="Group 37"/>
          <p:cNvGrpSpPr>
            <a:grpSpLocks noChangeAspect="1"/>
          </p:cNvGrpSpPr>
          <p:nvPr/>
        </p:nvGrpSpPr>
        <p:grpSpPr>
          <a:xfrm>
            <a:off x="5733764" y="174607"/>
            <a:ext cx="3026665" cy="484632"/>
            <a:chOff x="457200" y="3421944"/>
            <a:chExt cx="7473242" cy="1196622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2194274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3376785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V="1">
              <a:off x="5151963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7054141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>
              <a:off x="1792108" y="4238977"/>
              <a:ext cx="61383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Oval 23"/>
            <p:cNvSpPr/>
            <p:nvPr/>
          </p:nvSpPr>
          <p:spPr>
            <a:xfrm>
              <a:off x="2081386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3263897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5039075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941253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" y="3594099"/>
              <a:ext cx="1024467" cy="1024467"/>
            </a:xfrm>
            <a:prstGeom prst="rect">
              <a:avLst/>
            </a:prstGeom>
          </p:spPr>
        </p:pic>
        <p:cxnSp>
          <p:nvCxnSpPr>
            <p:cNvPr id="29" name="Straight Arrow Connector 28"/>
            <p:cNvCxnSpPr/>
            <p:nvPr/>
          </p:nvCxnSpPr>
          <p:spPr>
            <a:xfrm>
              <a:off x="2194274" y="3594099"/>
              <a:ext cx="1182511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3376785" y="3594099"/>
              <a:ext cx="1775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>
              <a:off x="5151963" y="3594099"/>
              <a:ext cx="1902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239687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Experiments: Can RSC-Spotter Detect Bots?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43640"/>
            <a:ext cx="8229600" cy="8755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Precision vs. Sensitivity Curves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Good performance: curve close to the top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105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8905"/>
            <a:ext cx="5918904" cy="249640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3008905"/>
            <a:ext cx="5918904" cy="2496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951" y="5703872"/>
            <a:ext cx="6504391" cy="6524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9332" y="2332775"/>
            <a:ext cx="2451292" cy="369331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Precision &gt; 94%</a:t>
            </a:r>
          </a:p>
          <a:p>
            <a:pPr algn="l"/>
            <a:r>
              <a:rPr lang="en-US" dirty="0" smtClean="0"/>
              <a:t>Sensitivity &gt; 70%</a:t>
            </a:r>
          </a:p>
          <a:p>
            <a:pPr algn="l"/>
            <a:endParaRPr lang="en-US" dirty="0"/>
          </a:p>
          <a:p>
            <a:pPr algn="l"/>
            <a:r>
              <a:rPr lang="en-US" dirty="0" smtClean="0"/>
              <a:t>With strongly imbalanced datasets</a:t>
            </a:r>
          </a:p>
          <a:p>
            <a:pPr algn="l"/>
            <a:r>
              <a:rPr lang="en-US" dirty="0" smtClean="0"/>
              <a:t># humans &gt;&gt; # bots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2694387" y="2248547"/>
            <a:ext cx="18474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Twitter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5381921" y="2768938"/>
            <a:ext cx="865891" cy="769982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757547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Experiments: Can RSC-Spotter Detect Bots?</a:t>
            </a:r>
            <a:endParaRPr lang="en-US" sz="3600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343640"/>
            <a:ext cx="8229600" cy="87554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Precision vs. Sensitivity Curves</a:t>
            </a:r>
          </a:p>
          <a:p>
            <a:pPr marL="400050" lvl="1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Good performance: curve close to the top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106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08905"/>
            <a:ext cx="5918904" cy="24964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51" y="5703872"/>
            <a:ext cx="6504391" cy="65247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439332" y="2332775"/>
            <a:ext cx="2451292" cy="329320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Precision &gt; 96%</a:t>
            </a:r>
          </a:p>
          <a:p>
            <a:pPr algn="l"/>
            <a:r>
              <a:rPr lang="en-US" dirty="0" smtClean="0"/>
              <a:t>Sensitivity &gt; 47%</a:t>
            </a:r>
          </a:p>
          <a:p>
            <a:pPr algn="l"/>
            <a:r>
              <a:rPr lang="en-US" dirty="0" smtClean="0"/>
              <a:t>With strongly </a:t>
            </a:r>
            <a:r>
              <a:rPr lang="en-US" smtClean="0"/>
              <a:t>imbalanced datasets</a:t>
            </a:r>
          </a:p>
          <a:p>
            <a:pPr algn="l"/>
            <a:r>
              <a:rPr lang="en-US" dirty="0" smtClean="0"/>
              <a:t># humans &gt;&gt; # bots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5029040" y="2768939"/>
            <a:ext cx="1218772" cy="668880"/>
          </a:xfrm>
          <a:prstGeom prst="straightConnector1">
            <a:avLst/>
          </a:prstGeom>
          <a:ln>
            <a:solidFill>
              <a:srgbClr val="000000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81687" y="2362847"/>
            <a:ext cx="184740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Reddit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59574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107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P2.1: tools/tensors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P2.2: other patterns 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 inter-arrival time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Network growth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4820443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/>
          <p:nvPr/>
        </p:nvSpPr>
        <p:spPr>
          <a:xfrm>
            <a:off x="1266778" y="359314"/>
            <a:ext cx="7181303" cy="19159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4289" tIns="34289" rIns="34289" bIns="34289">
            <a:spAutoFit/>
          </a:bodyPr>
          <a:lstStyle>
            <a:lvl1pPr algn="r" defTabSz="685800">
              <a:defRPr sz="25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FZDaHei-B02"/>
                <a:ea typeface="FZDaHei-B02"/>
                <a:cs typeface="FZDaHei-B02"/>
                <a:sym typeface="FZDaHei-B02"/>
              </a:defRPr>
            </a:lvl1pPr>
          </a:lstStyle>
          <a:p>
            <a:pPr algn="ctr"/>
            <a:r>
              <a:rPr sz="4000" dirty="0">
                <a:solidFill>
                  <a:schemeClr val="tx2"/>
                </a:solidFill>
                <a:effectLst/>
                <a:latin typeface="Arial"/>
                <a:cs typeface="Arial"/>
              </a:rPr>
              <a:t>Beyond Sigmoids: the NetTide Model for Social Network Growth and its Applications</a:t>
            </a:r>
          </a:p>
        </p:txBody>
      </p:sp>
      <p:sp>
        <p:nvSpPr>
          <p:cNvPr id="38" name="Shape 38"/>
          <p:cNvSpPr/>
          <p:nvPr/>
        </p:nvSpPr>
        <p:spPr>
          <a:xfrm>
            <a:off x="3996189" y="2383461"/>
            <a:ext cx="1896640" cy="68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34289" tIns="34289" rIns="34289" bIns="34289">
            <a:spAutoFit/>
          </a:bodyPr>
          <a:lstStyle>
            <a:lvl1pPr algn="ctr" defTabSz="685800">
              <a:defRPr sz="2100">
                <a:solidFill>
                  <a:srgbClr val="FFFFFF"/>
                </a:solidFill>
                <a:effectLst>
                  <a:outerShdw blurRad="38100" dist="38100" dir="2700000" rotWithShape="0">
                    <a:srgbClr val="000000">
                      <a:alpha val="43137"/>
                    </a:srgbClr>
                  </a:outerShdw>
                </a:effectLst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000" dirty="0" smtClean="0">
                <a:solidFill>
                  <a:schemeClr val="tx2"/>
                </a:solidFill>
                <a:effectLst/>
                <a:latin typeface="Arial"/>
                <a:ea typeface="FZDaHei-B02"/>
                <a:cs typeface="Arial"/>
                <a:sym typeface="FZDaHei-B02"/>
              </a:rPr>
              <a:t>KDD</a:t>
            </a:r>
            <a:r>
              <a:rPr lang="en-US" dirty="0" smtClean="0"/>
              <a:t>’</a:t>
            </a:r>
            <a:r>
              <a:rPr lang="en-US" sz="4000" dirty="0" smtClean="0">
                <a:solidFill>
                  <a:schemeClr val="tx2"/>
                </a:solidFill>
                <a:effectLst/>
                <a:latin typeface="Arial"/>
                <a:ea typeface="FZDaHei-B02"/>
                <a:cs typeface="Arial"/>
                <a:sym typeface="FZDaHei-B02"/>
              </a:rPr>
              <a:t>’1</a:t>
            </a:r>
            <a:r>
              <a:rPr sz="4000" dirty="0" smtClean="0">
                <a:solidFill>
                  <a:schemeClr val="tx2"/>
                </a:solidFill>
                <a:effectLst/>
                <a:latin typeface="Arial"/>
                <a:ea typeface="FZDaHei-B02"/>
                <a:cs typeface="Arial"/>
                <a:sym typeface="FZDaHei-B02"/>
              </a:rPr>
              <a:t>6</a:t>
            </a:r>
            <a:endParaRPr dirty="0"/>
          </a:p>
        </p:txBody>
      </p:sp>
      <p:sp>
        <p:nvSpPr>
          <p:cNvPr id="39" name="Shape 39"/>
          <p:cNvSpPr/>
          <p:nvPr/>
        </p:nvSpPr>
        <p:spPr>
          <a:xfrm>
            <a:off x="2507547" y="2217209"/>
            <a:ext cx="6283376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defTabSz="685800">
              <a:defRPr sz="1200"/>
            </a:pPr>
            <a:endParaRPr/>
          </a:p>
        </p:txBody>
      </p:sp>
      <p:pic>
        <p:nvPicPr>
          <p:cNvPr id="41" name="清华大学logo副本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" y="4813299"/>
            <a:ext cx="1016000" cy="9501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43" name="Shape 43"/>
          <p:cNvSpPr/>
          <p:nvPr/>
        </p:nvSpPr>
        <p:spPr>
          <a:xfrm>
            <a:off x="1536700" y="3958241"/>
            <a:ext cx="730250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/>
          <a:p>
            <a:pPr defTabSz="914400">
              <a:spcBef>
                <a:spcPts val="400"/>
              </a:spcBef>
              <a:defRPr sz="1800"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800" dirty="0"/>
              <a:t>Chengxi Zang 臧承</a:t>
            </a:r>
            <a:r>
              <a:rPr sz="2800" dirty="0" smtClean="0"/>
              <a:t>熙</a:t>
            </a:r>
            <a:r>
              <a:rPr lang="en-US" sz="2800" dirty="0" smtClean="0"/>
              <a:t>,   </a:t>
            </a:r>
            <a:r>
              <a:rPr lang="en-US" sz="2800" dirty="0" smtClean="0">
                <a:sym typeface="Microsoft YaHei"/>
              </a:rPr>
              <a:t>Peng Cui,     CF</a:t>
            </a:r>
            <a:endParaRPr sz="2800" dirty="0"/>
          </a:p>
        </p:txBody>
      </p:sp>
      <p:sp>
        <p:nvSpPr>
          <p:cNvPr id="44" name="Shape 44"/>
          <p:cNvSpPr/>
          <p:nvPr/>
        </p:nvSpPr>
        <p:spPr>
          <a:xfrm>
            <a:off x="2507547" y="726461"/>
            <a:ext cx="6283376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34289" tIns="34289" rIns="34289" bIns="34289"/>
          <a:lstStyle/>
          <a:p>
            <a:pPr defTabSz="685800">
              <a:defRPr sz="1200"/>
            </a:pPr>
            <a:endParaRPr/>
          </a:p>
        </p:txBody>
      </p:sp>
      <p:pic>
        <p:nvPicPr>
          <p:cNvPr id="14" name="Picture 13" descr="profi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1482" y="4749800"/>
            <a:ext cx="930905" cy="1284288"/>
          </a:xfrm>
          <a:prstGeom prst="rect">
            <a:avLst/>
          </a:prstGeom>
        </p:spPr>
      </p:pic>
      <p:sp>
        <p:nvSpPr>
          <p:cNvPr id="16" name="Slide Number Placeholder 1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108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0100" y="4749800"/>
            <a:ext cx="1206500" cy="1206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1444625" cy="41275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12" name="Picture 11" descr="cf2014-tn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624145" y="4710817"/>
            <a:ext cx="1062655" cy="128581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/>
        </p:nvSpPr>
        <p:spPr>
          <a:xfrm rot="17725">
            <a:off x="187555" y="444488"/>
            <a:ext cx="7430052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3600" dirty="0">
                <a:solidFill>
                  <a:srgbClr val="A50021"/>
                </a:solidFill>
              </a:rPr>
              <a:t>PROBLEM:</a:t>
            </a:r>
            <a:r>
              <a:rPr sz="3600" dirty="0" smtClean="0">
                <a:solidFill>
                  <a:srgbClr val="A50021"/>
                </a:solidFill>
              </a:rPr>
              <a:t> n</a:t>
            </a:r>
            <a:r>
              <a:rPr sz="3600" dirty="0">
                <a:solidFill>
                  <a:srgbClr val="A50021"/>
                </a:solidFill>
              </a:rPr>
              <a:t>(t) and e(t</a:t>
            </a:r>
            <a:r>
              <a:rPr sz="3600" dirty="0" smtClean="0">
                <a:solidFill>
                  <a:srgbClr val="A50021"/>
                </a:solidFill>
              </a:rPr>
              <a:t>)</a:t>
            </a:r>
            <a:r>
              <a:rPr lang="en-US" sz="3600" dirty="0" smtClean="0">
                <a:solidFill>
                  <a:srgbClr val="A50021"/>
                </a:solidFill>
              </a:rPr>
              <a:t>, </a:t>
            </a:r>
            <a:r>
              <a:rPr sz="3600" dirty="0" smtClean="0">
                <a:solidFill>
                  <a:srgbClr val="A50021"/>
                </a:solidFill>
              </a:rPr>
              <a:t>over </a:t>
            </a:r>
            <a:r>
              <a:rPr sz="3600" dirty="0">
                <a:solidFill>
                  <a:srgbClr val="A50021"/>
                </a:solidFill>
              </a:rPr>
              <a:t>time?</a:t>
            </a:r>
          </a:p>
        </p:txBody>
      </p:sp>
      <p:sp>
        <p:nvSpPr>
          <p:cNvPr id="67" name="Shape 67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109</a:t>
            </a:fld>
            <a:endParaRPr/>
          </a:p>
        </p:txBody>
      </p:sp>
      <p:sp>
        <p:nvSpPr>
          <p:cNvPr id="69" name="Shape 69"/>
          <p:cNvSpPr>
            <a:spLocks noGrp="1"/>
          </p:cNvSpPr>
          <p:nvPr>
            <p:ph type="body" idx="4294967295"/>
          </p:nvPr>
        </p:nvSpPr>
        <p:spPr>
          <a:xfrm>
            <a:off x="318831" y="1509968"/>
            <a:ext cx="8825169" cy="424313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514350" indent="-514350">
              <a:buClr>
                <a:srgbClr val="800080"/>
              </a:buCl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n(t): the number of nodes.</a:t>
            </a:r>
          </a:p>
          <a:p>
            <a:pPr marL="514350" indent="-514350">
              <a:buClr>
                <a:srgbClr val="800080"/>
              </a:buCl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e(t): the number of edges.</a:t>
            </a:r>
          </a:p>
          <a:p>
            <a:pPr marL="514350" indent="-514350">
              <a:buClr>
                <a:srgbClr val="800080"/>
              </a:buClr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E.g.:</a:t>
            </a:r>
          </a:p>
          <a:p>
            <a:pPr marL="971550" lvl="1" indent="-514350">
              <a:spcBef>
                <a:spcPts val="600"/>
              </a:spcBef>
              <a:buClr>
                <a:srgbClr val="800080"/>
              </a:buCl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How many members will </a:t>
            </a:r>
            <a:r>
              <a:rPr lang="en-US" dirty="0" smtClean="0"/>
              <a:t>         </a:t>
            </a:r>
            <a:r>
              <a:rPr dirty="0" smtClean="0"/>
              <a:t> </a:t>
            </a:r>
            <a:r>
              <a:rPr dirty="0"/>
              <a:t>have next month?</a:t>
            </a:r>
          </a:p>
          <a:p>
            <a:pPr marL="971550" lvl="1" indent="-514350">
              <a:spcBef>
                <a:spcPts val="600"/>
              </a:spcBef>
              <a:buClr>
                <a:srgbClr val="800080"/>
              </a:buClr>
              <a:defRPr sz="2600">
                <a:latin typeface="Arial"/>
                <a:ea typeface="Arial"/>
                <a:cs typeface="Arial"/>
                <a:sym typeface="Arial"/>
              </a:defRPr>
            </a:pPr>
            <a:r>
              <a:rPr dirty="0"/>
              <a:t>How many friendship links </a:t>
            </a:r>
            <a:r>
              <a:rPr dirty="0" smtClean="0"/>
              <a:t>will</a:t>
            </a:r>
            <a:r>
              <a:rPr lang="en-US" dirty="0" smtClean="0"/>
              <a:t>     </a:t>
            </a:r>
            <a:r>
              <a:rPr dirty="0" smtClean="0"/>
              <a:t> </a:t>
            </a:r>
            <a:r>
              <a:rPr lang="en-US" dirty="0" smtClean="0"/>
              <a:t>  </a:t>
            </a:r>
            <a:r>
              <a:rPr dirty="0" smtClean="0"/>
              <a:t> </a:t>
            </a:r>
            <a:r>
              <a:rPr lang="en-US" dirty="0" smtClean="0"/>
              <a:t> </a:t>
            </a:r>
            <a:r>
              <a:rPr dirty="0" smtClean="0"/>
              <a:t>have </a:t>
            </a:r>
            <a:r>
              <a:rPr dirty="0"/>
              <a:t>next year?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875113" y="3562875"/>
            <a:ext cx="846193" cy="7904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147951" y="2938789"/>
            <a:ext cx="720000" cy="540000"/>
          </a:xfrm>
          <a:prstGeom prst="rect">
            <a:avLst/>
          </a:prstGeom>
        </p:spPr>
      </p:pic>
      <p:grpSp>
        <p:nvGrpSpPr>
          <p:cNvPr id="9" name="Group 86"/>
          <p:cNvGrpSpPr/>
          <p:nvPr/>
        </p:nvGrpSpPr>
        <p:grpSpPr>
          <a:xfrm>
            <a:off x="5405117" y="4508499"/>
            <a:ext cx="3332483" cy="2038309"/>
            <a:chOff x="0" y="0"/>
            <a:chExt cx="3056408" cy="2212489"/>
          </a:xfrm>
        </p:grpSpPr>
        <p:pic>
          <p:nvPicPr>
            <p:cNvPr id="10" name="image18.png" descr="1000px-Diffusion_of_ideas.sv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55424" cy="2212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Shape 80"/>
            <p:cNvSpPr/>
            <p:nvPr/>
          </p:nvSpPr>
          <p:spPr>
            <a:xfrm>
              <a:off x="2768157" y="753016"/>
              <a:ext cx="185900" cy="6940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" name="Shape 81"/>
            <p:cNvSpPr/>
            <p:nvPr/>
          </p:nvSpPr>
          <p:spPr>
            <a:xfrm>
              <a:off x="2620617" y="175473"/>
              <a:ext cx="259031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C</a:t>
              </a:r>
            </a:p>
          </p:txBody>
        </p:sp>
        <p:sp>
          <p:nvSpPr>
            <p:cNvPr id="13" name="Shape 82"/>
            <p:cNvSpPr/>
            <p:nvPr/>
          </p:nvSpPr>
          <p:spPr>
            <a:xfrm>
              <a:off x="2604867" y="934041"/>
              <a:ext cx="451541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rPr dirty="0"/>
                <a:t>C/2</a:t>
              </a:r>
            </a:p>
          </p:txBody>
        </p:sp>
        <p:sp>
          <p:nvSpPr>
            <p:cNvPr id="14" name="Shape 83"/>
            <p:cNvSpPr/>
            <p:nvPr/>
          </p:nvSpPr>
          <p:spPr>
            <a:xfrm>
              <a:off x="2615518" y="528502"/>
              <a:ext cx="152640" cy="2839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5" name="Shape 84"/>
            <p:cNvSpPr/>
            <p:nvPr/>
          </p:nvSpPr>
          <p:spPr>
            <a:xfrm>
              <a:off x="2615518" y="1380272"/>
              <a:ext cx="237191" cy="2839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6" name="Shape 85"/>
            <p:cNvSpPr/>
            <p:nvPr/>
          </p:nvSpPr>
          <p:spPr>
            <a:xfrm>
              <a:off x="2622149" y="1737072"/>
              <a:ext cx="220709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0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66777" y="4660900"/>
            <a:ext cx="230063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dirty="0" smtClean="0"/>
              <a:t> Linear?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Exponential?</a:t>
            </a:r>
          </a:p>
          <a:p>
            <a:pPr algn="l">
              <a:buFont typeface="Arial"/>
              <a:buChar char="•"/>
            </a:pPr>
            <a:r>
              <a:rPr lang="en-US" dirty="0" smtClean="0"/>
              <a:t> Sigmoid?</a:t>
            </a:r>
          </a:p>
          <a:p>
            <a:pPr algn="l">
              <a:buFont typeface="Arial"/>
              <a:buChar char="•"/>
            </a:pP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Why study (big) graphs?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 &amp; fraud detection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27013" y="27336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/>
          <p:nvPr/>
        </p:nvSpPr>
        <p:spPr>
          <a:xfrm rot="17725">
            <a:off x="3217502" y="468501"/>
            <a:ext cx="2319052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4400" dirty="0" smtClean="0">
                <a:solidFill>
                  <a:schemeClr val="tx2"/>
                </a:solidFill>
              </a:rPr>
              <a:t>Datasets</a:t>
            </a:r>
            <a:endParaRPr sz="4400" dirty="0">
              <a:solidFill>
                <a:schemeClr val="tx2"/>
              </a:solidFill>
            </a:endParaRPr>
          </a:p>
        </p:txBody>
      </p:sp>
      <p:sp>
        <p:nvSpPr>
          <p:cNvPr id="104" name="Shape 104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110</a:t>
            </a:fld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idx="4294967295"/>
          </p:nvPr>
        </p:nvSpPr>
        <p:spPr>
          <a:xfrm>
            <a:off x="174339" y="1342766"/>
            <a:ext cx="8795322" cy="417246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Clr>
                <a:srgbClr val="800080"/>
              </a:buClr>
              <a:defRPr sz="2500">
                <a:solidFill>
                  <a:srgbClr val="C01C23"/>
                </a:solidFill>
                <a:latin typeface="FZDaHei-B02"/>
                <a:ea typeface="FZDaHei-B02"/>
                <a:cs typeface="FZDaHei-B02"/>
                <a:sym typeface="FZDaHei-B02"/>
              </a:defRPr>
            </a:pPr>
            <a:r>
              <a:rPr sz="2400" b="1" dirty="0" err="1" smtClean="0"/>
              <a:t>We</a:t>
            </a:r>
            <a:r>
              <a:rPr lang="en-US" sz="2400" b="1" dirty="0" err="1" smtClean="0"/>
              <a:t>C</a:t>
            </a:r>
            <a:r>
              <a:rPr sz="2400" b="1" dirty="0" err="1" smtClean="0"/>
              <a:t>hat</a:t>
            </a:r>
            <a:r>
              <a:rPr sz="2400" b="1" dirty="0" smtClean="0"/>
              <a:t>  2011/1-2013/1   300M </a:t>
            </a:r>
            <a:r>
              <a:rPr sz="2400" b="1" dirty="0"/>
              <a:t>nodes, </a:t>
            </a:r>
            <a:r>
              <a:rPr sz="2400" b="1" dirty="0" smtClean="0"/>
              <a:t>4.75B </a:t>
            </a:r>
            <a:r>
              <a:rPr sz="2400" b="1" dirty="0"/>
              <a:t>links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800080"/>
              </a:buClr>
              <a:defRPr sz="2300">
                <a:solidFill>
                  <a:srgbClr val="53535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400" dirty="0" err="1"/>
              <a:t>ArXiv</a:t>
            </a:r>
            <a:r>
              <a:rPr sz="2400" dirty="0"/>
              <a:t>      1992/3-2002/3      </a:t>
            </a:r>
            <a:r>
              <a:rPr sz="2400" dirty="0" smtClean="0"/>
              <a:t>17k </a:t>
            </a:r>
            <a:r>
              <a:rPr sz="2400" dirty="0"/>
              <a:t>nodes,      2.4M links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800080"/>
              </a:buClr>
              <a:defRPr sz="2300">
                <a:solidFill>
                  <a:srgbClr val="53535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400" dirty="0"/>
              <a:t>Enron     1998/1-2002/7      86K nodes,     </a:t>
            </a:r>
            <a:r>
              <a:rPr lang="en-US" sz="2400" dirty="0" smtClean="0"/>
              <a:t> </a:t>
            </a:r>
            <a:r>
              <a:rPr sz="2400" dirty="0" smtClean="0"/>
              <a:t>600K </a:t>
            </a:r>
            <a:r>
              <a:rPr sz="2400" dirty="0"/>
              <a:t>links  </a:t>
            </a:r>
          </a:p>
          <a:p>
            <a:pPr>
              <a:lnSpc>
                <a:spcPct val="120000"/>
              </a:lnSpc>
              <a:spcBef>
                <a:spcPts val="600"/>
              </a:spcBef>
              <a:buClr>
                <a:srgbClr val="800080"/>
              </a:buClr>
              <a:defRPr sz="2300">
                <a:solidFill>
                  <a:srgbClr val="535353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pPr>
            <a:r>
              <a:rPr sz="2400" dirty="0" err="1"/>
              <a:t>Weibo</a:t>
            </a:r>
            <a:r>
              <a:rPr sz="2400" dirty="0"/>
              <a:t>    </a:t>
            </a:r>
            <a:r>
              <a:rPr sz="2400" dirty="0" smtClean="0"/>
              <a:t>2006                </a:t>
            </a:r>
            <a:r>
              <a:rPr lang="en-US" sz="2400" dirty="0" smtClean="0"/>
              <a:t>	      </a:t>
            </a:r>
            <a:r>
              <a:rPr sz="2400" dirty="0" smtClean="0"/>
              <a:t>165K </a:t>
            </a:r>
            <a:r>
              <a:rPr sz="2400" dirty="0"/>
              <a:t>nodes， 331K links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/>
        </p:nvSpPr>
        <p:spPr>
          <a:xfrm rot="17725">
            <a:off x="2041063" y="526432"/>
            <a:ext cx="4697909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3600" dirty="0" smtClean="0">
                <a:solidFill>
                  <a:srgbClr val="A50021"/>
                </a:solidFill>
              </a:rPr>
              <a:t>A</a:t>
            </a:r>
            <a:r>
              <a:rPr sz="3600" dirty="0" smtClean="0">
                <a:solidFill>
                  <a:srgbClr val="A50021"/>
                </a:solidFill>
              </a:rPr>
              <a:t>: P</a:t>
            </a:r>
            <a:r>
              <a:rPr lang="en-US" sz="3600" dirty="0" smtClean="0">
                <a:solidFill>
                  <a:srgbClr val="A50021"/>
                </a:solidFill>
              </a:rPr>
              <a:t>ower</a:t>
            </a:r>
            <a:r>
              <a:rPr sz="3600" dirty="0" smtClean="0">
                <a:solidFill>
                  <a:srgbClr val="A50021"/>
                </a:solidFill>
              </a:rPr>
              <a:t> L</a:t>
            </a:r>
            <a:r>
              <a:rPr lang="en-US" sz="3600" dirty="0" smtClean="0">
                <a:solidFill>
                  <a:srgbClr val="A50021"/>
                </a:solidFill>
              </a:rPr>
              <a:t>aw</a:t>
            </a:r>
            <a:r>
              <a:rPr sz="3600" dirty="0" smtClean="0">
                <a:solidFill>
                  <a:srgbClr val="A50021"/>
                </a:solidFill>
              </a:rPr>
              <a:t> G</a:t>
            </a:r>
            <a:r>
              <a:rPr lang="en-US" sz="3600" dirty="0" smtClean="0">
                <a:solidFill>
                  <a:srgbClr val="A50021"/>
                </a:solidFill>
              </a:rPr>
              <a:t>rowth</a:t>
            </a:r>
            <a:endParaRPr sz="3600" dirty="0">
              <a:solidFill>
                <a:srgbClr val="A50021"/>
              </a:solidFill>
            </a:endParaRPr>
          </a:p>
        </p:txBody>
      </p:sp>
      <p:sp>
        <p:nvSpPr>
          <p:cNvPr id="113" name="Shape 113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111</a:t>
            </a:fld>
            <a:endParaRPr/>
          </a:p>
        </p:txBody>
      </p:sp>
      <p:pic>
        <p:nvPicPr>
          <p:cNvPr id="115" name="image19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33635" y="1327610"/>
            <a:ext cx="4085040" cy="38762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2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5270" y="1326398"/>
            <a:ext cx="4085094" cy="3877057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/>
        </p:nvSpPr>
        <p:spPr>
          <a:xfrm>
            <a:off x="1327545" y="5989906"/>
            <a:ext cx="6479095" cy="5847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/>
          <a:p>
            <a:pPr defTabSz="914400">
              <a:defRPr sz="1800">
                <a:solidFill>
                  <a:srgbClr val="4D4D4D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rPr sz="3200" dirty="0"/>
              <a:t>Cumulative growth</a:t>
            </a:r>
            <a:r>
              <a:rPr sz="3200" dirty="0">
                <a:latin typeface="+mj-lt"/>
                <a:ea typeface="+mj-ea"/>
                <a:cs typeface="+mj-cs"/>
                <a:sym typeface="Helvetica"/>
              </a:rPr>
              <a:t>（</a:t>
            </a:r>
            <a:r>
              <a:rPr sz="3200" dirty="0"/>
              <a:t>Log-Log scale</a:t>
            </a:r>
            <a:r>
              <a:rPr sz="3200" dirty="0">
                <a:latin typeface="+mj-lt"/>
                <a:ea typeface="+mj-ea"/>
                <a:cs typeface="+mj-cs"/>
                <a:sym typeface="Helvetica"/>
              </a:rPr>
              <a:t>）</a:t>
            </a:r>
          </a:p>
        </p:txBody>
      </p:sp>
      <p:grpSp>
        <p:nvGrpSpPr>
          <p:cNvPr id="15" name="Group 86"/>
          <p:cNvGrpSpPr>
            <a:grpSpLocks noChangeAspect="1"/>
          </p:cNvGrpSpPr>
          <p:nvPr/>
        </p:nvGrpSpPr>
        <p:grpSpPr>
          <a:xfrm>
            <a:off x="7246617" y="177800"/>
            <a:ext cx="1666239" cy="1019154"/>
            <a:chOff x="0" y="0"/>
            <a:chExt cx="3056408" cy="2212489"/>
          </a:xfrm>
        </p:grpSpPr>
        <p:pic>
          <p:nvPicPr>
            <p:cNvPr id="16" name="image18.png" descr="1000px-Diffusion_of_ideas.svg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2855424" cy="22124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" name="Shape 80"/>
            <p:cNvSpPr/>
            <p:nvPr/>
          </p:nvSpPr>
          <p:spPr>
            <a:xfrm>
              <a:off x="2768157" y="753016"/>
              <a:ext cx="185900" cy="694061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8" name="Shape 81"/>
            <p:cNvSpPr/>
            <p:nvPr/>
          </p:nvSpPr>
          <p:spPr>
            <a:xfrm>
              <a:off x="2620617" y="175473"/>
              <a:ext cx="259031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  <p:sp>
          <p:nvSpPr>
            <p:cNvPr id="19" name="Shape 82"/>
            <p:cNvSpPr/>
            <p:nvPr/>
          </p:nvSpPr>
          <p:spPr>
            <a:xfrm>
              <a:off x="2604867" y="934041"/>
              <a:ext cx="451541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  <p:sp>
          <p:nvSpPr>
            <p:cNvPr id="20" name="Shape 83"/>
            <p:cNvSpPr/>
            <p:nvPr/>
          </p:nvSpPr>
          <p:spPr>
            <a:xfrm>
              <a:off x="2615518" y="528502"/>
              <a:ext cx="152640" cy="2839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1" name="Shape 84"/>
            <p:cNvSpPr/>
            <p:nvPr/>
          </p:nvSpPr>
          <p:spPr>
            <a:xfrm>
              <a:off x="2615518" y="1380272"/>
              <a:ext cx="237191" cy="283924"/>
            </a:xfrm>
            <a:prstGeom prst="rect">
              <a:avLst/>
            </a:prstGeom>
            <a:solidFill>
              <a:srgbClr val="FFFFFF"/>
            </a:solidFill>
            <a:ln w="9525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914400">
                <a:defRPr sz="180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22" name="Shape 85"/>
            <p:cNvSpPr/>
            <p:nvPr/>
          </p:nvSpPr>
          <p:spPr>
            <a:xfrm>
              <a:off x="2622149" y="1737072"/>
              <a:ext cx="220709" cy="400890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endParaRPr dirty="0"/>
            </a:p>
          </p:txBody>
        </p:sp>
      </p:grpSp>
      <p:sp>
        <p:nvSpPr>
          <p:cNvPr id="23" name="&quot;No&quot; Symbol 22"/>
          <p:cNvSpPr/>
          <p:nvPr/>
        </p:nvSpPr>
        <p:spPr bwMode="auto">
          <a:xfrm>
            <a:off x="8458200" y="406400"/>
            <a:ext cx="546100" cy="495300"/>
          </a:xfrm>
          <a:prstGeom prst="noSmoking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 rot="17725">
            <a:off x="610986" y="757074"/>
            <a:ext cx="6469703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lang="en-US" sz="4400" dirty="0" smtClean="0">
                <a:solidFill>
                  <a:srgbClr val="A50021"/>
                </a:solidFill>
              </a:rPr>
              <a:t>Proposed: </a:t>
            </a:r>
            <a:r>
              <a:rPr sz="4400" dirty="0" err="1" smtClean="0">
                <a:solidFill>
                  <a:srgbClr val="A50021"/>
                </a:solidFill>
              </a:rPr>
              <a:t>NetTide</a:t>
            </a:r>
            <a:r>
              <a:rPr sz="4400" dirty="0" smtClean="0">
                <a:solidFill>
                  <a:srgbClr val="A50021"/>
                </a:solidFill>
              </a:rPr>
              <a:t> </a:t>
            </a:r>
            <a:r>
              <a:rPr sz="4400" dirty="0">
                <a:solidFill>
                  <a:srgbClr val="A50021"/>
                </a:solidFill>
              </a:rPr>
              <a:t>Model</a:t>
            </a:r>
          </a:p>
        </p:txBody>
      </p:sp>
      <p:sp>
        <p:nvSpPr>
          <p:cNvPr id="125" name="Shape 125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112</a:t>
            </a:fld>
            <a:endParaRPr/>
          </a:p>
        </p:txBody>
      </p:sp>
      <p:sp>
        <p:nvSpPr>
          <p:cNvPr id="127" name="Shape 127"/>
          <p:cNvSpPr>
            <a:spLocks noGrp="1"/>
          </p:cNvSpPr>
          <p:nvPr>
            <p:ph type="body" idx="4294967295"/>
          </p:nvPr>
        </p:nvSpPr>
        <p:spPr>
          <a:xfrm>
            <a:off x="330200" y="1739900"/>
            <a:ext cx="8293100" cy="32512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3600" dirty="0" smtClean="0"/>
              <a:t>Node</a:t>
            </a:r>
            <a:r>
              <a:rPr lang="en-US" sz="3600" dirty="0" smtClean="0"/>
              <a:t>s n(t)</a:t>
            </a: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buNone/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lang="en-US" sz="3600" dirty="0" smtClean="0"/>
              <a:t> </a:t>
            </a:r>
            <a:endParaRPr sz="3600" dirty="0" smtClean="0"/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800080"/>
              </a:buClr>
              <a:defRPr sz="2800">
                <a:latin typeface="Arial"/>
                <a:ea typeface="Arial"/>
                <a:cs typeface="Arial"/>
                <a:sym typeface="Arial"/>
              </a:defRPr>
            </a:pPr>
            <a:r>
              <a:rPr sz="3600" dirty="0" smtClean="0"/>
              <a:t>Link</a:t>
            </a:r>
            <a:r>
              <a:rPr lang="en-US" sz="3600" dirty="0" smtClean="0"/>
              <a:t>s e(t)</a:t>
            </a:r>
            <a:endParaRPr sz="3600" dirty="0"/>
          </a:p>
        </p:txBody>
      </p:sp>
      <p:grpSp>
        <p:nvGrpSpPr>
          <p:cNvPr id="2" name="Group 130"/>
          <p:cNvGrpSpPr/>
          <p:nvPr/>
        </p:nvGrpSpPr>
        <p:grpSpPr>
          <a:xfrm>
            <a:off x="1748614" y="2755900"/>
            <a:ext cx="3940986" cy="908325"/>
            <a:chOff x="0" y="0"/>
            <a:chExt cx="2482870" cy="431800"/>
          </a:xfrm>
        </p:grpSpPr>
        <p:sp>
          <p:nvSpPr>
            <p:cNvPr id="128" name="Shape 128"/>
            <p:cNvSpPr/>
            <p:nvPr/>
          </p:nvSpPr>
          <p:spPr>
            <a:xfrm>
              <a:off x="0" y="0"/>
              <a:ext cx="2482871" cy="417603"/>
            </a:xfrm>
            <a:prstGeom prst="rect">
              <a:avLst/>
            </a:prstGeom>
            <a:blipFill rotWithShape="1">
              <a:blip r:embed="rId3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29" name="Shape 129"/>
            <p:cNvSpPr/>
            <p:nvPr/>
          </p:nvSpPr>
          <p:spPr>
            <a:xfrm>
              <a:off x="0" y="0"/>
              <a:ext cx="2482871" cy="4318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800">
                  <a:solidFill>
                    <a:srgbClr val="16379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 </a:t>
              </a:r>
            </a:p>
          </p:txBody>
        </p:sp>
      </p:grpSp>
      <p:grpSp>
        <p:nvGrpSpPr>
          <p:cNvPr id="3" name="Group 133"/>
          <p:cNvGrpSpPr/>
          <p:nvPr/>
        </p:nvGrpSpPr>
        <p:grpSpPr>
          <a:xfrm>
            <a:off x="1678474" y="4957508"/>
            <a:ext cx="6144726" cy="1252792"/>
            <a:chOff x="0" y="0"/>
            <a:chExt cx="3912491" cy="498486"/>
          </a:xfrm>
        </p:grpSpPr>
        <p:sp>
          <p:nvSpPr>
            <p:cNvPr id="131" name="Shape 131"/>
            <p:cNvSpPr/>
            <p:nvPr/>
          </p:nvSpPr>
          <p:spPr>
            <a:xfrm>
              <a:off x="-1" y="0"/>
              <a:ext cx="3912493" cy="498487"/>
            </a:xfrm>
            <a:prstGeom prst="rect">
              <a:avLst/>
            </a:prstGeom>
            <a:blipFill rotWithShape="1">
              <a:blip r:embed="rId4"/>
              <a:srcRect/>
              <a:stretch>
                <a:fillRect/>
              </a:stretch>
            </a:blip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914400"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sp>
          <p:nvSpPr>
            <p:cNvPr id="132" name="Shape 132"/>
            <p:cNvSpPr/>
            <p:nvPr/>
          </p:nvSpPr>
          <p:spPr>
            <a:xfrm>
              <a:off x="-1" y="0"/>
              <a:ext cx="3912493" cy="4212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800">
                  <a:solidFill>
                    <a:srgbClr val="163794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</a:lstStyle>
            <a:p>
              <a:r>
                <a:t> </a:t>
              </a:r>
            </a:p>
          </p:txBody>
        </p:sp>
      </p:grpSp>
      <p:sp>
        <p:nvSpPr>
          <p:cNvPr id="13" name="Pentagon 12"/>
          <p:cNvSpPr/>
          <p:nvPr/>
        </p:nvSpPr>
        <p:spPr bwMode="auto">
          <a:xfrm>
            <a:off x="7327900" y="76200"/>
            <a:ext cx="1778000" cy="7366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Details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 rot="17725">
            <a:off x="1753926" y="404711"/>
            <a:ext cx="52775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NetTide-Node Model</a:t>
            </a:r>
          </a:p>
        </p:txBody>
      </p:sp>
      <p:sp>
        <p:nvSpPr>
          <p:cNvPr id="188" name="Shape 188"/>
          <p:cNvSpPr/>
          <p:nvPr/>
        </p:nvSpPr>
        <p:spPr>
          <a:xfrm>
            <a:off x="738582" y="3185757"/>
            <a:ext cx="7886701" cy="273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4290" tIns="34290" rIns="34290" bIns="34290">
            <a:normAutofit/>
          </a:bodyPr>
          <a:lstStyle/>
          <a:p>
            <a:pPr marL="457200" indent="-457200" algn="l" defTabSz="914400">
              <a:spcBef>
                <a:spcPts val="500"/>
              </a:spcBef>
              <a:buClr>
                <a:srgbClr val="800080"/>
              </a:buClr>
              <a:buSzPct val="100000"/>
              <a:buFont typeface="Arial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3600" dirty="0" smtClean="0">
                <a:latin typeface="Arial"/>
                <a:ea typeface="Arial"/>
                <a:cs typeface="Arial"/>
              </a:rPr>
              <a:t>Intuition</a:t>
            </a:r>
            <a:r>
              <a:rPr lang="en-US" sz="3600" dirty="0" smtClean="0">
                <a:latin typeface="Arial"/>
                <a:ea typeface="Arial"/>
                <a:cs typeface="Arial"/>
              </a:rPr>
              <a:t>:</a:t>
            </a:r>
            <a:endParaRPr sz="3600" dirty="0">
              <a:latin typeface="Arial"/>
              <a:ea typeface="Arial"/>
              <a:cs typeface="Arial"/>
            </a:endParaRP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 smtClean="0">
                <a:latin typeface="Arial"/>
                <a:ea typeface="Arial"/>
                <a:cs typeface="Arial"/>
              </a:rPr>
              <a:t>Rich-</a:t>
            </a:r>
            <a:r>
              <a:rPr lang="en-US" sz="3200" dirty="0" smtClean="0">
                <a:latin typeface="Arial"/>
                <a:ea typeface="Arial"/>
                <a:cs typeface="Arial"/>
              </a:rPr>
              <a:t>g</a:t>
            </a:r>
            <a:r>
              <a:rPr sz="3200" dirty="0" smtClean="0">
                <a:latin typeface="Arial"/>
                <a:ea typeface="Arial"/>
                <a:cs typeface="Arial"/>
              </a:rPr>
              <a:t>et-</a:t>
            </a:r>
            <a:r>
              <a:rPr lang="en-US" sz="3200" dirty="0" smtClean="0">
                <a:latin typeface="Arial"/>
                <a:ea typeface="Arial"/>
                <a:cs typeface="Arial"/>
              </a:rPr>
              <a:t>r</a:t>
            </a:r>
            <a:r>
              <a:rPr sz="3200" dirty="0" smtClean="0">
                <a:latin typeface="Arial"/>
                <a:ea typeface="Arial"/>
                <a:cs typeface="Arial"/>
              </a:rPr>
              <a:t>icher</a:t>
            </a:r>
            <a:endParaRPr sz="3200" dirty="0">
              <a:latin typeface="Arial"/>
              <a:ea typeface="Arial"/>
              <a:cs typeface="Arial"/>
            </a:endParaRP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latin typeface="Arial"/>
                <a:ea typeface="Arial"/>
                <a:cs typeface="Arial"/>
              </a:rPr>
              <a:t>Limitation</a:t>
            </a: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 smtClean="0">
                <a:solidFill>
                  <a:schemeClr val="tx2"/>
                </a:solidFill>
                <a:latin typeface="Arial"/>
                <a:ea typeface="Arial"/>
                <a:cs typeface="Arial"/>
              </a:rPr>
              <a:t>Fizzling nature</a:t>
            </a:r>
            <a:endParaRPr sz="3200" dirty="0">
              <a:solidFill>
                <a:schemeClr val="tx2"/>
              </a:solidFill>
              <a:latin typeface="Arial"/>
              <a:ea typeface="Arial"/>
              <a:cs typeface="Arial"/>
            </a:endParaRPr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0" name="文本框 9"/>
              <p:cNvSpPr txBox="1"/>
              <p:nvPr/>
            </p:nvSpPr>
            <p:spPr>
              <a:xfrm>
                <a:off x="2560979" y="872752"/>
                <a:ext cx="3759812" cy="633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𝑑𝑛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sSup>
                          <m:sSup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zh-CN" alt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den>
                    </m:f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79" y="1163670"/>
                <a:ext cx="3759812" cy="844077"/>
              </a:xfrm>
              <a:prstGeom prst="rect">
                <a:avLst/>
              </a:prstGeom>
              <a:blipFill rotWithShape="0">
                <a:blip r:embed="rId3"/>
                <a:stretch>
                  <a:fillRect b="-201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113</a:t>
            </a:fld>
            <a:endParaRPr lang="en-US"/>
          </a:p>
        </p:txBody>
      </p:sp>
      <p:sp>
        <p:nvSpPr>
          <p:cNvPr id="9" name="Pentagon 8"/>
          <p:cNvSpPr/>
          <p:nvPr/>
        </p:nvSpPr>
        <p:spPr bwMode="auto">
          <a:xfrm>
            <a:off x="7327900" y="76200"/>
            <a:ext cx="1778000" cy="7366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Details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ight Brace 10"/>
          <p:cNvSpPr/>
          <p:nvPr/>
        </p:nvSpPr>
        <p:spPr bwMode="auto">
          <a:xfrm>
            <a:off x="4851400" y="3924300"/>
            <a:ext cx="304800" cy="812800"/>
          </a:xfrm>
          <a:prstGeom prst="rightBrac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00894" y="4114800"/>
            <a:ext cx="19082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SI; ~Bass</a:t>
            </a:r>
            <a:endParaRPr lang="en-US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/>
        </p:nvSpPr>
        <p:spPr>
          <a:xfrm rot="17725">
            <a:off x="1753926" y="404711"/>
            <a:ext cx="527754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NetTide-Node Model</a:t>
            </a:r>
          </a:p>
        </p:txBody>
      </p:sp>
      <p:sp>
        <p:nvSpPr>
          <p:cNvPr id="188" name="Shape 188"/>
          <p:cNvSpPr/>
          <p:nvPr/>
        </p:nvSpPr>
        <p:spPr>
          <a:xfrm>
            <a:off x="738582" y="3185757"/>
            <a:ext cx="7886701" cy="27360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lIns="34290" tIns="34290" rIns="34290" bIns="34290">
            <a:normAutofit/>
          </a:bodyPr>
          <a:lstStyle/>
          <a:p>
            <a:pPr marL="457200" indent="-457200" algn="l" defTabSz="914400">
              <a:spcBef>
                <a:spcPts val="500"/>
              </a:spcBef>
              <a:buClr>
                <a:srgbClr val="800080"/>
              </a:buClr>
              <a:buSzPct val="100000"/>
              <a:buFont typeface="Arial"/>
              <a:buChar char="•"/>
              <a:defRPr sz="3000">
                <a:latin typeface="Arial"/>
                <a:ea typeface="Arial"/>
                <a:cs typeface="Arial"/>
                <a:sym typeface="Arial"/>
              </a:defRPr>
            </a:pPr>
            <a:r>
              <a:rPr sz="3600" dirty="0" smtClean="0">
                <a:latin typeface="Arial"/>
                <a:ea typeface="Arial"/>
                <a:cs typeface="Arial"/>
              </a:rPr>
              <a:t>Intuition</a:t>
            </a:r>
            <a:r>
              <a:rPr lang="en-US" sz="3600" dirty="0" smtClean="0">
                <a:latin typeface="Arial"/>
                <a:ea typeface="Arial"/>
                <a:cs typeface="Arial"/>
              </a:rPr>
              <a:t>:</a:t>
            </a:r>
            <a:endParaRPr sz="3600" dirty="0">
              <a:latin typeface="Arial"/>
              <a:ea typeface="Arial"/>
              <a:cs typeface="Arial"/>
            </a:endParaRP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 smtClean="0">
                <a:latin typeface="Arial"/>
                <a:ea typeface="Arial"/>
                <a:cs typeface="Arial"/>
              </a:rPr>
              <a:t>Rich-</a:t>
            </a:r>
            <a:r>
              <a:rPr lang="en-US" sz="3200" dirty="0" smtClean="0">
                <a:latin typeface="Arial"/>
                <a:ea typeface="Arial"/>
                <a:cs typeface="Arial"/>
              </a:rPr>
              <a:t>g</a:t>
            </a:r>
            <a:r>
              <a:rPr sz="3200" dirty="0" smtClean="0">
                <a:latin typeface="Arial"/>
                <a:ea typeface="Arial"/>
                <a:cs typeface="Arial"/>
              </a:rPr>
              <a:t>et-</a:t>
            </a:r>
            <a:r>
              <a:rPr lang="en-US" sz="3200" dirty="0" smtClean="0">
                <a:latin typeface="Arial"/>
                <a:ea typeface="Arial"/>
                <a:cs typeface="Arial"/>
              </a:rPr>
              <a:t>r</a:t>
            </a:r>
            <a:r>
              <a:rPr sz="3200" dirty="0" smtClean="0">
                <a:latin typeface="Arial"/>
                <a:ea typeface="Arial"/>
                <a:cs typeface="Arial"/>
              </a:rPr>
              <a:t>icher</a:t>
            </a:r>
            <a:endParaRPr sz="3200" dirty="0">
              <a:latin typeface="Arial"/>
              <a:ea typeface="Arial"/>
              <a:cs typeface="Arial"/>
            </a:endParaRP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>
                <a:latin typeface="Arial"/>
                <a:ea typeface="Arial"/>
                <a:cs typeface="Arial"/>
              </a:rPr>
              <a:t>Limitation</a:t>
            </a:r>
          </a:p>
          <a:p>
            <a:pPr marL="914400" lvl="1" indent="-457200" algn="l" defTabSz="914400">
              <a:spcBef>
                <a:spcPts val="400"/>
              </a:spcBef>
              <a:buClr>
                <a:srgbClr val="800080"/>
              </a:buClr>
              <a:buSzPct val="100000"/>
              <a:buFont typeface="Arial"/>
              <a:buChar char="•"/>
              <a:defRPr sz="2000">
                <a:latin typeface="Arial"/>
                <a:ea typeface="Arial"/>
                <a:cs typeface="Arial"/>
                <a:sym typeface="Arial"/>
              </a:defRPr>
            </a:pPr>
            <a:r>
              <a:rPr sz="3200" dirty="0" smtClean="0">
                <a:solidFill>
                  <a:schemeClr val="tx2"/>
                </a:solidFill>
                <a:latin typeface="Arial"/>
                <a:ea typeface="Arial"/>
                <a:cs typeface="Arial"/>
              </a:rPr>
              <a:t>Fizzling nature</a:t>
            </a:r>
            <a:endParaRPr sz="3200" dirty="0">
              <a:solidFill>
                <a:schemeClr val="tx2"/>
              </a:solidFill>
              <a:latin typeface="Arial"/>
              <a:ea typeface="Arial"/>
              <a:cs typeface="Arial"/>
            </a:endParaRPr>
          </a:p>
        </p:txBody>
      </p:sp>
      <mc:AlternateContent>
        <mc:Choic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c="http://schemas.openxmlformats.org/markup-compatibility/2006" xmlns:mv="urn:schemas-microsoft-com:mac:vml" Requires="a14">
          <p:sp>
            <p:nvSpPr>
              <p:cNvPr id="10" name="文本框 9"/>
              <p:cNvSpPr txBox="1"/>
              <p:nvPr/>
            </p:nvSpPr>
            <p:spPr>
              <a:xfrm>
                <a:off x="2560979" y="872752"/>
                <a:ext cx="3759812" cy="6330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𝑑𝑛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</m:oMath>
                </a14:m>
                <a:r>
                  <a:rPr lang="zh-CN" altLang="en-US" sz="2800" dirty="0">
                    <a:solidFill>
                      <a:schemeClr val="tx1"/>
                    </a:solidFill>
                  </a:rPr>
                  <a:t> </a:t>
                </a:r>
                <a:r>
                  <a:rPr lang="en-US" altLang="zh-CN" sz="2800" dirty="0">
                    <a:solidFill>
                      <a:schemeClr val="tx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zh-CN" altLang="en-US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num>
                      <m:den>
                        <m:sSup>
                          <m:sSupPr>
                            <m:ctrlP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altLang="zh-CN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p>
                            <m:r>
                              <a:rPr lang="zh-CN" altLang="en-US" sz="28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𝜃</m:t>
                            </m:r>
                          </m:sup>
                        </m:sSup>
                      </m:den>
                    </m:f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zh-CN" sz="28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endParaRPr lang="zh-CN" altLang="en-US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0" name="文本框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0979" y="1163670"/>
                <a:ext cx="3759812" cy="844077"/>
              </a:xfrm>
              <a:prstGeom prst="rect">
                <a:avLst/>
              </a:prstGeom>
              <a:blipFill rotWithShape="0">
                <a:blip r:embed="rId3"/>
                <a:stretch>
                  <a:fillRect b="-201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114</a:t>
            </a:fld>
            <a:endParaRPr lang="en-US"/>
          </a:p>
        </p:txBody>
      </p:sp>
      <p:sp>
        <p:nvSpPr>
          <p:cNvPr id="9" name="Pentagon 8"/>
          <p:cNvSpPr/>
          <p:nvPr/>
        </p:nvSpPr>
        <p:spPr bwMode="auto">
          <a:xfrm>
            <a:off x="7327900" y="76200"/>
            <a:ext cx="1778000" cy="7366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Details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3365500" y="1638300"/>
            <a:ext cx="647700" cy="520700"/>
          </a:xfrm>
          <a:prstGeom prst="ellipse">
            <a:avLst/>
          </a:prstGeom>
          <a:noFill/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Brace 10"/>
          <p:cNvSpPr/>
          <p:nvPr/>
        </p:nvSpPr>
        <p:spPr bwMode="auto">
          <a:xfrm>
            <a:off x="4851400" y="3924300"/>
            <a:ext cx="304800" cy="812800"/>
          </a:xfrm>
          <a:prstGeom prst="rightBrace">
            <a:avLst/>
          </a:prstGeom>
          <a:noFill/>
          <a:ln w="635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500894" y="4114800"/>
            <a:ext cx="19082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 SI; ~Bass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842309" y="2438400"/>
            <a:ext cx="15932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#</a:t>
            </a:r>
            <a:r>
              <a:rPr lang="en-US" dirty="0" err="1" smtClean="0"/>
              <a:t>nodes(t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144023" y="2959100"/>
            <a:ext cx="25204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Total population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13" idx="0"/>
          </p:cNvCxnSpPr>
          <p:nvPr/>
        </p:nvCxnSpPr>
        <p:spPr bwMode="auto">
          <a:xfrm rot="16200000" flipV="1">
            <a:off x="4154619" y="1954081"/>
            <a:ext cx="571500" cy="397137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8" name="Straight Arrow Connector 17"/>
          <p:cNvCxnSpPr>
            <a:stCxn id="14" idx="0"/>
          </p:cNvCxnSpPr>
          <p:nvPr/>
        </p:nvCxnSpPr>
        <p:spPr bwMode="auto">
          <a:xfrm rot="16200000" flipV="1">
            <a:off x="5107119" y="1661981"/>
            <a:ext cx="1130300" cy="1463938"/>
          </a:xfrm>
          <a:prstGeom prst="straightConnector1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115</a:t>
            </a:fld>
            <a:endParaRPr/>
          </a:p>
        </p:txBody>
      </p:sp>
      <p:pic>
        <p:nvPicPr>
          <p:cNvPr id="142" name="image2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477" y="1328157"/>
            <a:ext cx="2178330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2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294725" y="1384573"/>
            <a:ext cx="2176782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23.jpe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87086" y="1456802"/>
            <a:ext cx="2176393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24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70989" y="1402469"/>
            <a:ext cx="2176782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image25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94725" y="4386665"/>
            <a:ext cx="2178330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26.jpe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4437" y="4386665"/>
            <a:ext cx="2176782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27.jpe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12837" y="4386665"/>
            <a:ext cx="2176777" cy="2072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9" name="image2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6903239" y="4379453"/>
            <a:ext cx="2178285" cy="2072641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3" name="直接连接符 2"/>
          <p:cNvCxnSpPr/>
          <p:nvPr/>
        </p:nvCxnSpPr>
        <p:spPr>
          <a:xfrm>
            <a:off x="4601714" y="1038707"/>
            <a:ext cx="0" cy="543186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1230631" y="3791145"/>
            <a:ext cx="7200000" cy="0"/>
          </a:xfrm>
          <a:prstGeom prst="line">
            <a:avLst/>
          </a:prstGeom>
          <a:ln>
            <a:prstDash val="lgDash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sp>
        <p:nvSpPr>
          <p:cNvPr id="140" name="Shape 140"/>
          <p:cNvSpPr>
            <a:spLocks noGrp="1"/>
          </p:cNvSpPr>
          <p:nvPr>
            <p:ph type="sldNum" sz="quarter" idx="4294967295"/>
          </p:nvPr>
        </p:nvSpPr>
        <p:spPr>
          <a:xfrm>
            <a:off x="9580558" y="2973128"/>
            <a:ext cx="162071" cy="308185"/>
          </a:xfrm>
          <a:prstGeom prst="rect">
            <a:avLst/>
          </a:prstGeom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anchor="t"/>
          <a:lstStyle/>
          <a:p>
            <a:fld id="{86CB4B4D-7CA3-9044-876B-883B54F8677D}" type="slidenum">
              <a:rPr/>
              <a:pPr/>
              <a:t>116</a:t>
            </a:fld>
            <a:endParaRPr/>
          </a:p>
        </p:txBody>
      </p:sp>
      <p:grpSp>
        <p:nvGrpSpPr>
          <p:cNvPr id="14" name="Group 13"/>
          <p:cNvGrpSpPr/>
          <p:nvPr/>
        </p:nvGrpSpPr>
        <p:grpSpPr>
          <a:xfrm>
            <a:off x="62476" y="1328157"/>
            <a:ext cx="8738623" cy="4463043"/>
            <a:chOff x="62477" y="1328157"/>
            <a:chExt cx="4409030" cy="2129057"/>
          </a:xfrm>
        </p:grpSpPr>
        <p:pic>
          <p:nvPicPr>
            <p:cNvPr id="142" name="image21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477" y="1328157"/>
              <a:ext cx="2178330" cy="20726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3" name="image22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294725" y="1384573"/>
              <a:ext cx="2176782" cy="207264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pic>
        <p:nvPicPr>
          <p:cNvPr id="144" name="image2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1314946"/>
            <a:ext cx="4346047" cy="44127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5" name="image24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46600" y="1313569"/>
            <a:ext cx="4346824" cy="441275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pic>
        <p:nvPicPr>
          <p:cNvPr id="146" name="image25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3440" y="1516464"/>
            <a:ext cx="4356660" cy="4145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image26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88564" y="1516464"/>
            <a:ext cx="4353564" cy="41452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/>
        </p:nvSpPr>
        <p:spPr>
          <a:xfrm rot="17725">
            <a:off x="2230875" y="274255"/>
            <a:ext cx="4580739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</a:t>
            </a:r>
            <a:r>
              <a:rPr lang="en-US" altLang="zh-CN" sz="4400" dirty="0" smtClean="0">
                <a:solidFill>
                  <a:srgbClr val="A50021"/>
                </a:solidFill>
              </a:rPr>
              <a:t>Accuracy</a:t>
            </a:r>
            <a:endParaRPr sz="4400" dirty="0">
              <a:solidFill>
                <a:srgbClr val="A50021"/>
              </a:solidFill>
            </a:endParaRP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0" y="1674352"/>
            <a:ext cx="8937374" cy="4159706"/>
            <a:chOff x="4612837" y="4379453"/>
            <a:chExt cx="4468687" cy="2079853"/>
          </a:xfrm>
        </p:grpSpPr>
        <p:pic>
          <p:nvPicPr>
            <p:cNvPr id="148" name="image27.jpe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612837" y="4386665"/>
              <a:ext cx="2176777" cy="20726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49" name="image28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6903239" y="4379453"/>
              <a:ext cx="2178285" cy="2072641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p:transition spd="med"/>
  <p:timing>
    <p:tnLst>
      <p:par>
        <p:cTn id="1" dur="indefinite" restart="never" fill="hold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086065" y="2151727"/>
            <a:ext cx="6971880" cy="378565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Part 1: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Patterns, &amp; 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fraud detection</a:t>
            </a:r>
            <a:endParaRPr lang="en-US" sz="8000" dirty="0">
              <a:solidFill>
                <a:schemeClr val="bg1"/>
              </a:solidFill>
            </a:endParaRPr>
          </a:p>
        </p:txBody>
      </p:sp>
      <p:pic>
        <p:nvPicPr>
          <p:cNvPr id="8" name="Picture 4" descr="0it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416800" y="498456"/>
            <a:ext cx="1104900" cy="12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/>
          <p:nvPr/>
        </p:nvSpPr>
        <p:spPr>
          <a:xfrm rot="17725">
            <a:off x="2171220" y="262527"/>
            <a:ext cx="4482405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>
              <a:defRPr sz="2400">
                <a:solidFill>
                  <a:srgbClr val="48228C"/>
                </a:solidFill>
                <a:latin typeface="Microsoft YaHei"/>
                <a:ea typeface="Microsoft YaHei"/>
                <a:cs typeface="Microsoft YaHei"/>
                <a:sym typeface="Microsoft YaHei"/>
              </a:defRPr>
            </a:lvl1pPr>
          </a:lstStyle>
          <a:p>
            <a:r>
              <a:rPr sz="4400" dirty="0">
                <a:solidFill>
                  <a:srgbClr val="A50021"/>
                </a:solidFill>
              </a:rPr>
              <a:t>Results: Forecast</a:t>
            </a:r>
          </a:p>
        </p:txBody>
      </p:sp>
      <p:pic>
        <p:nvPicPr>
          <p:cNvPr id="159" name="image3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766803" y="2209440"/>
            <a:ext cx="3870588" cy="365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32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8765" y="2209440"/>
            <a:ext cx="3863663" cy="3657601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hape 161"/>
          <p:cNvSpPr/>
          <p:nvPr/>
        </p:nvSpPr>
        <p:spPr>
          <a:xfrm>
            <a:off x="1112659" y="1164396"/>
            <a:ext cx="296901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square" lIns="45719" rIns="45719">
            <a:spAutoFit/>
          </a:bodyPr>
          <a:lstStyle>
            <a:lvl1pPr defTabSz="914400">
              <a:defRPr sz="2400"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sz="2000" dirty="0" err="1" smtClean="0"/>
              <a:t>We</a:t>
            </a:r>
            <a:r>
              <a:rPr lang="en-US" altLang="zh-CN" sz="2000" dirty="0" err="1"/>
              <a:t>C</a:t>
            </a:r>
            <a:r>
              <a:rPr sz="2000" dirty="0" err="1" smtClean="0"/>
              <a:t>hat</a:t>
            </a:r>
            <a:r>
              <a:rPr sz="2000" dirty="0" smtClean="0"/>
              <a:t> </a:t>
            </a:r>
            <a:r>
              <a:rPr sz="2000" dirty="0"/>
              <a:t>from 100 million to 300 million</a:t>
            </a:r>
          </a:p>
        </p:txBody>
      </p:sp>
      <p:pic>
        <p:nvPicPr>
          <p:cNvPr id="162" name="image33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220" y="1173039"/>
            <a:ext cx="887820" cy="918863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5336020" y="1199349"/>
            <a:ext cx="3104273" cy="5578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a="http://schemas.openxmlformats.org/drawingml/2006/main" xmlns:r="http://schemas.openxmlformats.org/officeDocument/2006/relationships" xmlns:p="http://schemas.openxmlformats.org/presentationml/2006/main" xmlns="" xmlns:ma14="http://schemas.microsoft.com/office/mac/drawingml/2011/main" xmlns:mv="urn:schemas-microsoft-com:mac:vml" xmlns:mc="http://schemas.openxmlformats.org/markup-compatibility/2006" val="1"/>
            </a:ext>
          </a:extLst>
        </p:spPr>
        <p:txBody>
          <a:bodyPr wrap="none" lIns="45719" rIns="45719">
            <a:spAutoFit/>
          </a:bodyPr>
          <a:lstStyle>
            <a:lvl1pPr marL="684212" indent="-684212" defTabSz="914400">
              <a:lnSpc>
                <a:spcPct val="90000"/>
              </a:lnSpc>
              <a:defRPr sz="3300">
                <a:solidFill>
                  <a:srgbClr val="48228C"/>
                </a:solidFill>
                <a:latin typeface="FZDaHei-B02"/>
                <a:ea typeface="FZDaHei-B02"/>
                <a:cs typeface="FZDaHei-B02"/>
                <a:sym typeface="FZDaHei-B02"/>
              </a:defRPr>
            </a:lvl1pPr>
          </a:lstStyle>
          <a:p>
            <a:r>
              <a:rPr dirty="0" smtClean="0"/>
              <a:t>730</a:t>
            </a:r>
            <a:r>
              <a:rPr lang="en-US" dirty="0" smtClean="0"/>
              <a:t> days</a:t>
            </a:r>
            <a:r>
              <a:rPr dirty="0" smtClean="0"/>
              <a:t> </a:t>
            </a:r>
            <a:r>
              <a:rPr dirty="0"/>
              <a:t>ahead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pPr/>
              <a:t>120</a:t>
            </a:fld>
            <a:endParaRPr lang="en-US"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" grpId="0" animBg="1" advAuto="0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Part 2</a:t>
            </a:r>
            <a:r>
              <a:rPr lang="en-US" altLang="ko-KR" dirty="0" smtClean="0"/>
              <a:t>: Conclusions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724400"/>
          </a:xfrm>
          <a:noFill/>
        </p:spPr>
        <p:txBody>
          <a:bodyPr/>
          <a:lstStyle/>
          <a:p>
            <a:r>
              <a:rPr lang="en-US" altLang="ko-KR" dirty="0" smtClean="0"/>
              <a:t>Time-evolving / heterogeneous graphs -&gt; tensors</a:t>
            </a:r>
          </a:p>
          <a:p>
            <a:r>
              <a:rPr lang="en-US" altLang="ko-KR" sz="3200" dirty="0" smtClean="0"/>
              <a:t>PARAFAC finds patterns</a:t>
            </a:r>
          </a:p>
          <a:p>
            <a:r>
              <a:rPr lang="en-US" altLang="ko-KR" dirty="0" smtClean="0"/>
              <a:t>Surprising temporal patterns (P.L. growth)</a:t>
            </a:r>
            <a:endParaRPr lang="en-US" altLang="ko-KR" sz="3200" dirty="0" smtClean="0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26" name="Slide Number Placeholder 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121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grpSp>
        <p:nvGrpSpPr>
          <p:cNvPr id="2" name="Group 34"/>
          <p:cNvGrpSpPr>
            <a:grpSpLocks noChangeAspect="1"/>
          </p:cNvGrpSpPr>
          <p:nvPr/>
        </p:nvGrpSpPr>
        <p:grpSpPr>
          <a:xfrm>
            <a:off x="819149" y="4404469"/>
            <a:ext cx="1720850" cy="1059549"/>
            <a:chOff x="1409700" y="3761003"/>
            <a:chExt cx="3441700" cy="2119097"/>
          </a:xfrm>
        </p:grpSpPr>
        <p:sp>
          <p:nvSpPr>
            <p:cNvPr id="36" name="Rectangle 3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49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Rectangle 49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3" name="TextBox 42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44" name="Parallelogram 43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Parallelogram 44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47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Rectangle 47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4" name="Group 23"/>
          <p:cNvGrpSpPr/>
          <p:nvPr/>
        </p:nvGrpSpPr>
        <p:grpSpPr>
          <a:xfrm>
            <a:off x="4025900" y="4254499"/>
            <a:ext cx="4267200" cy="1562101"/>
            <a:chOff x="281852" y="3647840"/>
            <a:chExt cx="8689400" cy="2095644"/>
          </a:xfrm>
        </p:grpSpPr>
        <p:pic>
          <p:nvPicPr>
            <p:cNvPr id="27" name="Picture 2" descr="C:\Users\maraujo\Dropbox\acomp_heavy5star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52" y="3659656"/>
              <a:ext cx="2762684" cy="207201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3" descr="C:\Users\maraujo\Dropbox\bcomp_heavy5sta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064" y="3647840"/>
              <a:ext cx="2794191" cy="209564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C:\Users\maraujo\Dropbox\ccomp_1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52" y="3864769"/>
              <a:ext cx="33528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Rectangle 30"/>
            <p:cNvSpPr/>
            <p:nvPr/>
          </p:nvSpPr>
          <p:spPr bwMode="auto">
            <a:xfrm>
              <a:off x="2082800" y="41148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35433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4787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914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46482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37084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 bwMode="auto">
            <a:xfrm>
              <a:off x="6079067" y="4656667"/>
              <a:ext cx="1337733" cy="829733"/>
            </a:xfrm>
            <a:custGeom>
              <a:avLst/>
              <a:gdLst>
                <a:gd name="connsiteX0" fmla="*/ 0 w 1337733"/>
                <a:gd name="connsiteY0" fmla="*/ 812800 h 829733"/>
                <a:gd name="connsiteX1" fmla="*/ 440266 w 1337733"/>
                <a:gd name="connsiteY1" fmla="*/ 118533 h 829733"/>
                <a:gd name="connsiteX2" fmla="*/ 711200 w 1337733"/>
                <a:gd name="connsiteY2" fmla="*/ 0 h 829733"/>
                <a:gd name="connsiteX3" fmla="*/ 1066800 w 1337733"/>
                <a:gd name="connsiteY3" fmla="*/ 84666 h 829733"/>
                <a:gd name="connsiteX4" fmla="*/ 1337733 w 1337733"/>
                <a:gd name="connsiteY4" fmla="*/ 829733 h 829733"/>
                <a:gd name="connsiteX5" fmla="*/ 1337733 w 1337733"/>
                <a:gd name="connsiteY5" fmla="*/ 829733 h 82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733" h="829733">
                  <a:moveTo>
                    <a:pt x="0" y="812800"/>
                  </a:moveTo>
                  <a:lnTo>
                    <a:pt x="440266" y="118533"/>
                  </a:lnTo>
                  <a:lnTo>
                    <a:pt x="711200" y="0"/>
                  </a:lnTo>
                  <a:lnTo>
                    <a:pt x="1066800" y="84666"/>
                  </a:lnTo>
                  <a:lnTo>
                    <a:pt x="1337733" y="829733"/>
                  </a:lnTo>
                  <a:lnTo>
                    <a:pt x="1337733" y="829733"/>
                  </a:ln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483622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122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Why study (big) graphs?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Acknowledgements and 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14313" y="3935930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59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337C36-4169-E34D-8EA6-104720BA7F78}" type="slidenum">
              <a:rPr lang="en-US" smtClean="0"/>
              <a:pPr/>
              <a:t>123</a:t>
            </a:fld>
            <a:endParaRPr lang="en-US" smtClean="0"/>
          </a:p>
        </p:txBody>
      </p:sp>
      <p:sp>
        <p:nvSpPr>
          <p:cNvPr id="259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sz="4400" dirty="0" smtClean="0">
                <a:ea typeface="ＭＳ Ｐゴシック" charset="-128"/>
                <a:cs typeface="ＭＳ Ｐゴシック" charset="-128"/>
              </a:rPr>
              <a:t>Thanks</a:t>
            </a:r>
            <a:endParaRPr lang="en-US" sz="36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59090" name="Date Placeholder 2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0" y="5226050"/>
            <a:ext cx="9144000" cy="1631950"/>
          </a:xfrm>
          <a:prstGeom prst="rect">
            <a:avLst/>
          </a:prstGeom>
          <a:solidFill>
            <a:schemeClr val="accent4">
              <a:lumMod val="10000"/>
              <a:lumOff val="90000"/>
            </a:schemeClr>
          </a:solidFill>
          <a:ln w="28575">
            <a:noFill/>
            <a:miter lim="800000"/>
            <a:headEnd type="none" w="sm" len="sm"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>
              <a:defRPr/>
            </a:pPr>
            <a:r>
              <a:rPr kumimoji="0" lang="en-US" sz="3600" dirty="0">
                <a:latin typeface="Times New Roman" charset="0"/>
              </a:rPr>
              <a:t>Thanks to: </a:t>
            </a:r>
            <a:r>
              <a:rPr kumimoji="0" lang="en-US" sz="3200" dirty="0">
                <a:latin typeface="Times New Roman" charset="0"/>
              </a:rPr>
              <a:t>NSF IIS-0705359, IIS-0534205, </a:t>
            </a:r>
          </a:p>
          <a:p>
            <a:pPr algn="l">
              <a:defRPr/>
            </a:pPr>
            <a:r>
              <a:rPr kumimoji="0" lang="en-US" sz="3200" dirty="0">
                <a:latin typeface="Times New Roman" charset="0"/>
              </a:rPr>
              <a:t>CTA-INARC</a:t>
            </a:r>
            <a:r>
              <a:rPr kumimoji="0" lang="en-US" sz="2800" dirty="0">
                <a:latin typeface="Times New Roman" charset="0"/>
              </a:rPr>
              <a:t>; </a:t>
            </a:r>
            <a:r>
              <a:rPr kumimoji="0" lang="en-US" sz="3200" dirty="0">
                <a:latin typeface="Times New Roman" charset="0"/>
              </a:rPr>
              <a:t>Yahoo (M45), LLNL, IBM, SPRINT, Google, INTEL, HP, </a:t>
            </a:r>
            <a:r>
              <a:rPr kumimoji="0" lang="en-US" sz="3200" dirty="0" err="1">
                <a:latin typeface="Times New Roman" charset="0"/>
              </a:rPr>
              <a:t>iLab</a:t>
            </a:r>
            <a:endParaRPr kumimoji="0" lang="en-US" sz="3200" dirty="0">
              <a:latin typeface="Times New Roman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6" y="4127500"/>
            <a:ext cx="908303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/>
              <a:t>Disclaimer: All opinions are mine; not necessarily reflecting the opinions of the funding agencies</a:t>
            </a:r>
            <a:endParaRPr lang="en-US" i="1" dirty="0"/>
          </a:p>
        </p:txBody>
      </p:sp>
      <p:pic>
        <p:nvPicPr>
          <p:cNvPr id="12" name="Picture 8" descr="http://t0.gstatic.com/images?q=tbn:ANd9GcQwW9RUUz_lvl3egp8FAlbWHHU3Wy5q-UydlG30DVwo5lUBYlm-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" y="2146300"/>
            <a:ext cx="1282700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http://t0.gstatic.com/images?q=tbn:ANd9GcQpH156shFzSx1HmAKxsBrk_sUtGWXvGLHm6T2QYpOnRxkrEmDtwQ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601" y="1181101"/>
            <a:ext cx="1003300" cy="100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http://t3.gstatic.com/images?q=tbn:ANd9GcTng4xTWHY93yuRDj-Bedx1eiVD1y21bFp2PJksa0lvz_EEgRCT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00400" y="1231900"/>
            <a:ext cx="725786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6" descr="http://t3.gstatic.com/images?q=tbn:ANd9GcRyhsRNATG9Oqs9nIruJrm_NKgmSXntnuDzccqbfYZXSEOGlU7Sd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841500" y="1346200"/>
            <a:ext cx="1219200" cy="66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 descr="http://t0.gstatic.com/images?q=tbn:ANd9GcSNeH3e6ds0bO1wz-uyNnvXZK8hcSs_GDAZuIi5zZzLBk_Rje8U-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64200" y="1395408"/>
            <a:ext cx="1485900" cy="73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2" descr="http://t0.gstatic.com/images?q=tbn:ANd9GcTwsTT-JitD4771zdQJllgCbZvgmetUu28V59auEze3ysUMA5hb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92600" y="1419225"/>
            <a:ext cx="1137476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2" descr="http://t1.gstatic.com/images?q=tbn:ANd9GcSR3_6yIokeQSlPL-KSrCEEZj_lZw4UJspnJMK1dfzAlXRQoa_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493000" y="1527180"/>
            <a:ext cx="1328850" cy="31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8_google_logo_by_ruth_kedar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362199" y="2413001"/>
            <a:ext cx="1868129" cy="1016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59075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6337C36-4169-E34D-8EA6-104720BA7F78}" type="slidenum">
              <a:rPr lang="en-US" smtClean="0"/>
              <a:pPr/>
              <a:t>124</a:t>
            </a:fld>
            <a:endParaRPr lang="en-US" smtClean="0"/>
          </a:p>
        </p:txBody>
      </p:sp>
      <p:sp>
        <p:nvSpPr>
          <p:cNvPr id="25907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685800"/>
          </a:xfrm>
        </p:spPr>
        <p:txBody>
          <a:bodyPr/>
          <a:lstStyle/>
          <a:p>
            <a:r>
              <a:rPr lang="en-US" sz="4400" dirty="0" smtClean="0">
                <a:ea typeface="ＭＳ Ｐゴシック" charset="-128"/>
                <a:cs typeface="ＭＳ Ｐゴシック" charset="-128"/>
              </a:rPr>
              <a:t>Cast</a:t>
            </a:r>
            <a:endParaRPr lang="en-US" sz="3600" dirty="0" smtClean="0"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59078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8300" y="1509088"/>
            <a:ext cx="1003299" cy="992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9082" name="TextBox 12"/>
          <p:cNvSpPr txBox="1">
            <a:spLocks noChangeArrowheads="1"/>
          </p:cNvSpPr>
          <p:nvPr/>
        </p:nvSpPr>
        <p:spPr bwMode="auto">
          <a:xfrm>
            <a:off x="331559" y="2616200"/>
            <a:ext cx="105296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Akoglu</a:t>
            </a:r>
            <a:r>
              <a:rPr lang="en-US" sz="2000" dirty="0"/>
              <a:t>, </a:t>
            </a:r>
          </a:p>
          <a:p>
            <a:r>
              <a:rPr lang="en-US" sz="2000" dirty="0"/>
              <a:t>Leman</a:t>
            </a:r>
          </a:p>
        </p:txBody>
      </p:sp>
      <p:sp>
        <p:nvSpPr>
          <p:cNvPr id="259083" name="TextBox 13"/>
          <p:cNvSpPr txBox="1">
            <a:spLocks noChangeArrowheads="1"/>
          </p:cNvSpPr>
          <p:nvPr/>
        </p:nvSpPr>
        <p:spPr bwMode="auto">
          <a:xfrm>
            <a:off x="4646257" y="2641600"/>
            <a:ext cx="86907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Chau</a:t>
            </a:r>
            <a:r>
              <a:rPr lang="en-US" sz="2000" dirty="0"/>
              <a:t>, </a:t>
            </a:r>
          </a:p>
          <a:p>
            <a:r>
              <a:rPr lang="en-US" sz="2000" dirty="0"/>
              <a:t>Polo</a:t>
            </a:r>
          </a:p>
        </p:txBody>
      </p:sp>
      <p:sp>
        <p:nvSpPr>
          <p:cNvPr id="259084" name="TextBox 14"/>
          <p:cNvSpPr txBox="1">
            <a:spLocks noChangeArrowheads="1"/>
          </p:cNvSpPr>
          <p:nvPr/>
        </p:nvSpPr>
        <p:spPr bwMode="auto">
          <a:xfrm>
            <a:off x="384099" y="5408613"/>
            <a:ext cx="11114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Kang, U</a:t>
            </a:r>
          </a:p>
        </p:txBody>
      </p:sp>
      <p:sp>
        <p:nvSpPr>
          <p:cNvPr id="259089" name="TextBox 14"/>
          <p:cNvSpPr txBox="1">
            <a:spLocks noChangeArrowheads="1"/>
          </p:cNvSpPr>
          <p:nvPr/>
        </p:nvSpPr>
        <p:spPr bwMode="auto">
          <a:xfrm>
            <a:off x="7604620" y="2714625"/>
            <a:ext cx="85467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Hooi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Bryan</a:t>
            </a:r>
            <a:endParaRPr lang="en-US" sz="2000" dirty="0"/>
          </a:p>
        </p:txBody>
      </p:sp>
      <p:sp>
        <p:nvSpPr>
          <p:cNvPr id="259090" name="Date Placeholder 2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259094" name="TextBox 30"/>
          <p:cNvSpPr txBox="1">
            <a:spLocks noChangeArrowheads="1"/>
          </p:cNvSpPr>
          <p:nvPr/>
        </p:nvSpPr>
        <p:spPr bwMode="auto">
          <a:xfrm>
            <a:off x="1754011" y="5287963"/>
            <a:ext cx="10115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/>
              <a:t>Koutra</a:t>
            </a:r>
            <a:r>
              <a:rPr lang="en-US" sz="2000" dirty="0"/>
              <a:t>,</a:t>
            </a:r>
          </a:p>
          <a:p>
            <a:r>
              <a:rPr lang="en-US" sz="2000" dirty="0" err="1" smtClean="0"/>
              <a:t>Danai</a:t>
            </a:r>
            <a:endParaRPr lang="en-US" sz="2000" dirty="0"/>
          </a:p>
        </p:txBody>
      </p:sp>
      <p:pic>
        <p:nvPicPr>
          <p:cNvPr id="24" name="Picture 23" descr="alex_beutel_small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8174" y="1508593"/>
            <a:ext cx="860425" cy="1050457"/>
          </a:xfrm>
          <a:prstGeom prst="rect">
            <a:avLst/>
          </a:prstGeom>
        </p:spPr>
      </p:pic>
      <p:pic>
        <p:nvPicPr>
          <p:cNvPr id="25" name="Picture 24" descr="vageli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43250" y="3981929"/>
            <a:ext cx="895349" cy="1110771"/>
          </a:xfrm>
          <a:prstGeom prst="rect">
            <a:avLst/>
          </a:prstGeom>
        </p:spPr>
      </p:pic>
      <p:sp>
        <p:nvSpPr>
          <p:cNvPr id="27" name="TextBox 12"/>
          <p:cNvSpPr txBox="1">
            <a:spLocks noChangeArrowheads="1"/>
          </p:cNvSpPr>
          <p:nvPr/>
        </p:nvSpPr>
        <p:spPr bwMode="auto">
          <a:xfrm>
            <a:off x="3093787" y="2743200"/>
            <a:ext cx="98316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Beutel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Alex</a:t>
            </a:r>
            <a:endParaRPr lang="en-US" sz="2000" dirty="0"/>
          </a:p>
        </p:txBody>
      </p:sp>
      <p:sp>
        <p:nvSpPr>
          <p:cNvPr id="28" name="TextBox 12"/>
          <p:cNvSpPr txBox="1">
            <a:spLocks noChangeArrowheads="1"/>
          </p:cNvSpPr>
          <p:nvPr/>
        </p:nvSpPr>
        <p:spPr bwMode="auto">
          <a:xfrm>
            <a:off x="2819900" y="5346700"/>
            <a:ext cx="163889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Papalexakis</a:t>
            </a:r>
            <a:r>
              <a:rPr lang="en-US" sz="2000" dirty="0" smtClean="0"/>
              <a:t>,</a:t>
            </a:r>
          </a:p>
          <a:p>
            <a:r>
              <a:rPr lang="en-US" sz="2000" dirty="0" err="1" smtClean="0"/>
              <a:t>Vagelis</a:t>
            </a:r>
            <a:endParaRPr lang="en-US" sz="2000" dirty="0"/>
          </a:p>
        </p:txBody>
      </p:sp>
      <p:pic>
        <p:nvPicPr>
          <p:cNvPr id="26" name="Picture 25" descr="polo_blue2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9436" y="1446296"/>
            <a:ext cx="821563" cy="1081004"/>
          </a:xfrm>
          <a:prstGeom prst="rect">
            <a:avLst/>
          </a:prstGeom>
        </p:spPr>
      </p:pic>
      <p:pic>
        <p:nvPicPr>
          <p:cNvPr id="29" name="Picture 28" descr="ukang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81014" y="4028202"/>
            <a:ext cx="890586" cy="1110006"/>
          </a:xfrm>
          <a:prstGeom prst="rect">
            <a:avLst/>
          </a:prstGeom>
        </p:spPr>
      </p:pic>
      <p:pic>
        <p:nvPicPr>
          <p:cNvPr id="30" name="Picture 29" descr="neil_shah.jp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4572000" y="3979334"/>
            <a:ext cx="850900" cy="113453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4554372" y="5410200"/>
            <a:ext cx="85492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Shah,</a:t>
            </a:r>
          </a:p>
          <a:p>
            <a:r>
              <a:rPr lang="en-US" sz="2000" dirty="0" smtClean="0"/>
              <a:t>Neil</a:t>
            </a:r>
            <a:endParaRPr lang="en-US" sz="2000" dirty="0"/>
          </a:p>
        </p:txBody>
      </p:sp>
      <p:pic>
        <p:nvPicPr>
          <p:cNvPr id="35" name="Picture 34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648166" y="1117600"/>
            <a:ext cx="541763" cy="227852"/>
          </a:xfrm>
          <a:prstGeom prst="rect">
            <a:avLst/>
          </a:prstGeom>
        </p:spPr>
      </p:pic>
      <p:pic>
        <p:nvPicPr>
          <p:cNvPr id="41" name="Picture 40" descr="miguel.jpg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1797050" y="1426122"/>
            <a:ext cx="984249" cy="1125836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708166" y="2705100"/>
            <a:ext cx="10101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/>
              <a:t>Araujo</a:t>
            </a:r>
            <a:r>
              <a:rPr lang="en-US" sz="2000" dirty="0" smtClean="0"/>
              <a:t>,</a:t>
            </a:r>
          </a:p>
          <a:p>
            <a:r>
              <a:rPr lang="en-US" sz="2000" dirty="0" smtClean="0"/>
              <a:t>Miguel</a:t>
            </a:r>
            <a:endParaRPr lang="en-US" sz="2000" dirty="0"/>
          </a:p>
        </p:txBody>
      </p:sp>
      <p:pic>
        <p:nvPicPr>
          <p:cNvPr id="32" name="Picture 31" descr="danai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03400" y="4114800"/>
            <a:ext cx="977900" cy="977900"/>
          </a:xfrm>
          <a:prstGeom prst="rect">
            <a:avLst/>
          </a:prstGeom>
        </p:spPr>
      </p:pic>
      <p:sp>
        <p:nvSpPr>
          <p:cNvPr id="44" name="TextBox 14"/>
          <p:cNvSpPr txBox="1">
            <a:spLocks noChangeArrowheads="1"/>
          </p:cNvSpPr>
          <p:nvPr/>
        </p:nvSpPr>
        <p:spPr bwMode="auto">
          <a:xfrm>
            <a:off x="7619942" y="5394325"/>
            <a:ext cx="11542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smtClean="0"/>
              <a:t>Song,</a:t>
            </a:r>
          </a:p>
          <a:p>
            <a:r>
              <a:rPr lang="en-US" sz="2000" dirty="0" smtClean="0"/>
              <a:t>Hyun Ah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569200" y="4011734"/>
            <a:ext cx="887306" cy="10238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65802" r="-19890"/>
          <a:stretch/>
        </p:blipFill>
        <p:spPr>
          <a:xfrm>
            <a:off x="7325360" y="787400"/>
            <a:ext cx="1413053" cy="1766316"/>
          </a:xfrm>
          <a:prstGeom prst="rect">
            <a:avLst/>
          </a:prstGeom>
        </p:spPr>
      </p:pic>
      <p:pic>
        <p:nvPicPr>
          <p:cNvPr id="36" name="Picture 35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3353266" y="1143000"/>
            <a:ext cx="541763" cy="227852"/>
          </a:xfrm>
          <a:prstGeom prst="rect">
            <a:avLst/>
          </a:prstGeom>
        </p:spPr>
      </p:pic>
      <p:pic>
        <p:nvPicPr>
          <p:cNvPr id="37" name="Picture 36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4788366" y="1143000"/>
            <a:ext cx="541763" cy="227852"/>
          </a:xfrm>
          <a:prstGeom prst="rect">
            <a:avLst/>
          </a:prstGeom>
        </p:spPr>
      </p:pic>
      <p:pic>
        <p:nvPicPr>
          <p:cNvPr id="38" name="Picture 37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584666" y="3810000"/>
            <a:ext cx="541763" cy="227852"/>
          </a:xfrm>
          <a:prstGeom prst="rect">
            <a:avLst/>
          </a:prstGeom>
        </p:spPr>
      </p:pic>
      <p:pic>
        <p:nvPicPr>
          <p:cNvPr id="45" name="Picture 44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1968966" y="3746500"/>
            <a:ext cx="541763" cy="227852"/>
          </a:xfrm>
          <a:prstGeom prst="rect">
            <a:avLst/>
          </a:prstGeom>
        </p:spPr>
      </p:pic>
      <p:pic>
        <p:nvPicPr>
          <p:cNvPr id="47" name="Picture 46" descr="661px-Graduation_hat.svg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 flipH="1">
            <a:off x="3353266" y="3683000"/>
            <a:ext cx="541763" cy="227852"/>
          </a:xfrm>
          <a:prstGeom prst="rect">
            <a:avLst/>
          </a:prstGeom>
        </p:spPr>
      </p:pic>
      <p:pic>
        <p:nvPicPr>
          <p:cNvPr id="4" name="Picture 3" descr="kjshin-profile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994400" y="3949554"/>
            <a:ext cx="1092200" cy="1096368"/>
          </a:xfrm>
          <a:prstGeom prst="rect">
            <a:avLst/>
          </a:prstGeom>
        </p:spPr>
      </p:pic>
      <p:pic>
        <p:nvPicPr>
          <p:cNvPr id="5" name="Picture 4" descr="dhivya-eswaran-231x231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6000496" y="1498600"/>
            <a:ext cx="924052" cy="924052"/>
          </a:xfrm>
          <a:prstGeom prst="rect">
            <a:avLst/>
          </a:prstGeom>
        </p:spPr>
      </p:pic>
      <p:sp>
        <p:nvSpPr>
          <p:cNvPr id="48" name="TextBox 13"/>
          <p:cNvSpPr txBox="1">
            <a:spLocks noChangeArrowheads="1"/>
          </p:cNvSpPr>
          <p:nvPr/>
        </p:nvSpPr>
        <p:spPr bwMode="auto">
          <a:xfrm>
            <a:off x="5825497" y="2730500"/>
            <a:ext cx="125379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000" dirty="0" err="1" smtClean="0"/>
              <a:t>Eswaran</a:t>
            </a:r>
            <a:r>
              <a:rPr lang="en-US" sz="2000" dirty="0" smtClean="0"/>
              <a:t>,</a:t>
            </a:r>
            <a:endParaRPr lang="en-US" sz="2000" dirty="0"/>
          </a:p>
          <a:p>
            <a:r>
              <a:rPr lang="en-US" sz="2000" dirty="0" err="1" smtClean="0"/>
              <a:t>Dhivya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6069721" y="5346700"/>
            <a:ext cx="897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Shin,</a:t>
            </a:r>
          </a:p>
          <a:p>
            <a:r>
              <a:rPr lang="en-US" sz="2000" dirty="0" err="1" smtClean="0"/>
              <a:t>Kijung</a:t>
            </a:r>
            <a:endParaRPr lang="en-US" sz="2000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827899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426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6DA69E-4F80-CD45-87D2-1F9372FA5381}" type="slidenum">
              <a:rPr lang="en-US" smtClean="0"/>
              <a:pPr/>
              <a:t>125</a:t>
            </a:fld>
            <a:endParaRPr lang="en-US" smtClean="0"/>
          </a:p>
        </p:txBody>
      </p:sp>
      <p:sp>
        <p:nvSpPr>
          <p:cNvPr id="2426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CONCLUSION#1 – Big data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2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01775"/>
            <a:ext cx="7780338" cy="43053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 dirty="0" smtClean="0">
                <a:ea typeface="ＭＳ Ｐゴシック" charset="-128"/>
                <a:cs typeface="ＭＳ Ｐゴシック" charset="-128"/>
              </a:rPr>
              <a:t>Patterns          Anomalies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 dirty="0" smtClean="0">
                <a:ea typeface="ＭＳ Ｐゴシック" charset="-128"/>
                <a:cs typeface="ＭＳ Ｐゴシック" charset="-128"/>
              </a:rPr>
              <a:t>Large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datasets reveal patterns/outliers that are invisible otherwise</a:t>
            </a:r>
          </a:p>
        </p:txBody>
      </p:sp>
      <p:sp>
        <p:nvSpPr>
          <p:cNvPr id="242694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582886" y="3136900"/>
            <a:ext cx="4335255" cy="3124199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pic>
        <p:nvPicPr>
          <p:cNvPr id="9" name="Picture 8" descr="M45ur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308100" y="3378200"/>
            <a:ext cx="1104900" cy="736600"/>
          </a:xfrm>
          <a:prstGeom prst="rect">
            <a:avLst/>
          </a:prstGeom>
        </p:spPr>
      </p:pic>
      <p:pic>
        <p:nvPicPr>
          <p:cNvPr id="10" name="Picture 9" descr="hadoop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50" y="4229100"/>
            <a:ext cx="711200" cy="711200"/>
          </a:xfrm>
          <a:prstGeom prst="rect">
            <a:avLst/>
          </a:prstGeom>
        </p:spPr>
      </p:pic>
      <p:grpSp>
        <p:nvGrpSpPr>
          <p:cNvPr id="2" name="Group 10"/>
          <p:cNvGrpSpPr/>
          <p:nvPr/>
        </p:nvGrpSpPr>
        <p:grpSpPr>
          <a:xfrm>
            <a:off x="1675618" y="4915695"/>
            <a:ext cx="638770" cy="647700"/>
            <a:chOff x="2259818" y="2591595"/>
            <a:chExt cx="638770" cy="647700"/>
          </a:xfrm>
        </p:grpSpPr>
        <p:cxnSp>
          <p:nvCxnSpPr>
            <p:cNvPr id="12" name="Straight Arrow Connector 11"/>
            <p:cNvCxnSpPr/>
            <p:nvPr/>
          </p:nvCxnSpPr>
          <p:spPr bwMode="auto">
            <a:xfrm rot="5400000" flipH="1" flipV="1">
              <a:off x="1936564" y="2914849"/>
              <a:ext cx="647700" cy="119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rot="5400000" flipH="1" flipV="1">
              <a:off x="2246127" y="3014861"/>
              <a:ext cx="257175" cy="17145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 flipV="1">
              <a:off x="2298514" y="2838649"/>
              <a:ext cx="542924" cy="3905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 flipV="1">
              <a:off x="2260414" y="3219649"/>
              <a:ext cx="638174" cy="9525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</p:grpSp>
      <p:grpSp>
        <p:nvGrpSpPr>
          <p:cNvPr id="26" name="Group 25"/>
          <p:cNvGrpSpPr/>
          <p:nvPr/>
        </p:nvGrpSpPr>
        <p:grpSpPr>
          <a:xfrm>
            <a:off x="7658100" y="1409700"/>
            <a:ext cx="990600" cy="927100"/>
            <a:chOff x="6032500" y="1625600"/>
            <a:chExt cx="546100" cy="571500"/>
          </a:xfrm>
        </p:grpSpPr>
        <p:sp>
          <p:nvSpPr>
            <p:cNvPr id="17" name="Oval 16"/>
            <p:cNvSpPr/>
            <p:nvPr/>
          </p:nvSpPr>
          <p:spPr bwMode="auto">
            <a:xfrm>
              <a:off x="6032500" y="16383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/>
            <p:cNvSpPr/>
            <p:nvPr/>
          </p:nvSpPr>
          <p:spPr bwMode="auto">
            <a:xfrm>
              <a:off x="6184900" y="17907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 bwMode="auto">
            <a:xfrm>
              <a:off x="6337300" y="19431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 bwMode="auto">
            <a:xfrm>
              <a:off x="6489700" y="20955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 bwMode="auto">
            <a:xfrm>
              <a:off x="6350000" y="17653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" name="Straight Connector 21"/>
            <p:cNvCxnSpPr/>
            <p:nvPr/>
          </p:nvCxnSpPr>
          <p:spPr bwMode="auto">
            <a:xfrm rot="16200000" flipH="1">
              <a:off x="6019800" y="1638300"/>
              <a:ext cx="571500" cy="5461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</p:grpSp>
      <p:pic>
        <p:nvPicPr>
          <p:cNvPr id="25" name="Picture 24" descr="shutterstock_104520869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654300" y="1489948"/>
            <a:ext cx="850900" cy="5690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426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56DA69E-4F80-CD45-87D2-1F9372FA5381}" type="slidenum">
              <a:rPr lang="en-US" smtClean="0"/>
              <a:pPr/>
              <a:t>126</a:t>
            </a:fld>
            <a:endParaRPr lang="en-US" smtClean="0"/>
          </a:p>
        </p:txBody>
      </p:sp>
      <p:sp>
        <p:nvSpPr>
          <p:cNvPr id="24269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CONCLUSION#2 – tensors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269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9575"/>
            <a:ext cx="7780338" cy="430530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powerful tool</a:t>
            </a:r>
          </a:p>
        </p:txBody>
      </p:sp>
      <p:sp>
        <p:nvSpPr>
          <p:cNvPr id="242694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grpSp>
        <p:nvGrpSpPr>
          <p:cNvPr id="2" name="Group 7"/>
          <p:cNvGrpSpPr>
            <a:grpSpLocks noChangeAspect="1"/>
          </p:cNvGrpSpPr>
          <p:nvPr/>
        </p:nvGrpSpPr>
        <p:grpSpPr>
          <a:xfrm>
            <a:off x="5861049" y="1813669"/>
            <a:ext cx="1720850" cy="1059549"/>
            <a:chOff x="1409700" y="3761003"/>
            <a:chExt cx="3441700" cy="2119097"/>
          </a:xfrm>
        </p:grpSpPr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22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17" name="Parallelogram 16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Parallelogram 17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20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25" name="Group 24"/>
          <p:cNvGrpSpPr/>
          <p:nvPr/>
        </p:nvGrpSpPr>
        <p:grpSpPr>
          <a:xfrm>
            <a:off x="954952" y="3606800"/>
            <a:ext cx="7376248" cy="2009684"/>
            <a:chOff x="281852" y="3298074"/>
            <a:chExt cx="8689400" cy="2445410"/>
          </a:xfrm>
        </p:grpSpPr>
        <p:pic>
          <p:nvPicPr>
            <p:cNvPr id="26" name="Picture 2" descr="C:\Users\maraujo\Dropbox\acomp_heavy5star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52" y="3659656"/>
              <a:ext cx="2762684" cy="207201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3" descr="C:\Users\maraujo\Dropbox\bcomp_heavy5star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064" y="3647840"/>
              <a:ext cx="2794191" cy="209564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C:\Users\maraujo\Dropbox\ccomp_1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52" y="3864769"/>
              <a:ext cx="33528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152688" y="3298074"/>
              <a:ext cx="9284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1 caller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741169" y="3298074"/>
              <a:ext cx="13131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5 receivers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362421" y="3298074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pt-PT" dirty="0">
                  <a:solidFill>
                    <a:prstClr val="black"/>
                  </a:solidFill>
                  <a:latin typeface="Arial" charset="0"/>
                  <a:ea typeface="ＭＳ Ｐゴシック" charset="0"/>
                </a:rPr>
                <a:t>4 days of activity</a:t>
              </a:r>
              <a:endParaRPr lang="en-US" dirty="0">
                <a:solidFill>
                  <a:prstClr val="black"/>
                </a:solidFill>
                <a:latin typeface="Arial" charset="0"/>
                <a:ea typeface="ＭＳ Ｐゴシック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2082800" y="41148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35433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4787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4914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46482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37084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/>
            <p:cNvSpPr/>
            <p:nvPr/>
          </p:nvSpPr>
          <p:spPr bwMode="auto">
            <a:xfrm>
              <a:off x="6079067" y="4656667"/>
              <a:ext cx="1337733" cy="829733"/>
            </a:xfrm>
            <a:custGeom>
              <a:avLst/>
              <a:gdLst>
                <a:gd name="connsiteX0" fmla="*/ 0 w 1337733"/>
                <a:gd name="connsiteY0" fmla="*/ 812800 h 829733"/>
                <a:gd name="connsiteX1" fmla="*/ 440266 w 1337733"/>
                <a:gd name="connsiteY1" fmla="*/ 118533 h 829733"/>
                <a:gd name="connsiteX2" fmla="*/ 711200 w 1337733"/>
                <a:gd name="connsiteY2" fmla="*/ 0 h 829733"/>
                <a:gd name="connsiteX3" fmla="*/ 1066800 w 1337733"/>
                <a:gd name="connsiteY3" fmla="*/ 84666 h 829733"/>
                <a:gd name="connsiteX4" fmla="*/ 1337733 w 1337733"/>
                <a:gd name="connsiteY4" fmla="*/ 829733 h 829733"/>
                <a:gd name="connsiteX5" fmla="*/ 1337733 w 1337733"/>
                <a:gd name="connsiteY5" fmla="*/ 829733 h 82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733" h="829733">
                  <a:moveTo>
                    <a:pt x="0" y="812800"/>
                  </a:moveTo>
                  <a:lnTo>
                    <a:pt x="440266" y="118533"/>
                  </a:lnTo>
                  <a:lnTo>
                    <a:pt x="711200" y="0"/>
                  </a:lnTo>
                  <a:lnTo>
                    <a:pt x="1066800" y="84666"/>
                  </a:lnTo>
                  <a:lnTo>
                    <a:pt x="1337733" y="829733"/>
                  </a:lnTo>
                  <a:lnTo>
                    <a:pt x="1337733" y="829733"/>
                  </a:ln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143617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447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479E3C9-2890-A94B-9998-18433A6C6FC5}" type="slidenum">
              <a:rPr lang="en-US" smtClean="0"/>
              <a:pPr/>
              <a:t>127</a:t>
            </a:fld>
            <a:endParaRPr lang="en-US" smtClean="0"/>
          </a:p>
        </p:txBody>
      </p:sp>
      <p:sp>
        <p:nvSpPr>
          <p:cNvPr id="2447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References</a:t>
            </a:r>
            <a:endParaRPr lang="en-US" sz="360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47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447800"/>
            <a:ext cx="8458200" cy="4648200"/>
          </a:xfrm>
        </p:spPr>
        <p:txBody>
          <a:bodyPr/>
          <a:lstStyle/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D.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Chakrabarti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, C.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Faloutsos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: </a:t>
            </a:r>
            <a:r>
              <a:rPr lang="en-US" sz="2800" i="1" dirty="0" smtClean="0">
                <a:ea typeface="ＭＳ Ｐゴシック" charset="-128"/>
                <a:cs typeface="ＭＳ Ｐゴシック" charset="-128"/>
              </a:rPr>
              <a:t>Graph Mining – Laws, Tools and Case Studies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, Morgan Claypool 2012</a:t>
            </a:r>
          </a:p>
          <a:p>
            <a:r>
              <a:rPr lang="en-US" sz="2800" dirty="0" smtClean="0">
                <a:ea typeface="ＭＳ Ｐゴシック" charset="-128"/>
                <a:cs typeface="ＭＳ Ｐゴシック" charset="-128"/>
              </a:rPr>
              <a:t>http://www.morganclaypool.com/doi/abs/10.2200/S00449ED1V01Y201209DMK006</a:t>
            </a:r>
          </a:p>
          <a:p>
            <a:endParaRPr lang="en-US" sz="2800" dirty="0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4742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7" name="Picture 6" descr="41Bkb1jRAY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9694" y="3386708"/>
            <a:ext cx="2245106" cy="278549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042756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 HOME MESSAGE: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Cross-</a:t>
            </a:r>
            <a:r>
              <a:rPr lang="en-US" sz="4000" b="1" dirty="0" err="1" smtClean="0">
                <a:solidFill>
                  <a:schemeClr val="tx2"/>
                </a:solidFill>
              </a:rPr>
              <a:t>disciplinarity</a:t>
            </a:r>
            <a:endParaRPr lang="en-US" sz="4000" b="1" dirty="0" smtClean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128</a:t>
            </a:fld>
            <a:endParaRPr lang="en-US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909757" y="3949703"/>
            <a:ext cx="2432051" cy="1752584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pic>
        <p:nvPicPr>
          <p:cNvPr id="22" name="Picture 21" descr="hadoop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220" y="2476500"/>
            <a:ext cx="711200" cy="711200"/>
          </a:xfrm>
          <a:prstGeom prst="rect">
            <a:avLst/>
          </a:prstGeom>
        </p:spPr>
      </p:pic>
      <p:grpSp>
        <p:nvGrpSpPr>
          <p:cNvPr id="8" name="Group 40"/>
          <p:cNvGrpSpPr/>
          <p:nvPr/>
        </p:nvGrpSpPr>
        <p:grpSpPr>
          <a:xfrm>
            <a:off x="4545788" y="2540795"/>
            <a:ext cx="638770" cy="647700"/>
            <a:chOff x="2259818" y="2591595"/>
            <a:chExt cx="638770" cy="64770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 rot="5400000" flipH="1" flipV="1">
              <a:off x="1936564" y="2914849"/>
              <a:ext cx="647700" cy="119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2246127" y="3014861"/>
              <a:ext cx="257175" cy="17145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2298514" y="2838649"/>
              <a:ext cx="542924" cy="3905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2260414" y="3219649"/>
              <a:ext cx="638174" cy="9525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</p:grpSp>
      <p:sp>
        <p:nvSpPr>
          <p:cNvPr id="30" name="Rectangle 29"/>
          <p:cNvSpPr/>
          <p:nvPr/>
        </p:nvSpPr>
        <p:spPr bwMode="auto">
          <a:xfrm>
            <a:off x="1841470" y="3657600"/>
            <a:ext cx="2603500" cy="21463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M45ur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17670" y="2518832"/>
            <a:ext cx="965200" cy="643467"/>
          </a:xfrm>
          <a:prstGeom prst="rect">
            <a:avLst/>
          </a:prstGeom>
        </p:spPr>
      </p:pic>
      <p:sp>
        <p:nvSpPr>
          <p:cNvPr id="89" name="Up-Down Arrow 88"/>
          <p:cNvSpPr>
            <a:spLocks noChangeAspect="1"/>
          </p:cNvSpPr>
          <p:nvPr/>
        </p:nvSpPr>
        <p:spPr bwMode="auto">
          <a:xfrm>
            <a:off x="3327395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Up-Down Arrow 89"/>
          <p:cNvSpPr>
            <a:spLocks noChangeAspect="1"/>
          </p:cNvSpPr>
          <p:nvPr/>
        </p:nvSpPr>
        <p:spPr bwMode="auto">
          <a:xfrm rot="19685920">
            <a:off x="2640645" y="3308349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Up-Down Arrow 90"/>
          <p:cNvSpPr>
            <a:spLocks noChangeAspect="1"/>
          </p:cNvSpPr>
          <p:nvPr/>
        </p:nvSpPr>
        <p:spPr bwMode="auto">
          <a:xfrm rot="2377343">
            <a:off x="4413144" y="3308351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Up-Down Arrow 91"/>
          <p:cNvSpPr>
            <a:spLocks noChangeAspect="1"/>
          </p:cNvSpPr>
          <p:nvPr/>
        </p:nvSpPr>
        <p:spPr bwMode="auto">
          <a:xfrm>
            <a:off x="6451595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/>
          <p:cNvSpPr>
            <a:spLocks noChangeAspect="1"/>
          </p:cNvSpPr>
          <p:nvPr/>
        </p:nvSpPr>
        <p:spPr bwMode="auto">
          <a:xfrm rot="19685920">
            <a:off x="5040948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 bwMode="auto">
          <a:xfrm>
            <a:off x="4952970" y="3657600"/>
            <a:ext cx="3695730" cy="20574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48"/>
          <p:cNvGrpSpPr>
            <a:grpSpLocks noChangeAspect="1"/>
          </p:cNvGrpSpPr>
          <p:nvPr/>
        </p:nvGrpSpPr>
        <p:grpSpPr>
          <a:xfrm>
            <a:off x="6229327" y="2440210"/>
            <a:ext cx="1239012" cy="762875"/>
            <a:chOff x="1409700" y="3761003"/>
            <a:chExt cx="3441700" cy="2119097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63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58" name="Parallelogram 57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arallelogram 58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61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5067300" y="4203699"/>
            <a:ext cx="3365500" cy="762001"/>
            <a:chOff x="281852" y="3647840"/>
            <a:chExt cx="8689400" cy="2095644"/>
          </a:xfrm>
        </p:grpSpPr>
        <p:pic>
          <p:nvPicPr>
            <p:cNvPr id="43" name="Picture 2" descr="C:\Users\maraujo\Dropbox\acomp_heavy5sta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52" y="3659656"/>
              <a:ext cx="2762684" cy="207201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maraujo\Dropbox\bcomp_heavy5sta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064" y="3647840"/>
              <a:ext cx="2794191" cy="209564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C:\Users\maraujo\Dropbox\ccomp_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52" y="3864769"/>
              <a:ext cx="33528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/>
            <p:cNvSpPr/>
            <p:nvPr/>
          </p:nvSpPr>
          <p:spPr bwMode="auto">
            <a:xfrm>
              <a:off x="2082800" y="41148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35433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4787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4914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46482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7084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6079067" y="4656667"/>
              <a:ext cx="1337733" cy="829733"/>
            </a:xfrm>
            <a:custGeom>
              <a:avLst/>
              <a:gdLst>
                <a:gd name="connsiteX0" fmla="*/ 0 w 1337733"/>
                <a:gd name="connsiteY0" fmla="*/ 812800 h 829733"/>
                <a:gd name="connsiteX1" fmla="*/ 440266 w 1337733"/>
                <a:gd name="connsiteY1" fmla="*/ 118533 h 829733"/>
                <a:gd name="connsiteX2" fmla="*/ 711200 w 1337733"/>
                <a:gd name="connsiteY2" fmla="*/ 0 h 829733"/>
                <a:gd name="connsiteX3" fmla="*/ 1066800 w 1337733"/>
                <a:gd name="connsiteY3" fmla="*/ 84666 h 829733"/>
                <a:gd name="connsiteX4" fmla="*/ 1337733 w 1337733"/>
                <a:gd name="connsiteY4" fmla="*/ 829733 h 829733"/>
                <a:gd name="connsiteX5" fmla="*/ 1337733 w 1337733"/>
                <a:gd name="connsiteY5" fmla="*/ 829733 h 82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733" h="829733">
                  <a:moveTo>
                    <a:pt x="0" y="812800"/>
                  </a:moveTo>
                  <a:lnTo>
                    <a:pt x="440266" y="118533"/>
                  </a:lnTo>
                  <a:lnTo>
                    <a:pt x="711200" y="0"/>
                  </a:lnTo>
                  <a:lnTo>
                    <a:pt x="1066800" y="84666"/>
                  </a:lnTo>
                  <a:lnTo>
                    <a:pt x="1337733" y="829733"/>
                  </a:lnTo>
                  <a:lnTo>
                    <a:pt x="1337733" y="829733"/>
                  </a:ln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5146074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4000" b="1" dirty="0" smtClean="0">
                <a:solidFill>
                  <a:schemeClr val="tx2"/>
                </a:solidFill>
              </a:rPr>
              <a:t>Cross-</a:t>
            </a:r>
            <a:r>
              <a:rPr lang="en-US" sz="4000" b="1" dirty="0" err="1" smtClean="0">
                <a:solidFill>
                  <a:schemeClr val="tx2"/>
                </a:solidFill>
              </a:rPr>
              <a:t>disciplinarity</a:t>
            </a:r>
            <a:endParaRPr lang="en-US" sz="4000" b="1" dirty="0" smtClean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129</a:t>
            </a:fld>
            <a:endParaRPr lang="en-US"/>
          </a:p>
        </p:txBody>
      </p:sp>
      <p:pic>
        <p:nvPicPr>
          <p:cNvPr id="22" name="Picture 21" descr="hadoop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220" y="2476500"/>
            <a:ext cx="711200" cy="711200"/>
          </a:xfrm>
          <a:prstGeom prst="rect">
            <a:avLst/>
          </a:prstGeom>
        </p:spPr>
      </p:pic>
      <p:grpSp>
        <p:nvGrpSpPr>
          <p:cNvPr id="8" name="Group 40"/>
          <p:cNvGrpSpPr/>
          <p:nvPr/>
        </p:nvGrpSpPr>
        <p:grpSpPr>
          <a:xfrm>
            <a:off x="4545788" y="2540795"/>
            <a:ext cx="638770" cy="647700"/>
            <a:chOff x="2259818" y="2591595"/>
            <a:chExt cx="638770" cy="647700"/>
          </a:xfrm>
        </p:grpSpPr>
        <p:cxnSp>
          <p:nvCxnSpPr>
            <p:cNvPr id="25" name="Straight Arrow Connector 24"/>
            <p:cNvCxnSpPr/>
            <p:nvPr/>
          </p:nvCxnSpPr>
          <p:spPr bwMode="auto">
            <a:xfrm rot="5400000" flipH="1" flipV="1">
              <a:off x="1936564" y="2914849"/>
              <a:ext cx="647700" cy="1191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  <p:cxnSp>
          <p:nvCxnSpPr>
            <p:cNvPr id="31" name="Straight Arrow Connector 30"/>
            <p:cNvCxnSpPr/>
            <p:nvPr/>
          </p:nvCxnSpPr>
          <p:spPr bwMode="auto">
            <a:xfrm rot="5400000" flipH="1" flipV="1">
              <a:off x="2246127" y="3014861"/>
              <a:ext cx="257175" cy="17145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 flipV="1">
              <a:off x="2298514" y="2838649"/>
              <a:ext cx="542924" cy="3905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A50021"/>
              </a:solidFill>
              <a:prstDash val="solid"/>
              <a:round/>
              <a:headEnd type="none" w="sm" len="sm"/>
              <a:tailEnd type="arrow" w="med" len="med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 flipV="1">
              <a:off x="2260414" y="3219649"/>
              <a:ext cx="638174" cy="9525"/>
            </a:xfrm>
            <a:prstGeom prst="straightConnector1">
              <a:avLst/>
            </a:prstGeom>
            <a:solidFill>
              <a:schemeClr val="accent1"/>
            </a:solidFill>
            <a:ln w="3175" cap="flat" cmpd="sng" algn="ctr">
              <a:solidFill>
                <a:schemeClr val="tx1">
                  <a:lumMod val="50000"/>
                </a:schemeClr>
              </a:solidFill>
              <a:prstDash val="solid"/>
              <a:round/>
              <a:headEnd type="none" w="sm" len="sm"/>
              <a:tailEnd type="arrow" w="sm" len="lg"/>
            </a:ln>
            <a:effectLst/>
          </p:spPr>
        </p:cxnSp>
      </p:grpSp>
      <p:grpSp>
        <p:nvGrpSpPr>
          <p:cNvPr id="72" name="Group 71"/>
          <p:cNvGrpSpPr/>
          <p:nvPr/>
        </p:nvGrpSpPr>
        <p:grpSpPr>
          <a:xfrm>
            <a:off x="1841470" y="3657600"/>
            <a:ext cx="2603500" cy="2146300"/>
            <a:chOff x="1841470" y="3657600"/>
            <a:chExt cx="2603500" cy="2146300"/>
          </a:xfrm>
        </p:grpSpPr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9757" y="3949703"/>
              <a:ext cx="2432051" cy="1752584"/>
            </a:xfrm>
            <a:prstGeom prst="rect">
              <a:avLst/>
            </a:prstGeom>
            <a:noFill/>
            <a:ln w="28575">
              <a:noFill/>
              <a:miter lim="800000"/>
              <a:headEnd type="none" w="sm" len="sm"/>
              <a:tailEnd/>
            </a:ln>
          </p:spPr>
        </p:pic>
        <p:sp>
          <p:nvSpPr>
            <p:cNvPr id="30" name="Rectangle 29"/>
            <p:cNvSpPr/>
            <p:nvPr/>
          </p:nvSpPr>
          <p:spPr bwMode="auto">
            <a:xfrm>
              <a:off x="1841470" y="3657600"/>
              <a:ext cx="2603500" cy="2146300"/>
            </a:xfrm>
            <a:prstGeom prst="rect">
              <a:avLst/>
            </a:prstGeom>
            <a:noFill/>
            <a:ln w="508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0" name="Picture 39" descr="M45url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917670" y="2518832"/>
            <a:ext cx="965200" cy="643467"/>
          </a:xfrm>
          <a:prstGeom prst="rect">
            <a:avLst/>
          </a:prstGeom>
        </p:spPr>
      </p:pic>
      <p:sp>
        <p:nvSpPr>
          <p:cNvPr id="89" name="Up-Down Arrow 88"/>
          <p:cNvSpPr>
            <a:spLocks noChangeAspect="1"/>
          </p:cNvSpPr>
          <p:nvPr/>
        </p:nvSpPr>
        <p:spPr bwMode="auto">
          <a:xfrm>
            <a:off x="3327395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Up-Down Arrow 89"/>
          <p:cNvSpPr>
            <a:spLocks noChangeAspect="1"/>
          </p:cNvSpPr>
          <p:nvPr/>
        </p:nvSpPr>
        <p:spPr bwMode="auto">
          <a:xfrm rot="19685920">
            <a:off x="2640645" y="3308349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Up-Down Arrow 90"/>
          <p:cNvSpPr>
            <a:spLocks noChangeAspect="1"/>
          </p:cNvSpPr>
          <p:nvPr/>
        </p:nvSpPr>
        <p:spPr bwMode="auto">
          <a:xfrm rot="2377343">
            <a:off x="4413144" y="3308351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Up-Down Arrow 91"/>
          <p:cNvSpPr>
            <a:spLocks noChangeAspect="1"/>
          </p:cNvSpPr>
          <p:nvPr/>
        </p:nvSpPr>
        <p:spPr bwMode="auto">
          <a:xfrm>
            <a:off x="6451595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Up-Down Arrow 45"/>
          <p:cNvSpPr>
            <a:spLocks noChangeAspect="1"/>
          </p:cNvSpPr>
          <p:nvPr/>
        </p:nvSpPr>
        <p:spPr bwMode="auto">
          <a:xfrm rot="19685920">
            <a:off x="5040948" y="3308350"/>
            <a:ext cx="158750" cy="241300"/>
          </a:xfrm>
          <a:prstGeom prst="upDownArrow">
            <a:avLst/>
          </a:prstGeom>
          <a:solidFill>
            <a:schemeClr val="tx2"/>
          </a:solidFill>
          <a:ln w="3175" cap="flat" cmpd="sng" algn="ctr">
            <a:solidFill>
              <a:schemeClr val="tx2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 bwMode="auto">
          <a:xfrm>
            <a:off x="4952970" y="3657600"/>
            <a:ext cx="3695730" cy="2057400"/>
          </a:xfrm>
          <a:prstGeom prst="rect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48"/>
          <p:cNvGrpSpPr>
            <a:grpSpLocks noChangeAspect="1"/>
          </p:cNvGrpSpPr>
          <p:nvPr/>
        </p:nvGrpSpPr>
        <p:grpSpPr>
          <a:xfrm>
            <a:off x="6229327" y="2440210"/>
            <a:ext cx="1239012" cy="762875"/>
            <a:chOff x="1409700" y="3761003"/>
            <a:chExt cx="3441700" cy="2119097"/>
          </a:xfrm>
        </p:grpSpPr>
        <p:sp>
          <p:nvSpPr>
            <p:cNvPr id="50" name="Rectangle 49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Rectangle 50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63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Rectangle 63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7" name="TextBox 56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58" name="Parallelogram 57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Parallelogram 58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61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Rectangle 61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2" name="Group 41"/>
          <p:cNvGrpSpPr/>
          <p:nvPr/>
        </p:nvGrpSpPr>
        <p:grpSpPr>
          <a:xfrm>
            <a:off x="5067300" y="4203699"/>
            <a:ext cx="3365500" cy="762001"/>
            <a:chOff x="281852" y="3647840"/>
            <a:chExt cx="8689400" cy="2095644"/>
          </a:xfrm>
        </p:grpSpPr>
        <p:pic>
          <p:nvPicPr>
            <p:cNvPr id="43" name="Picture 2" descr="C:\Users\maraujo\Dropbox\acomp_heavy5star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852" y="3659656"/>
              <a:ext cx="2762684" cy="2072013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3" descr="C:\Users\maraujo\Dropbox\bcomp_heavy5star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064" y="3647840"/>
              <a:ext cx="2794191" cy="2095644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5" name="Picture 4" descr="C:\Users\maraujo\Dropbox\ccomp_1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18452" y="3864769"/>
              <a:ext cx="3352800" cy="1866900"/>
            </a:xfrm>
            <a:prstGeom prst="rect">
              <a:avLst/>
            </a:prstGeom>
            <a:noFill/>
            <a:extLst>
              <a:ext uri="{909E8E84-426E-40dd-AFC4-6F175D3DCCD1}">
  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5" name="Rectangle 64"/>
            <p:cNvSpPr/>
            <p:nvPr/>
          </p:nvSpPr>
          <p:spPr bwMode="auto">
            <a:xfrm>
              <a:off x="2082800" y="41148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35433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4787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4914900" y="41402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46482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3708400" y="4127500"/>
              <a:ext cx="58419" cy="1130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 bwMode="auto">
            <a:xfrm>
              <a:off x="6079067" y="4656667"/>
              <a:ext cx="1337733" cy="829733"/>
            </a:xfrm>
            <a:custGeom>
              <a:avLst/>
              <a:gdLst>
                <a:gd name="connsiteX0" fmla="*/ 0 w 1337733"/>
                <a:gd name="connsiteY0" fmla="*/ 812800 h 829733"/>
                <a:gd name="connsiteX1" fmla="*/ 440266 w 1337733"/>
                <a:gd name="connsiteY1" fmla="*/ 118533 h 829733"/>
                <a:gd name="connsiteX2" fmla="*/ 711200 w 1337733"/>
                <a:gd name="connsiteY2" fmla="*/ 0 h 829733"/>
                <a:gd name="connsiteX3" fmla="*/ 1066800 w 1337733"/>
                <a:gd name="connsiteY3" fmla="*/ 84666 h 829733"/>
                <a:gd name="connsiteX4" fmla="*/ 1337733 w 1337733"/>
                <a:gd name="connsiteY4" fmla="*/ 829733 h 829733"/>
                <a:gd name="connsiteX5" fmla="*/ 1337733 w 1337733"/>
                <a:gd name="connsiteY5" fmla="*/ 829733 h 8297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37733" h="829733">
                  <a:moveTo>
                    <a:pt x="0" y="812800"/>
                  </a:moveTo>
                  <a:lnTo>
                    <a:pt x="440266" y="118533"/>
                  </a:lnTo>
                  <a:lnTo>
                    <a:pt x="711200" y="0"/>
                  </a:lnTo>
                  <a:lnTo>
                    <a:pt x="1066800" y="84666"/>
                  </a:lnTo>
                  <a:lnTo>
                    <a:pt x="1337733" y="829733"/>
                  </a:lnTo>
                  <a:lnTo>
                    <a:pt x="1337733" y="829733"/>
                  </a:lnTo>
                </a:path>
              </a:pathLst>
            </a:custGeom>
            <a:noFill/>
            <a:ln w="76200" cap="flat" cmpd="sng" algn="ctr">
              <a:solidFill>
                <a:srgbClr val="FF66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9" name="TextBox 48"/>
          <p:cNvSpPr txBox="1"/>
          <p:nvPr/>
        </p:nvSpPr>
        <p:spPr>
          <a:xfrm>
            <a:off x="2740490" y="508000"/>
            <a:ext cx="3610634" cy="923330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FFFF"/>
                </a:solidFill>
              </a:rPr>
              <a:t>Thank you! </a:t>
            </a:r>
            <a:endParaRPr lang="en-US" sz="5400" dirty="0">
              <a:solidFill>
                <a:srgbClr val="FFFFFF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691328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3584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4D17841-406E-D14E-825E-C760596570ED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584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Laws and patterns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3584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Q1: Are </a:t>
            </a:r>
            <a:r>
              <a:rPr lang="en-US" dirty="0">
                <a:ea typeface="ＭＳ Ｐゴシック" charset="-128"/>
                <a:cs typeface="ＭＳ Ｐゴシック" charset="-128"/>
              </a:rPr>
              <a:t>real graphs random?</a:t>
            </a:r>
          </a:p>
        </p:txBody>
      </p:sp>
      <p:sp>
        <p:nvSpPr>
          <p:cNvPr id="35846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7700" y="0"/>
            <a:ext cx="2146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3789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5A08EE-A080-6D4D-9AB5-091E4A60D2B3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37892" name="Rectangle 1026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Laws and patterns</a:t>
            </a:r>
          </a:p>
        </p:txBody>
      </p:sp>
      <p:sp>
        <p:nvSpPr>
          <p:cNvPr id="3789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 lIns="82945" tIns="41473" rIns="82945" bIns="41473"/>
          <a:lstStyle/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Q1: Are </a:t>
            </a:r>
            <a:r>
              <a:rPr lang="en-US" dirty="0">
                <a:ea typeface="ＭＳ Ｐゴシック" charset="-128"/>
                <a:cs typeface="ＭＳ Ｐゴシック" charset="-128"/>
              </a:rPr>
              <a:t>real graphs random?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A1: </a:t>
            </a:r>
            <a:r>
              <a:rPr lang="en-US" dirty="0">
                <a:ea typeface="ＭＳ Ｐゴシック" charset="-128"/>
                <a:cs typeface="ＭＳ Ｐゴシック" charset="-128"/>
              </a:rPr>
              <a:t>NO!!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Diameter (‘6 degrees’; ‘Kevin Bacon’)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in- and out- degree distributions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other (surprising) </a:t>
            </a:r>
            <a:r>
              <a:rPr lang="en-US" dirty="0" smtClean="0"/>
              <a:t>patterns</a:t>
            </a:r>
          </a:p>
          <a:p>
            <a:pPr>
              <a:lnSpc>
                <a:spcPct val="90000"/>
              </a:lnSpc>
            </a:pPr>
            <a:r>
              <a:rPr lang="en-US" dirty="0">
                <a:ea typeface="ＭＳ Ｐゴシック" charset="-128"/>
                <a:cs typeface="ＭＳ Ｐゴシック" charset="-128"/>
              </a:rPr>
              <a:t>So, let’s look at the data</a:t>
            </a:r>
          </a:p>
        </p:txBody>
      </p:sp>
      <p:sp>
        <p:nvSpPr>
          <p:cNvPr id="37894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97700" y="0"/>
            <a:ext cx="21463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220px-Kevin_Bacon_Comic-Con_201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0320" y="2313940"/>
            <a:ext cx="982980" cy="129574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399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9C784A-EC89-5143-A16D-FFB2819ACE7F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3994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Solution# S.1</a:t>
            </a:r>
          </a:p>
        </p:txBody>
      </p:sp>
      <p:sp>
        <p:nvSpPr>
          <p:cNvPr id="3994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8382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Power law in the degree distribution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[Faloutsos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x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3 SIGCOMM99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]</a:t>
            </a:r>
          </a:p>
        </p:txBody>
      </p:sp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9943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4" name="Rectangle 7"/>
          <p:cNvSpPr>
            <a:spLocks noChangeArrowheads="1"/>
          </p:cNvSpPr>
          <p:nvPr/>
        </p:nvSpPr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5" name="Text Box 8"/>
          <p:cNvSpPr txBox="1">
            <a:spLocks noChangeArrowheads="1"/>
          </p:cNvSpPr>
          <p:nvPr/>
        </p:nvSpPr>
        <p:spPr bwMode="auto">
          <a:xfrm>
            <a:off x="6002338" y="5062538"/>
            <a:ext cx="13176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sz="2400">
                <a:latin typeface="Times New Roman" charset="0"/>
              </a:rPr>
              <a:t>log(rank)</a:t>
            </a:r>
          </a:p>
        </p:txBody>
      </p:sp>
      <p:sp>
        <p:nvSpPr>
          <p:cNvPr id="39946" name="Text Box 9"/>
          <p:cNvSpPr txBox="1">
            <a:spLocks noChangeArrowheads="1"/>
          </p:cNvSpPr>
          <p:nvPr/>
        </p:nvSpPr>
        <p:spPr bwMode="auto">
          <a:xfrm>
            <a:off x="1406525" y="3389313"/>
            <a:ext cx="1587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400">
                <a:latin typeface="Times New Roman" charset="0"/>
              </a:rPr>
              <a:t>log(degree)</a:t>
            </a:r>
          </a:p>
        </p:txBody>
      </p:sp>
      <p:sp>
        <p:nvSpPr>
          <p:cNvPr id="39947" name="Text Box 14"/>
          <p:cNvSpPr txBox="1">
            <a:spLocks noChangeArrowheads="1"/>
          </p:cNvSpPr>
          <p:nvPr/>
        </p:nvSpPr>
        <p:spPr bwMode="auto">
          <a:xfrm>
            <a:off x="2701925" y="2514600"/>
            <a:ext cx="2971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kumimoji="0" lang="en-US" sz="2400" b="1">
                <a:latin typeface="Times New Roman" charset="0"/>
              </a:rPr>
              <a:t>internet domains</a:t>
            </a:r>
          </a:p>
        </p:txBody>
      </p:sp>
      <p:sp>
        <p:nvSpPr>
          <p:cNvPr id="39948" name="Line 15"/>
          <p:cNvSpPr>
            <a:spLocks noChangeShapeType="1"/>
          </p:cNvSpPr>
          <p:nvPr/>
        </p:nvSpPr>
        <p:spPr bwMode="auto">
          <a:xfrm flipH="1">
            <a:off x="3352800" y="3352800"/>
            <a:ext cx="2286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3660775" y="3017838"/>
            <a:ext cx="1320800" cy="5191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800" b="1">
                <a:solidFill>
                  <a:srgbClr val="008000"/>
                </a:solidFill>
                <a:latin typeface="Times New Roman" charset="0"/>
              </a:rPr>
              <a:t>att.com</a:t>
            </a:r>
          </a:p>
        </p:txBody>
      </p:sp>
      <p:sp>
        <p:nvSpPr>
          <p:cNvPr id="39950" name="Line 17"/>
          <p:cNvSpPr>
            <a:spLocks noChangeShapeType="1"/>
          </p:cNvSpPr>
          <p:nvPr/>
        </p:nvSpPr>
        <p:spPr bwMode="auto">
          <a:xfrm flipV="1">
            <a:off x="3124200" y="3657600"/>
            <a:ext cx="228600" cy="304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9951" name="Text Box 18"/>
          <p:cNvSpPr txBox="1">
            <a:spLocks noChangeArrowheads="1"/>
          </p:cNvSpPr>
          <p:nvPr/>
        </p:nvSpPr>
        <p:spPr bwMode="auto">
          <a:xfrm>
            <a:off x="1871663" y="3932238"/>
            <a:ext cx="1498600" cy="5191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800" b="1">
                <a:solidFill>
                  <a:srgbClr val="008000"/>
                </a:solidFill>
                <a:latin typeface="Times New Roman" charset="0"/>
              </a:rPr>
              <a:t>ibm.com</a:t>
            </a:r>
          </a:p>
        </p:txBody>
      </p:sp>
      <p:pic>
        <p:nvPicPr>
          <p:cNvPr id="39952" name="Picture 19" descr="0itera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12763" y="4256088"/>
            <a:ext cx="11620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53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419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72B08736-DB16-4E41-958E-9C52887E0C11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Solution# S.1</a:t>
            </a:r>
          </a:p>
        </p:txBody>
      </p:sp>
      <p:sp>
        <p:nvSpPr>
          <p:cNvPr id="419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1600200"/>
            <a:ext cx="7848600" cy="838200"/>
          </a:xfrm>
        </p:spPr>
        <p:txBody>
          <a:bodyPr/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Power law in the degree distribution 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[Faloutsos </a:t>
            </a:r>
            <a:r>
              <a:rPr lang="en-US" sz="2800" dirty="0" err="1" smtClean="0">
                <a:ea typeface="ＭＳ Ｐゴシック" charset="-128"/>
                <a:cs typeface="ＭＳ Ｐゴシック" charset="-128"/>
              </a:rPr>
              <a:t>x</a:t>
            </a:r>
            <a:r>
              <a:rPr lang="en-US" sz="2800" dirty="0" smtClean="0">
                <a:ea typeface="ＭＳ Ｐゴシック" charset="-128"/>
                <a:cs typeface="ＭＳ Ｐゴシック" charset="-128"/>
              </a:rPr>
              <a:t> 3 SIGCOMM99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]</a:t>
            </a:r>
          </a:p>
        </p:txBody>
      </p:sp>
      <p:sp>
        <p:nvSpPr>
          <p:cNvPr id="41990" name="Rectangle 5"/>
          <p:cNvSpPr>
            <a:spLocks noChangeArrowheads="1"/>
          </p:cNvSpPr>
          <p:nvPr/>
        </p:nvSpPr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Rectangle 7"/>
          <p:cNvSpPr>
            <a:spLocks noChangeArrowheads="1"/>
          </p:cNvSpPr>
          <p:nvPr/>
        </p:nvSpPr>
        <p:spPr bwMode="auto">
          <a:xfrm>
            <a:off x="2808288" y="3352800"/>
            <a:ext cx="3332162" cy="2212975"/>
          </a:xfrm>
          <a:prstGeom prst="rect">
            <a:avLst/>
          </a:prstGeom>
          <a:noFill/>
          <a:ln w="0">
            <a:solidFill>
              <a:srgbClr val="FFFFFF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3" name="Text Box 8"/>
          <p:cNvSpPr txBox="1">
            <a:spLocks noChangeArrowheads="1"/>
          </p:cNvSpPr>
          <p:nvPr/>
        </p:nvSpPr>
        <p:spPr bwMode="auto">
          <a:xfrm>
            <a:off x="6002338" y="5062538"/>
            <a:ext cx="131762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0" lang="en-US" sz="2400">
                <a:latin typeface="Times New Roman" charset="0"/>
              </a:rPr>
              <a:t>log(rank)</a:t>
            </a:r>
          </a:p>
        </p:txBody>
      </p:sp>
      <p:sp>
        <p:nvSpPr>
          <p:cNvPr id="41994" name="Text Box 9"/>
          <p:cNvSpPr txBox="1">
            <a:spLocks noChangeArrowheads="1"/>
          </p:cNvSpPr>
          <p:nvPr/>
        </p:nvSpPr>
        <p:spPr bwMode="auto">
          <a:xfrm>
            <a:off x="1406525" y="3389313"/>
            <a:ext cx="15875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400">
                <a:latin typeface="Times New Roman" charset="0"/>
              </a:rPr>
              <a:t>log(degree)</a:t>
            </a:r>
          </a:p>
        </p:txBody>
      </p:sp>
      <p:grpSp>
        <p:nvGrpSpPr>
          <p:cNvPr id="41995" name="Group 10"/>
          <p:cNvGrpSpPr>
            <a:grpSpLocks/>
          </p:cNvGrpSpPr>
          <p:nvPr/>
        </p:nvGrpSpPr>
        <p:grpSpPr bwMode="auto">
          <a:xfrm>
            <a:off x="3252788" y="3513138"/>
            <a:ext cx="2443162" cy="1419225"/>
            <a:chOff x="1824" y="1296"/>
            <a:chExt cx="2111" cy="1296"/>
          </a:xfrm>
        </p:grpSpPr>
        <p:sp>
          <p:nvSpPr>
            <p:cNvPr id="42003" name="Line 11"/>
            <p:cNvSpPr>
              <a:spLocks noChangeShapeType="1"/>
            </p:cNvSpPr>
            <p:nvPr/>
          </p:nvSpPr>
          <p:spPr bwMode="auto">
            <a:xfrm flipH="1" flipV="1">
              <a:off x="1824" y="1296"/>
              <a:ext cx="2064" cy="1296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none" w="sm" len="sm"/>
              <a:tailEnd type="none" w="sm" len="sm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004" name="Line 12"/>
            <p:cNvSpPr>
              <a:spLocks noChangeShapeType="1"/>
            </p:cNvSpPr>
            <p:nvPr/>
          </p:nvSpPr>
          <p:spPr bwMode="auto">
            <a:xfrm>
              <a:off x="2736" y="1824"/>
              <a:ext cx="336" cy="0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  <a:spAutoFit/>
            </a:bodyPr>
            <a:lstStyle/>
            <a:p>
              <a:endParaRPr lang="en-US"/>
            </a:p>
          </p:txBody>
        </p:sp>
        <p:sp>
          <p:nvSpPr>
            <p:cNvPr id="42005" name="Text Box 13"/>
            <p:cNvSpPr txBox="1">
              <a:spLocks noChangeArrowheads="1"/>
            </p:cNvSpPr>
            <p:nvPr/>
          </p:nvSpPr>
          <p:spPr bwMode="auto">
            <a:xfrm>
              <a:off x="3215" y="1872"/>
              <a:ext cx="720" cy="417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spcBef>
                  <a:spcPct val="50000"/>
                </a:spcBef>
              </a:pPr>
              <a:r>
                <a:rPr kumimoji="0" lang="en-US" sz="2400" b="1">
                  <a:solidFill>
                    <a:srgbClr val="FF3300"/>
                  </a:solidFill>
                  <a:latin typeface="Times New Roman" charset="0"/>
                </a:rPr>
                <a:t>-0.82</a:t>
              </a:r>
            </a:p>
          </p:txBody>
        </p:sp>
      </p:grpSp>
      <p:sp>
        <p:nvSpPr>
          <p:cNvPr id="41996" name="Text Box 14"/>
          <p:cNvSpPr txBox="1">
            <a:spLocks noChangeArrowheads="1"/>
          </p:cNvSpPr>
          <p:nvPr/>
        </p:nvSpPr>
        <p:spPr bwMode="auto">
          <a:xfrm>
            <a:off x="2701925" y="2514600"/>
            <a:ext cx="2971800" cy="45720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 eaLnBrk="0" hangingPunct="0">
              <a:spcBef>
                <a:spcPct val="50000"/>
              </a:spcBef>
            </a:pPr>
            <a:r>
              <a:rPr kumimoji="0" lang="en-US" sz="2400" b="1">
                <a:latin typeface="Times New Roman" charset="0"/>
              </a:rPr>
              <a:t>internet domains</a:t>
            </a:r>
          </a:p>
        </p:txBody>
      </p:sp>
      <p:sp>
        <p:nvSpPr>
          <p:cNvPr id="41997" name="Line 15"/>
          <p:cNvSpPr>
            <a:spLocks noChangeShapeType="1"/>
          </p:cNvSpPr>
          <p:nvPr/>
        </p:nvSpPr>
        <p:spPr bwMode="auto">
          <a:xfrm flipH="1">
            <a:off x="3352800" y="3352800"/>
            <a:ext cx="2286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998" name="Text Box 16"/>
          <p:cNvSpPr txBox="1">
            <a:spLocks noChangeArrowheads="1"/>
          </p:cNvSpPr>
          <p:nvPr/>
        </p:nvSpPr>
        <p:spPr bwMode="auto">
          <a:xfrm>
            <a:off x="3660775" y="3017838"/>
            <a:ext cx="1320800" cy="5191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800" b="1">
                <a:solidFill>
                  <a:srgbClr val="008000"/>
                </a:solidFill>
                <a:latin typeface="Times New Roman" charset="0"/>
              </a:rPr>
              <a:t>att.com</a:t>
            </a:r>
          </a:p>
        </p:txBody>
      </p:sp>
      <p:sp>
        <p:nvSpPr>
          <p:cNvPr id="41999" name="Line 17"/>
          <p:cNvSpPr>
            <a:spLocks noChangeShapeType="1"/>
          </p:cNvSpPr>
          <p:nvPr/>
        </p:nvSpPr>
        <p:spPr bwMode="auto">
          <a:xfrm flipV="1">
            <a:off x="3124200" y="3657600"/>
            <a:ext cx="228600" cy="304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000" name="Text Box 18"/>
          <p:cNvSpPr txBox="1">
            <a:spLocks noChangeArrowheads="1"/>
          </p:cNvSpPr>
          <p:nvPr/>
        </p:nvSpPr>
        <p:spPr bwMode="auto">
          <a:xfrm>
            <a:off x="1871663" y="3932238"/>
            <a:ext cx="1498600" cy="519112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eaLnBrk="0" hangingPunct="0"/>
            <a:r>
              <a:rPr kumimoji="0" lang="en-US" sz="2800" b="1">
                <a:solidFill>
                  <a:srgbClr val="008000"/>
                </a:solidFill>
                <a:latin typeface="Times New Roman" charset="0"/>
              </a:rPr>
              <a:t>ibm.com</a:t>
            </a:r>
          </a:p>
        </p:txBody>
      </p:sp>
      <p:pic>
        <p:nvPicPr>
          <p:cNvPr id="42001" name="Picture 19" descr="0iterations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12763" y="4256088"/>
            <a:ext cx="11620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002" name="Date Placeholder 21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8338" y="61976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95E370C-AD2B-B84B-923D-F194F5B2AB90}" type="slidenum">
              <a:rPr lang="en-US" altLang="ko-KR" sz="1800">
                <a:latin typeface="Times New Roman" charset="0"/>
              </a:rPr>
              <a:pPr eaLnBrk="1" hangingPunct="1"/>
              <a:t>17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480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  <a:endParaRPr lang="en-US" altLang="ko-KR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048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 – 4 observations:</a:t>
            </a:r>
          </a:p>
        </p:txBody>
      </p:sp>
      <p:sp>
        <p:nvSpPr>
          <p:cNvPr id="204805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4806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4807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4808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09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10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11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4812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4813" name="Date Placeholder 14"/>
          <p:cNvSpPr>
            <a:spLocks noGrp="1"/>
          </p:cNvSpPr>
          <p:nvPr>
            <p:ph type="dt" sz="quarter" idx="10"/>
          </p:nvPr>
        </p:nvSpPr>
        <p:spPr>
          <a:xfrm>
            <a:off x="685800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CAS/ICT'16</a:t>
            </a:r>
            <a:endParaRPr lang="en-US" sz="1400">
              <a:latin typeface="Times New Roman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272349" y="2374900"/>
            <a:ext cx="18716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1.4B nodes</a:t>
            </a:r>
          </a:p>
          <a:p>
            <a:pPr algn="l"/>
            <a:r>
              <a:rPr lang="en-US" dirty="0" smtClean="0"/>
              <a:t>6B edges</a:t>
            </a:r>
            <a:endParaRPr lang="en-US" dirty="0"/>
          </a:p>
        </p:txBody>
      </p:sp>
      <p:pic>
        <p:nvPicPr>
          <p:cNvPr id="16" name="Picture 15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317588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8338" y="61976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E0C25119-1FF9-CE44-B9A7-F3EB38DC1F31}" type="slidenum">
              <a:rPr lang="en-US" altLang="ko-KR" sz="1800">
                <a:latin typeface="Times New Roman" charset="0"/>
              </a:rPr>
              <a:pPr eaLnBrk="1" hangingPunct="1"/>
              <a:t>18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582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82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582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5829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5830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5831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5832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3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4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5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836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5837" name="Date Placeholder 14"/>
          <p:cNvSpPr>
            <a:spLocks noGrp="1"/>
          </p:cNvSpPr>
          <p:nvPr>
            <p:ph type="dt" sz="quarter" idx="10"/>
          </p:nvPr>
        </p:nvSpPr>
        <p:spPr>
          <a:xfrm>
            <a:off x="685800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CAS/ICT'16</a:t>
            </a:r>
            <a:endParaRPr lang="en-US" sz="1400">
              <a:latin typeface="Times New Roman" charset="0"/>
            </a:endParaRPr>
          </a:p>
        </p:txBody>
      </p:sp>
      <p:sp>
        <p:nvSpPr>
          <p:cNvPr id="205838" name="TextBox 14"/>
          <p:cNvSpPr txBox="1">
            <a:spLocks noChangeArrowheads="1"/>
          </p:cNvSpPr>
          <p:nvPr/>
        </p:nvSpPr>
        <p:spPr bwMode="auto">
          <a:xfrm>
            <a:off x="7313613" y="3771900"/>
            <a:ext cx="1557337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1) 10K x </a:t>
            </a:r>
          </a:p>
          <a:p>
            <a:pPr algn="l" eaLnBrk="1" hangingPunct="1"/>
            <a:r>
              <a:rPr lang="en-US"/>
              <a:t>larger</a:t>
            </a:r>
          </a:p>
          <a:p>
            <a:pPr algn="l" eaLnBrk="1" hangingPunct="1"/>
            <a:r>
              <a:rPr lang="en-US"/>
              <a:t>than next</a:t>
            </a:r>
          </a:p>
        </p:txBody>
      </p:sp>
      <p:pic>
        <p:nvPicPr>
          <p:cNvPr id="16" name="Picture 15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7990048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8338" y="61976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144FE29-990D-C74C-920E-B698A1339905}" type="slidenum">
              <a:rPr lang="en-US" altLang="ko-KR" sz="1800">
                <a:latin typeface="Times New Roman" charset="0"/>
              </a:rPr>
              <a:pPr eaLnBrk="1" hangingPunct="1"/>
              <a:t>19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68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6853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6854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855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6856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7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8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59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60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6861" name="Date Placeholder 14"/>
          <p:cNvSpPr>
            <a:spLocks noGrp="1"/>
          </p:cNvSpPr>
          <p:nvPr>
            <p:ph type="dt" sz="quarter" idx="10"/>
          </p:nvPr>
        </p:nvSpPr>
        <p:spPr>
          <a:xfrm>
            <a:off x="685800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CAS/ICT'16</a:t>
            </a:r>
            <a:endParaRPr lang="en-US" sz="1400">
              <a:latin typeface="Times New Roman" charset="0"/>
            </a:endParaRPr>
          </a:p>
        </p:txBody>
      </p:sp>
      <p:sp>
        <p:nvSpPr>
          <p:cNvPr id="206862" name="Oval 14"/>
          <p:cNvSpPr>
            <a:spLocks noChangeArrowheads="1"/>
          </p:cNvSpPr>
          <p:nvPr/>
        </p:nvSpPr>
        <p:spPr bwMode="auto">
          <a:xfrm>
            <a:off x="2349500" y="2298700"/>
            <a:ext cx="292100" cy="266700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6863" name="TextBox 16"/>
          <p:cNvSpPr txBox="1">
            <a:spLocks noChangeArrowheads="1"/>
          </p:cNvSpPr>
          <p:nvPr/>
        </p:nvSpPr>
        <p:spPr bwMode="auto">
          <a:xfrm>
            <a:off x="215900" y="3060700"/>
            <a:ext cx="151923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>
                <a:solidFill>
                  <a:srgbClr val="008000"/>
                </a:solidFill>
              </a:rPr>
              <a:t>2) ~0.7B </a:t>
            </a:r>
          </a:p>
          <a:p>
            <a:pPr algn="l" eaLnBrk="1" hangingPunct="1"/>
            <a:r>
              <a:rPr lang="en-US">
                <a:solidFill>
                  <a:srgbClr val="008000"/>
                </a:solidFill>
              </a:rPr>
              <a:t>singleton</a:t>
            </a:r>
          </a:p>
          <a:p>
            <a:pPr algn="l" eaLnBrk="1" hangingPunct="1"/>
            <a:r>
              <a:rPr lang="en-US">
                <a:solidFill>
                  <a:srgbClr val="008000"/>
                </a:solidFill>
              </a:rPr>
              <a:t> nodes</a:t>
            </a:r>
          </a:p>
        </p:txBody>
      </p:sp>
      <p:pic>
        <p:nvPicPr>
          <p:cNvPr id="17" name="Picture 16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4831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36800" y="1447800"/>
            <a:ext cx="6121400" cy="4648200"/>
          </a:xfrm>
        </p:spPr>
        <p:txBody>
          <a:bodyPr/>
          <a:lstStyle/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Dr. </a:t>
            </a:r>
            <a:r>
              <a:rPr lang="en-US" dirty="0" err="1" smtClean="0"/>
              <a:t>Shimin</a:t>
            </a:r>
            <a:r>
              <a:rPr lang="en-US" dirty="0" smtClean="0"/>
              <a:t> Chen</a:t>
            </a:r>
          </a:p>
          <a:p>
            <a:endParaRPr lang="en-US" dirty="0"/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574" y="1612900"/>
            <a:ext cx="1990725" cy="26543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018338" y="61976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864A36F5-25DB-434A-B056-D14F70A566BD}" type="slidenum">
              <a:rPr lang="en-US" altLang="ko-KR" sz="1800">
                <a:latin typeface="Times New Roman" charset="0"/>
              </a:rPr>
              <a:pPr eaLnBrk="1" hangingPunct="1"/>
              <a:t>20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787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787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7877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7878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7879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7880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1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2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3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7884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7885" name="Date Placeholder 14"/>
          <p:cNvSpPr>
            <a:spLocks noGrp="1"/>
          </p:cNvSpPr>
          <p:nvPr>
            <p:ph type="dt" sz="quarter" idx="10"/>
          </p:nvPr>
        </p:nvSpPr>
        <p:spPr>
          <a:xfrm>
            <a:off x="685800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CAS/ICT'16</a:t>
            </a:r>
            <a:endParaRPr lang="en-US" sz="1400">
              <a:latin typeface="Times New Roman" charset="0"/>
            </a:endParaRPr>
          </a:p>
        </p:txBody>
      </p:sp>
      <p:cxnSp>
        <p:nvCxnSpPr>
          <p:cNvPr id="207886" name="Straight Connector 17"/>
          <p:cNvCxnSpPr>
            <a:cxnSpLocks noChangeShapeType="1"/>
          </p:cNvCxnSpPr>
          <p:nvPr/>
        </p:nvCxnSpPr>
        <p:spPr bwMode="auto">
          <a:xfrm rot="16200000" flipH="1">
            <a:off x="2330450" y="3816350"/>
            <a:ext cx="1879600" cy="1308100"/>
          </a:xfrm>
          <a:prstGeom prst="line">
            <a:avLst/>
          </a:prstGeom>
          <a:noFill/>
          <a:ln w="88900">
            <a:solidFill>
              <a:schemeClr val="tx2"/>
            </a:solidFill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07887" name="TextBox 15"/>
          <p:cNvSpPr txBox="1">
            <a:spLocks noChangeArrowheads="1"/>
          </p:cNvSpPr>
          <p:nvPr/>
        </p:nvSpPr>
        <p:spPr bwMode="auto">
          <a:xfrm>
            <a:off x="-22225" y="4025900"/>
            <a:ext cx="1778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tx2"/>
                </a:solidFill>
              </a:rPr>
              <a:t>3) SLOPE!</a:t>
            </a:r>
          </a:p>
        </p:txBody>
      </p:sp>
      <p:pic>
        <p:nvPicPr>
          <p:cNvPr id="17" name="Picture 16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5094276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170738" y="6146800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D159C83-5C87-B043-97F2-66E92E276F59}" type="slidenum">
              <a:rPr lang="en-US" altLang="ko-KR" sz="1800">
                <a:latin typeface="Times New Roman" charset="0"/>
              </a:rPr>
              <a:pPr eaLnBrk="1" hangingPunct="1"/>
              <a:t>21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20889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8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8901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8902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8903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8904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5" name="Text Box 11"/>
          <p:cNvSpPr txBox="1">
            <a:spLocks noChangeArrowheads="1"/>
          </p:cNvSpPr>
          <p:nvPr/>
        </p:nvSpPr>
        <p:spPr bwMode="auto">
          <a:xfrm>
            <a:off x="3276600" y="2687638"/>
            <a:ext cx="13716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/>
              <a:t>300-size cmpt</a:t>
            </a:r>
          </a:p>
          <a:p>
            <a:pPr eaLnBrk="1" hangingPunct="1"/>
            <a:r>
              <a:rPr lang="en-US" altLang="ko-KR" sz="2000"/>
              <a:t>X 500.</a:t>
            </a:r>
          </a:p>
          <a:p>
            <a:pPr eaLnBrk="1" hangingPunct="1"/>
            <a:r>
              <a:rPr lang="en-US" altLang="ko-KR" sz="2000"/>
              <a:t>Why?</a:t>
            </a:r>
          </a:p>
        </p:txBody>
      </p:sp>
      <p:sp>
        <p:nvSpPr>
          <p:cNvPr id="208906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7" name="Text Box 12"/>
          <p:cNvSpPr txBox="1">
            <a:spLocks noChangeArrowheads="1"/>
          </p:cNvSpPr>
          <p:nvPr/>
        </p:nvSpPr>
        <p:spPr bwMode="auto">
          <a:xfrm>
            <a:off x="4191000" y="3441700"/>
            <a:ext cx="19050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/>
              <a:t>1100-size cmpt</a:t>
            </a:r>
          </a:p>
          <a:p>
            <a:pPr eaLnBrk="1" hangingPunct="1"/>
            <a:r>
              <a:rPr lang="en-US" altLang="ko-KR" sz="2000"/>
              <a:t>X 65.</a:t>
            </a:r>
          </a:p>
          <a:p>
            <a:pPr eaLnBrk="1" hangingPunct="1"/>
            <a:r>
              <a:rPr lang="en-US" altLang="ko-KR" sz="2000"/>
              <a:t>Why?</a:t>
            </a:r>
          </a:p>
        </p:txBody>
      </p:sp>
      <p:sp>
        <p:nvSpPr>
          <p:cNvPr id="208908" name="Line 14"/>
          <p:cNvSpPr>
            <a:spLocks noChangeShapeType="1"/>
          </p:cNvSpPr>
          <p:nvPr/>
        </p:nvSpPr>
        <p:spPr bwMode="auto">
          <a:xfrm>
            <a:off x="3733800" y="40386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09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10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11" name="Line 17"/>
          <p:cNvSpPr>
            <a:spLocks noChangeShapeType="1"/>
          </p:cNvSpPr>
          <p:nvPr/>
        </p:nvSpPr>
        <p:spPr bwMode="auto">
          <a:xfrm flipH="1">
            <a:off x="4267200" y="44196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8912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8913" name="Date Placeholder 18"/>
          <p:cNvSpPr>
            <a:spLocks noGrp="1"/>
          </p:cNvSpPr>
          <p:nvPr>
            <p:ph type="dt" sz="quarter" idx="10"/>
          </p:nvPr>
        </p:nvSpPr>
        <p:spPr>
          <a:xfrm>
            <a:off x="601663" y="62309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CAS/ICT'16</a:t>
            </a:r>
            <a:endParaRPr lang="en-US" sz="1400">
              <a:latin typeface="Times New Roman" charset="0"/>
            </a:endParaRPr>
          </a:p>
        </p:txBody>
      </p:sp>
      <p:cxnSp>
        <p:nvCxnSpPr>
          <p:cNvPr id="208914" name="Straight Connector 18"/>
          <p:cNvCxnSpPr>
            <a:cxnSpLocks noChangeShapeType="1"/>
          </p:cNvCxnSpPr>
          <p:nvPr/>
        </p:nvCxnSpPr>
        <p:spPr bwMode="auto">
          <a:xfrm rot="16200000" flipH="1">
            <a:off x="2330450" y="3816350"/>
            <a:ext cx="1879600" cy="1308100"/>
          </a:xfrm>
          <a:prstGeom prst="line">
            <a:avLst/>
          </a:prstGeom>
          <a:noFill/>
          <a:ln w="88900">
            <a:solidFill>
              <a:schemeClr val="tx2"/>
            </a:solidFill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sp>
        <p:nvSpPr>
          <p:cNvPr id="208915" name="TextBox 19"/>
          <p:cNvSpPr txBox="1">
            <a:spLocks noChangeArrowheads="1"/>
          </p:cNvSpPr>
          <p:nvPr/>
        </p:nvSpPr>
        <p:spPr bwMode="auto">
          <a:xfrm>
            <a:off x="249238" y="5003800"/>
            <a:ext cx="166687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>
                <a:solidFill>
                  <a:schemeClr val="accent1"/>
                </a:solidFill>
              </a:rPr>
              <a:t>4) Spikes!</a:t>
            </a:r>
          </a:p>
        </p:txBody>
      </p:sp>
      <p:pic>
        <p:nvPicPr>
          <p:cNvPr id="21" name="Picture 20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684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95676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239000" y="6180138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709FBABE-22DD-9D44-A4EC-524C4DEE88D5}" type="slidenum">
              <a:rPr lang="en-US" altLang="ko-KR" sz="1800">
                <a:latin typeface="Times New Roman" charset="0"/>
              </a:rPr>
              <a:pPr eaLnBrk="1" hangingPunct="1"/>
              <a:t>22</a:t>
            </a:fld>
            <a:endParaRPr lang="en-US" altLang="ko-KR" sz="1400">
              <a:latin typeface="Times New Roman" charset="0"/>
            </a:endParaRPr>
          </a:p>
        </p:txBody>
      </p:sp>
      <p:pic>
        <p:nvPicPr>
          <p:cNvPr id="20992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09800"/>
            <a:ext cx="5638800" cy="400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99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latin typeface="Times New Roman" charset="0"/>
                <a:ea typeface="ＭＳ Ｐゴシック" charset="0"/>
                <a:cs typeface="ＭＳ Ｐゴシック" charset="0"/>
              </a:rPr>
              <a:t>S2: connected component sizes</a:t>
            </a:r>
          </a:p>
        </p:txBody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000" tIns="46800" rIns="90000" bIns="46800"/>
          <a:lstStyle/>
          <a:p>
            <a:r>
              <a:rPr lang="en-US" altLang="ko-KR">
                <a:latin typeface="Times New Roman" charset="0"/>
                <a:ea typeface="ＭＳ Ｐゴシック" charset="0"/>
                <a:cs typeface="ＭＳ Ｐゴシック" charset="0"/>
              </a:rPr>
              <a:t>Connected Components</a:t>
            </a:r>
          </a:p>
        </p:txBody>
      </p:sp>
      <p:sp>
        <p:nvSpPr>
          <p:cNvPr id="209925" name="Text Box 5"/>
          <p:cNvSpPr txBox="1">
            <a:spLocks noChangeArrowheads="1"/>
          </p:cNvSpPr>
          <p:nvPr/>
        </p:nvSpPr>
        <p:spPr bwMode="auto">
          <a:xfrm>
            <a:off x="4406900" y="5876925"/>
            <a:ext cx="7778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Size</a:t>
            </a:r>
          </a:p>
        </p:txBody>
      </p:sp>
      <p:sp>
        <p:nvSpPr>
          <p:cNvPr id="209926" name="Rectangle 7"/>
          <p:cNvSpPr>
            <a:spLocks noChangeArrowheads="1"/>
          </p:cNvSpPr>
          <p:nvPr/>
        </p:nvSpPr>
        <p:spPr bwMode="auto">
          <a:xfrm>
            <a:off x="1600200" y="3657600"/>
            <a:ext cx="3048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9927" name="Text Box 6"/>
          <p:cNvSpPr txBox="1">
            <a:spLocks noChangeArrowheads="1"/>
          </p:cNvSpPr>
          <p:nvPr/>
        </p:nvSpPr>
        <p:spPr bwMode="auto">
          <a:xfrm>
            <a:off x="685800" y="2362200"/>
            <a:ext cx="998538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400"/>
              <a:t>Count</a:t>
            </a:r>
          </a:p>
        </p:txBody>
      </p:sp>
      <p:sp>
        <p:nvSpPr>
          <p:cNvPr id="209928" name="Rectangle 8"/>
          <p:cNvSpPr>
            <a:spLocks noChangeArrowheads="1"/>
          </p:cNvSpPr>
          <p:nvPr/>
        </p:nvSpPr>
        <p:spPr bwMode="auto">
          <a:xfrm>
            <a:off x="1219200" y="3276600"/>
            <a:ext cx="685800" cy="609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29" name="Rectangle 13"/>
          <p:cNvSpPr>
            <a:spLocks noChangeArrowheads="1"/>
          </p:cNvSpPr>
          <p:nvPr/>
        </p:nvSpPr>
        <p:spPr bwMode="auto">
          <a:xfrm>
            <a:off x="4210050" y="4067175"/>
            <a:ext cx="914400" cy="381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0" name="Text Box 12"/>
          <p:cNvSpPr txBox="1">
            <a:spLocks noChangeArrowheads="1"/>
          </p:cNvSpPr>
          <p:nvPr/>
        </p:nvSpPr>
        <p:spPr bwMode="auto">
          <a:xfrm>
            <a:off x="4191000" y="3200400"/>
            <a:ext cx="25638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ko-KR" sz="2000"/>
              <a:t>suspicious</a:t>
            </a:r>
          </a:p>
          <a:p>
            <a:pPr eaLnBrk="1" hangingPunct="1"/>
            <a:r>
              <a:rPr lang="en-US" altLang="ko-KR" sz="2000"/>
              <a:t>financial-advice sites</a:t>
            </a:r>
          </a:p>
          <a:p>
            <a:pPr eaLnBrk="1" hangingPunct="1"/>
            <a:r>
              <a:rPr lang="en-US" altLang="ko-KR" sz="2000"/>
              <a:t>(not existing now)</a:t>
            </a:r>
          </a:p>
        </p:txBody>
      </p:sp>
      <p:sp>
        <p:nvSpPr>
          <p:cNvPr id="209931" name="Line 14"/>
          <p:cNvSpPr>
            <a:spLocks noChangeShapeType="1"/>
          </p:cNvSpPr>
          <p:nvPr/>
        </p:nvSpPr>
        <p:spPr bwMode="auto">
          <a:xfrm>
            <a:off x="3733800" y="4038600"/>
            <a:ext cx="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2" name="Rectangle 15"/>
          <p:cNvSpPr>
            <a:spLocks noChangeArrowheads="1"/>
          </p:cNvSpPr>
          <p:nvPr/>
        </p:nvSpPr>
        <p:spPr bwMode="auto">
          <a:xfrm>
            <a:off x="3933825" y="41910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3" name="Rectangle 16"/>
          <p:cNvSpPr>
            <a:spLocks noChangeArrowheads="1"/>
          </p:cNvSpPr>
          <p:nvPr/>
        </p:nvSpPr>
        <p:spPr bwMode="auto">
          <a:xfrm>
            <a:off x="4086225" y="4419600"/>
            <a:ext cx="257175" cy="295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4" name="Line 17"/>
          <p:cNvSpPr>
            <a:spLocks noChangeShapeType="1"/>
          </p:cNvSpPr>
          <p:nvPr/>
        </p:nvSpPr>
        <p:spPr bwMode="auto">
          <a:xfrm flipH="1">
            <a:off x="4267200" y="4419600"/>
            <a:ext cx="228600" cy="304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lg" len="med"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9935" name="Footer Placeholder 16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(c) C. Faloutsos, 2016</a:t>
            </a:r>
            <a:endParaRPr lang="en-US" sz="1400">
              <a:latin typeface="Times New Roman" charset="0"/>
            </a:endParaRPr>
          </a:p>
        </p:txBody>
      </p:sp>
      <p:sp>
        <p:nvSpPr>
          <p:cNvPr id="209936" name="Date Placeholder 17"/>
          <p:cNvSpPr>
            <a:spLocks noGrp="1"/>
          </p:cNvSpPr>
          <p:nvPr>
            <p:ph type="dt" sz="quarter" idx="10"/>
          </p:nvPr>
        </p:nvSpPr>
        <p:spPr>
          <a:xfrm>
            <a:off x="381000" y="6215063"/>
            <a:ext cx="1905000" cy="457200"/>
          </a:xfrm>
          <a:noFill/>
          <a:ln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kumimoji="1" sz="26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smtClean="0">
                <a:latin typeface="Times New Roman" charset="0"/>
              </a:rPr>
              <a:t>CAS/ICT'16</a:t>
            </a:r>
            <a:endParaRPr lang="en-US" sz="1400">
              <a:latin typeface="Times New Roman" charset="0"/>
            </a:endParaRPr>
          </a:p>
        </p:txBody>
      </p:sp>
      <p:cxnSp>
        <p:nvCxnSpPr>
          <p:cNvPr id="209937" name="Straight Connector 17"/>
          <p:cNvCxnSpPr>
            <a:cxnSpLocks noChangeShapeType="1"/>
          </p:cNvCxnSpPr>
          <p:nvPr/>
        </p:nvCxnSpPr>
        <p:spPr bwMode="auto">
          <a:xfrm rot="16200000" flipH="1">
            <a:off x="2330450" y="3816350"/>
            <a:ext cx="1879600" cy="1308100"/>
          </a:xfrm>
          <a:prstGeom prst="line">
            <a:avLst/>
          </a:prstGeom>
          <a:noFill/>
          <a:ln w="88900">
            <a:solidFill>
              <a:schemeClr val="tx2"/>
            </a:solidFill>
            <a:round/>
            <a:headEnd type="none" w="sm" len="sm"/>
            <a:tailEnd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noFill/>
              </a14:hiddenFill>
            </a:ext>
          </a:extLst>
        </p:spPr>
      </p:cxnSp>
      <p:pic>
        <p:nvPicPr>
          <p:cNvPr id="19" name="Picture 18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4200" y="1181100"/>
            <a:ext cx="800100" cy="80010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8680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P1.1: Patterns: Degree; Triangles</a:t>
            </a:r>
          </a:p>
          <a:p>
            <a:pPr lvl="1"/>
            <a:r>
              <a:rPr lang="en-US" smtClean="0">
                <a:ea typeface="ＭＳ Ｐゴシック" charset="-128"/>
                <a:cs typeface="ＭＳ Ｐゴシック" charset="-128"/>
              </a:rPr>
              <a:t>P1.2: Anomaly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/fraud detection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27013" y="27336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2451714B-BC3F-6F4E-8531-B2EA01BCC33E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5427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>
                <a:ea typeface="ＭＳ Ｐゴシック" charset="-128"/>
                <a:cs typeface="ＭＳ Ｐゴシック" charset="-128"/>
              </a:rPr>
              <a:t>Solution# S.3: Triangle ‘Laws’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87588"/>
            <a:ext cx="7772400" cy="4113212"/>
          </a:xfrm>
        </p:spPr>
        <p:txBody>
          <a:bodyPr lIns="91430" tIns="45715" rIns="91430" bIns="45715"/>
          <a:lstStyle/>
          <a:p>
            <a:pPr marL="377825" indent="-377825" defTabSz="1008063"/>
            <a:r>
              <a:rPr lang="en-US">
                <a:ea typeface="ＭＳ Ｐゴシック" charset="-128"/>
                <a:cs typeface="ＭＳ Ｐゴシック" charset="-128"/>
              </a:rPr>
              <a:t>Real social networks have a lot of triangles </a:t>
            </a:r>
          </a:p>
        </p:txBody>
      </p:sp>
      <p:grpSp>
        <p:nvGrpSpPr>
          <p:cNvPr id="54278" name="Group 5"/>
          <p:cNvGrpSpPr>
            <a:grpSpLocks/>
          </p:cNvGrpSpPr>
          <p:nvPr/>
        </p:nvGrpSpPr>
        <p:grpSpPr bwMode="auto">
          <a:xfrm>
            <a:off x="6934200" y="1295400"/>
            <a:ext cx="762000" cy="914400"/>
            <a:chOff x="4815" y="899"/>
            <a:chExt cx="530" cy="635"/>
          </a:xfrm>
        </p:grpSpPr>
        <p:sp>
          <p:nvSpPr>
            <p:cNvPr id="54280" name="Oval 4"/>
            <p:cNvSpPr>
              <a:spLocks noChangeArrowheads="1"/>
            </p:cNvSpPr>
            <p:nvPr/>
          </p:nvSpPr>
          <p:spPr bwMode="auto">
            <a:xfrm>
              <a:off x="4815" y="126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1" name="Oval 5"/>
            <p:cNvSpPr>
              <a:spLocks noChangeArrowheads="1"/>
            </p:cNvSpPr>
            <p:nvPr/>
          </p:nvSpPr>
          <p:spPr bwMode="auto">
            <a:xfrm>
              <a:off x="5239" y="1428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282" name="Oval 6"/>
            <p:cNvSpPr>
              <a:spLocks noChangeArrowheads="1"/>
            </p:cNvSpPr>
            <p:nvPr/>
          </p:nvSpPr>
          <p:spPr bwMode="auto">
            <a:xfrm>
              <a:off x="5133" y="89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4283" name="AutoShape 7"/>
            <p:cNvCxnSpPr>
              <a:cxnSpLocks noChangeShapeType="1"/>
              <a:stCxn id="54280" idx="7"/>
              <a:endCxn id="54282" idx="3"/>
            </p:cNvCxnSpPr>
            <p:nvPr/>
          </p:nvCxnSpPr>
          <p:spPr bwMode="auto">
            <a:xfrm flipV="1">
              <a:off x="4906" y="989"/>
              <a:ext cx="242" cy="2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4284" name="AutoShape 8"/>
            <p:cNvCxnSpPr>
              <a:cxnSpLocks noChangeShapeType="1"/>
              <a:stCxn id="54280" idx="5"/>
              <a:endCxn id="54281" idx="2"/>
            </p:cNvCxnSpPr>
            <p:nvPr/>
          </p:nvCxnSpPr>
          <p:spPr bwMode="auto">
            <a:xfrm>
              <a:off x="4906" y="1360"/>
              <a:ext cx="333" cy="1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54279" name="Date Placeholder 12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415AACC-7530-BE4D-ADEC-13BEB7C6F690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5530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 smtClean="0">
                <a:ea typeface="ＭＳ Ｐゴシック" charset="-128"/>
                <a:cs typeface="ＭＳ Ｐゴシック" charset="-128"/>
              </a:rPr>
              <a:t>Solution# S.3: Triangle ‘Laws’</a:t>
            </a:r>
          </a:p>
        </p:txBody>
      </p:sp>
      <p:sp>
        <p:nvSpPr>
          <p:cNvPr id="5530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2287588"/>
            <a:ext cx="7772400" cy="4113212"/>
          </a:xfrm>
        </p:spPr>
        <p:txBody>
          <a:bodyPr lIns="91430" tIns="45715" rIns="91430" bIns="45715"/>
          <a:lstStyle/>
          <a:p>
            <a:pPr marL="377825" indent="-377825" defTabSz="1008063"/>
            <a:r>
              <a:rPr lang="en-US" dirty="0">
                <a:ea typeface="ＭＳ Ｐゴシック" charset="-128"/>
                <a:cs typeface="ＭＳ Ｐゴシック" charset="-128"/>
              </a:rPr>
              <a:t>Real social networks have a lot of triangles</a:t>
            </a:r>
          </a:p>
          <a:p>
            <a:pPr marL="819150" lvl="1" indent="-315913" defTabSz="1008063"/>
            <a:r>
              <a:rPr lang="en-US" dirty="0"/>
              <a:t>Friends of friends are friends </a:t>
            </a:r>
          </a:p>
          <a:p>
            <a:pPr marL="377825" indent="-377825" defTabSz="1008063"/>
            <a:r>
              <a:rPr lang="en-US" dirty="0">
                <a:ea typeface="ＭＳ Ｐゴシック" charset="-128"/>
                <a:cs typeface="ＭＳ Ｐゴシック" charset="-128"/>
              </a:rPr>
              <a:t>Any patterns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?</a:t>
            </a:r>
          </a:p>
          <a:p>
            <a:pPr marL="777875" lvl="1" indent="-377825" defTabSz="1008063"/>
            <a:r>
              <a:rPr lang="en-US" dirty="0" smtClean="0">
                <a:ea typeface="ＭＳ Ｐゴシック" charset="-128"/>
                <a:cs typeface="ＭＳ Ｐゴシック" charset="-128"/>
              </a:rPr>
              <a:t>2x the friends, 2x the triangles ?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55302" name="Group 24"/>
          <p:cNvGrpSpPr>
            <a:grpSpLocks/>
          </p:cNvGrpSpPr>
          <p:nvPr/>
        </p:nvGrpSpPr>
        <p:grpSpPr bwMode="auto">
          <a:xfrm>
            <a:off x="6934200" y="1295400"/>
            <a:ext cx="762000" cy="914400"/>
            <a:chOff x="4815" y="899"/>
            <a:chExt cx="530" cy="635"/>
          </a:xfrm>
        </p:grpSpPr>
        <p:sp>
          <p:nvSpPr>
            <p:cNvPr id="55304" name="Oval 4"/>
            <p:cNvSpPr>
              <a:spLocks noChangeArrowheads="1"/>
            </p:cNvSpPr>
            <p:nvPr/>
          </p:nvSpPr>
          <p:spPr bwMode="auto">
            <a:xfrm>
              <a:off x="4815" y="126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5" name="Oval 5"/>
            <p:cNvSpPr>
              <a:spLocks noChangeArrowheads="1"/>
            </p:cNvSpPr>
            <p:nvPr/>
          </p:nvSpPr>
          <p:spPr bwMode="auto">
            <a:xfrm>
              <a:off x="5239" y="1428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306" name="Oval 6"/>
            <p:cNvSpPr>
              <a:spLocks noChangeArrowheads="1"/>
            </p:cNvSpPr>
            <p:nvPr/>
          </p:nvSpPr>
          <p:spPr bwMode="auto">
            <a:xfrm>
              <a:off x="5133" y="899"/>
              <a:ext cx="106" cy="106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55307" name="AutoShape 7"/>
            <p:cNvCxnSpPr>
              <a:cxnSpLocks noChangeShapeType="1"/>
              <a:stCxn id="55304" idx="7"/>
              <a:endCxn id="55306" idx="3"/>
            </p:cNvCxnSpPr>
            <p:nvPr/>
          </p:nvCxnSpPr>
          <p:spPr bwMode="auto">
            <a:xfrm flipV="1">
              <a:off x="4906" y="989"/>
              <a:ext cx="242" cy="296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308" name="AutoShape 8"/>
            <p:cNvCxnSpPr>
              <a:cxnSpLocks noChangeShapeType="1"/>
              <a:stCxn id="55304" idx="5"/>
              <a:endCxn id="55305" idx="2"/>
            </p:cNvCxnSpPr>
            <p:nvPr/>
          </p:nvCxnSpPr>
          <p:spPr bwMode="auto">
            <a:xfrm>
              <a:off x="4906" y="1360"/>
              <a:ext cx="333" cy="121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5309" name="AutoShape 23"/>
            <p:cNvCxnSpPr>
              <a:cxnSpLocks noChangeShapeType="1"/>
              <a:stCxn id="55305" idx="0"/>
              <a:endCxn id="55306" idx="4"/>
            </p:cNvCxnSpPr>
            <p:nvPr/>
          </p:nvCxnSpPr>
          <p:spPr bwMode="auto">
            <a:xfrm flipH="1" flipV="1">
              <a:off x="5186" y="1005"/>
              <a:ext cx="106" cy="423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  <p:sp>
        <p:nvSpPr>
          <p:cNvPr id="55303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grpSp>
        <p:nvGrpSpPr>
          <p:cNvPr id="14" name="Group 17"/>
          <p:cNvGrpSpPr>
            <a:grpSpLocks/>
          </p:cNvGrpSpPr>
          <p:nvPr/>
        </p:nvGrpSpPr>
        <p:grpSpPr bwMode="auto">
          <a:xfrm>
            <a:off x="8102600" y="3830638"/>
            <a:ext cx="652463" cy="906462"/>
            <a:chOff x="6934200" y="3995738"/>
            <a:chExt cx="652463" cy="906462"/>
          </a:xfrm>
        </p:grpSpPr>
        <p:sp>
          <p:nvSpPr>
            <p:cNvPr id="15" name="Oval 4"/>
            <p:cNvSpPr>
              <a:spLocks noChangeArrowheads="1"/>
            </p:cNvSpPr>
            <p:nvPr/>
          </p:nvSpPr>
          <p:spPr bwMode="auto">
            <a:xfrm>
              <a:off x="6934200" y="4386263"/>
              <a:ext cx="130175" cy="1111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5"/>
            <p:cNvSpPr>
              <a:spLocks noChangeArrowheads="1"/>
            </p:cNvSpPr>
            <p:nvPr/>
          </p:nvSpPr>
          <p:spPr bwMode="auto">
            <a:xfrm>
              <a:off x="7456488" y="4552950"/>
              <a:ext cx="130175" cy="1127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6"/>
            <p:cNvSpPr>
              <a:spLocks noChangeArrowheads="1"/>
            </p:cNvSpPr>
            <p:nvPr/>
          </p:nvSpPr>
          <p:spPr bwMode="auto">
            <a:xfrm>
              <a:off x="7324725" y="3995738"/>
              <a:ext cx="131763" cy="1127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8" name="AutoShape 7"/>
            <p:cNvCxnSpPr>
              <a:cxnSpLocks noChangeShapeType="1"/>
              <a:stCxn id="15" idx="7"/>
              <a:endCxn id="17" idx="3"/>
            </p:cNvCxnSpPr>
            <p:nvPr/>
          </p:nvCxnSpPr>
          <p:spPr bwMode="auto">
            <a:xfrm flipV="1">
              <a:off x="7046913" y="4090988"/>
              <a:ext cx="296862" cy="311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9" name="AutoShape 8"/>
            <p:cNvCxnSpPr>
              <a:cxnSpLocks noChangeShapeType="1"/>
              <a:stCxn id="15" idx="5"/>
              <a:endCxn id="16" idx="2"/>
            </p:cNvCxnSpPr>
            <p:nvPr/>
          </p:nvCxnSpPr>
          <p:spPr bwMode="auto">
            <a:xfrm>
              <a:off x="7046913" y="4481513"/>
              <a:ext cx="409575" cy="127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0" name="AutoShape 23"/>
            <p:cNvCxnSpPr>
              <a:cxnSpLocks noChangeShapeType="1"/>
              <a:stCxn id="16" idx="0"/>
              <a:endCxn id="17" idx="4"/>
            </p:cNvCxnSpPr>
            <p:nvPr/>
          </p:nvCxnSpPr>
          <p:spPr bwMode="auto">
            <a:xfrm flipH="1" flipV="1">
              <a:off x="7389813" y="4108450"/>
              <a:ext cx="131762" cy="4445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sp>
          <p:nvSpPr>
            <p:cNvPr id="21" name="Oval 5"/>
            <p:cNvSpPr>
              <a:spLocks noChangeArrowheads="1"/>
            </p:cNvSpPr>
            <p:nvPr/>
          </p:nvSpPr>
          <p:spPr bwMode="auto">
            <a:xfrm>
              <a:off x="6999288" y="4791075"/>
              <a:ext cx="130175" cy="1111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2" name="Straight Connector 24"/>
            <p:cNvCxnSpPr>
              <a:cxnSpLocks noChangeShapeType="1"/>
              <a:stCxn id="15" idx="4"/>
              <a:endCxn id="21" idx="1"/>
            </p:cNvCxnSpPr>
            <p:nvPr/>
          </p:nvCxnSpPr>
          <p:spPr bwMode="auto">
            <a:xfrm rot="16200000" flipH="1">
              <a:off x="6854032" y="4642644"/>
              <a:ext cx="309562" cy="19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3" name="Straight Connector 29"/>
            <p:cNvCxnSpPr>
              <a:cxnSpLocks noChangeShapeType="1"/>
              <a:stCxn id="21" idx="7"/>
              <a:endCxn id="16" idx="3"/>
            </p:cNvCxnSpPr>
            <p:nvPr/>
          </p:nvCxnSpPr>
          <p:spPr bwMode="auto">
            <a:xfrm rot="5400000" flipH="1" flipV="1">
              <a:off x="7213601" y="4545012"/>
              <a:ext cx="158750" cy="365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Footer Placeholder 2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C96C7ED-A341-6146-85B3-5EF9CAF2F7A5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58372" name="Title 1"/>
          <p:cNvSpPr>
            <a:spLocks noGrp="1"/>
          </p:cNvSpPr>
          <p:nvPr>
            <p:ph type="title" idx="4294967295"/>
          </p:nvPr>
        </p:nvSpPr>
        <p:spPr/>
        <p:txBody>
          <a:bodyPr lIns="91430" tIns="45715" rIns="91430" bIns="45715"/>
          <a:lstStyle/>
          <a:p>
            <a:pPr defTabSz="1008063"/>
            <a:r>
              <a:rPr lang="en-US" dirty="0">
                <a:ea typeface="ＭＳ Ｐゴシック" charset="-128"/>
                <a:cs typeface="ＭＳ Ｐゴシック" charset="-128"/>
              </a:rPr>
              <a:t>Triangle Law: #S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.3 </a:t>
            </a:r>
            <a:r>
              <a:rPr lang="en-US" dirty="0">
                <a:ea typeface="ＭＳ Ｐゴシック" charset="-128"/>
                <a:cs typeface="ＭＳ Ｐゴシック" charset="-128"/>
              </a:rPr>
              <a:t/>
            </a:r>
            <a:br>
              <a:rPr lang="en-US" dirty="0">
                <a:ea typeface="ＭＳ Ｐゴシック" charset="-128"/>
                <a:cs typeface="ＭＳ Ｐゴシック" charset="-128"/>
              </a:rPr>
            </a:br>
            <a:r>
              <a:rPr lang="en-US" sz="3100" dirty="0">
                <a:ea typeface="ＭＳ Ｐゴシック" charset="-128"/>
                <a:cs typeface="ＭＳ Ｐゴシック" charset="-128"/>
              </a:rPr>
              <a:t>[</a:t>
            </a:r>
            <a:r>
              <a:rPr lang="en-US" sz="3100" dirty="0" err="1">
                <a:ea typeface="ＭＳ Ｐゴシック" charset="-128"/>
                <a:cs typeface="ＭＳ Ｐゴシック" charset="-128"/>
              </a:rPr>
              <a:t>Tsourakakis</a:t>
            </a:r>
            <a:r>
              <a:rPr lang="en-US" sz="3100" dirty="0">
                <a:ea typeface="ＭＳ Ｐゴシック" charset="-128"/>
                <a:cs typeface="ＭＳ Ｐゴシック" charset="-128"/>
              </a:rPr>
              <a:t> ICDM 2008]</a:t>
            </a:r>
            <a:endParaRPr lang="en-US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58373" name="TextBox 10"/>
          <p:cNvSpPr txBox="1">
            <a:spLocks noChangeArrowheads="1"/>
          </p:cNvSpPr>
          <p:nvPr/>
        </p:nvSpPr>
        <p:spPr bwMode="auto">
          <a:xfrm>
            <a:off x="8221663" y="2254250"/>
            <a:ext cx="64293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>
                <a:latin typeface="Times New Roman" charset="0"/>
              </a:rPr>
              <a:t>SN</a:t>
            </a:r>
          </a:p>
        </p:txBody>
      </p:sp>
      <p:sp>
        <p:nvSpPr>
          <p:cNvPr id="58374" name="TextBox 11"/>
          <p:cNvSpPr txBox="1">
            <a:spLocks noChangeArrowheads="1"/>
          </p:cNvSpPr>
          <p:nvPr/>
        </p:nvSpPr>
        <p:spPr bwMode="auto">
          <a:xfrm>
            <a:off x="0" y="2254250"/>
            <a:ext cx="130651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>
                <a:latin typeface="Times New Roman" charset="0"/>
              </a:rPr>
              <a:t>Reuters</a:t>
            </a:r>
          </a:p>
        </p:txBody>
      </p:sp>
      <p:sp>
        <p:nvSpPr>
          <p:cNvPr id="58375" name="TextBox 12"/>
          <p:cNvSpPr txBox="1">
            <a:spLocks noChangeArrowheads="1"/>
          </p:cNvSpPr>
          <p:nvPr/>
        </p:nvSpPr>
        <p:spPr bwMode="auto">
          <a:xfrm>
            <a:off x="-26988" y="4741863"/>
            <a:ext cx="1490663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defTabSz="828675" eaLnBrk="0" hangingPunct="0"/>
            <a:r>
              <a:rPr kumimoji="0" lang="en-US" sz="2900">
                <a:latin typeface="Times New Roman" charset="0"/>
              </a:rPr>
              <a:t>Epinions</a:t>
            </a:r>
          </a:p>
        </p:txBody>
      </p:sp>
      <p:sp>
        <p:nvSpPr>
          <p:cNvPr id="58376" name="TextBox 13"/>
          <p:cNvSpPr txBox="1">
            <a:spLocks noChangeArrowheads="1"/>
          </p:cNvSpPr>
          <p:nvPr/>
        </p:nvSpPr>
        <p:spPr bwMode="auto">
          <a:xfrm>
            <a:off x="5181600" y="4524375"/>
            <a:ext cx="4098925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2945" tIns="41473" rIns="82945" bIns="41473">
            <a:prstTxWarp prst="textNoShape">
              <a:avLst/>
            </a:prstTxWarp>
            <a:spAutoFit/>
          </a:bodyPr>
          <a:lstStyle/>
          <a:p>
            <a:pPr algn="l" defTabSz="828675" eaLnBrk="0" hangingPunct="0"/>
            <a:r>
              <a:rPr kumimoji="0" lang="en-US" sz="2900">
                <a:latin typeface="Times New Roman" charset="0"/>
              </a:rPr>
              <a:t>X-axis: degree</a:t>
            </a:r>
          </a:p>
          <a:p>
            <a:pPr algn="l" defTabSz="828675" eaLnBrk="0" hangingPunct="0"/>
            <a:r>
              <a:rPr kumimoji="0" lang="en-US" sz="2900">
                <a:latin typeface="Times New Roman" charset="0"/>
              </a:rPr>
              <a:t>Y-axis: mean # triangles</a:t>
            </a:r>
          </a:p>
          <a:p>
            <a:pPr algn="l" defTabSz="828675" eaLnBrk="0" hangingPunct="0"/>
            <a:r>
              <a:rPr kumimoji="0" lang="en-US" sz="2900" i="1">
                <a:latin typeface="Times New Roman" charset="0"/>
              </a:rPr>
              <a:t>n</a:t>
            </a:r>
            <a:r>
              <a:rPr kumimoji="0" lang="en-US" sz="2900">
                <a:latin typeface="Times New Roman" charset="0"/>
              </a:rPr>
              <a:t> friends -&gt; ~</a:t>
            </a:r>
            <a:r>
              <a:rPr kumimoji="0" lang="en-US" sz="2900" i="1">
                <a:latin typeface="Times New Roman" charset="0"/>
              </a:rPr>
              <a:t>n</a:t>
            </a:r>
            <a:r>
              <a:rPr kumimoji="0" lang="en-US" sz="2900" baseline="30000">
                <a:latin typeface="Times New Roman" charset="0"/>
              </a:rPr>
              <a:t>1.6</a:t>
            </a:r>
            <a:r>
              <a:rPr kumimoji="0" lang="en-US" sz="2900">
                <a:latin typeface="Times New Roman" charset="0"/>
              </a:rPr>
              <a:t> triangles</a:t>
            </a:r>
          </a:p>
        </p:txBody>
      </p:sp>
      <p:sp>
        <p:nvSpPr>
          <p:cNvPr id="58377" name="Rectangle 14"/>
          <p:cNvSpPr>
            <a:spLocks noChangeArrowheads="1"/>
          </p:cNvSpPr>
          <p:nvPr/>
        </p:nvSpPr>
        <p:spPr bwMode="auto">
          <a:xfrm>
            <a:off x="2498725" y="3843338"/>
            <a:ext cx="898525" cy="346075"/>
          </a:xfrm>
          <a:prstGeom prst="rect">
            <a:avLst/>
          </a:prstGeom>
          <a:solidFill>
            <a:schemeClr val="bg1"/>
          </a:solidFill>
          <a:ln w="28575">
            <a:noFill/>
            <a:round/>
            <a:headEnd type="none" w="sm" len="sm"/>
            <a:tailEnd type="triangle" w="med" len="med"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defTabSz="828675" eaLnBrk="0" hangingPunct="0"/>
            <a:endParaRPr kumimoji="0" lang="en-US" sz="2900">
              <a:latin typeface="Times New Roman" charset="0"/>
            </a:endParaRPr>
          </a:p>
        </p:txBody>
      </p:sp>
      <p:sp>
        <p:nvSpPr>
          <p:cNvPr id="58378" name="Rectangle 15"/>
          <p:cNvSpPr>
            <a:spLocks noChangeArrowheads="1"/>
          </p:cNvSpPr>
          <p:nvPr/>
        </p:nvSpPr>
        <p:spPr bwMode="auto">
          <a:xfrm>
            <a:off x="2498725" y="6400800"/>
            <a:ext cx="898525" cy="346075"/>
          </a:xfrm>
          <a:prstGeom prst="rect">
            <a:avLst/>
          </a:prstGeom>
          <a:solidFill>
            <a:schemeClr val="bg1"/>
          </a:solidFill>
          <a:ln w="28575">
            <a:noFill/>
            <a:round/>
            <a:headEnd type="none" w="sm" len="sm"/>
            <a:tailEnd type="triangle" w="med" len="med"/>
          </a:ln>
        </p:spPr>
        <p:txBody>
          <a:bodyPr wrap="none" lIns="82945" tIns="41473" rIns="82945" bIns="41473" anchor="ctr">
            <a:prstTxWarp prst="textNoShape">
              <a:avLst/>
            </a:prstTxWarp>
          </a:bodyPr>
          <a:lstStyle/>
          <a:p>
            <a:pPr defTabSz="828675" eaLnBrk="0" hangingPunct="0"/>
            <a:endParaRPr kumimoji="0" lang="en-US" sz="2900">
              <a:latin typeface="Times New Roman" charset="0"/>
            </a:endParaRPr>
          </a:p>
        </p:txBody>
      </p:sp>
      <p:pic>
        <p:nvPicPr>
          <p:cNvPr id="58379" name="Content Placeholder 3" descr="dtlpEpinion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379538" y="4037013"/>
            <a:ext cx="3054350" cy="226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0" name="Content Placeholder 3" descr="dtplReuter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1373188" y="1768475"/>
            <a:ext cx="3065462" cy="2268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81" name="Content Placeholder 3" descr="dtlpFlickr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986338" y="1776413"/>
            <a:ext cx="3062287" cy="226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2" name="Date Placeholder 1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grpSp>
        <p:nvGrpSpPr>
          <p:cNvPr id="15" name="Group 17"/>
          <p:cNvGrpSpPr>
            <a:grpSpLocks/>
          </p:cNvGrpSpPr>
          <p:nvPr/>
        </p:nvGrpSpPr>
        <p:grpSpPr bwMode="auto">
          <a:xfrm>
            <a:off x="8102600" y="3830638"/>
            <a:ext cx="652463" cy="906462"/>
            <a:chOff x="6934200" y="3995738"/>
            <a:chExt cx="652463" cy="906462"/>
          </a:xfrm>
        </p:grpSpPr>
        <p:sp>
          <p:nvSpPr>
            <p:cNvPr id="16" name="Oval 4"/>
            <p:cNvSpPr>
              <a:spLocks noChangeArrowheads="1"/>
            </p:cNvSpPr>
            <p:nvPr/>
          </p:nvSpPr>
          <p:spPr bwMode="auto">
            <a:xfrm>
              <a:off x="6934200" y="4386263"/>
              <a:ext cx="130175" cy="111125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5"/>
            <p:cNvSpPr>
              <a:spLocks noChangeArrowheads="1"/>
            </p:cNvSpPr>
            <p:nvPr/>
          </p:nvSpPr>
          <p:spPr bwMode="auto">
            <a:xfrm>
              <a:off x="7456488" y="4552950"/>
              <a:ext cx="130175" cy="11271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6"/>
            <p:cNvSpPr>
              <a:spLocks noChangeArrowheads="1"/>
            </p:cNvSpPr>
            <p:nvPr/>
          </p:nvSpPr>
          <p:spPr bwMode="auto">
            <a:xfrm>
              <a:off x="7324725" y="3995738"/>
              <a:ext cx="131763" cy="1127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9" name="AutoShape 7"/>
            <p:cNvCxnSpPr>
              <a:cxnSpLocks noChangeShapeType="1"/>
              <a:stCxn id="16" idx="7"/>
              <a:endCxn id="18" idx="3"/>
            </p:cNvCxnSpPr>
            <p:nvPr/>
          </p:nvCxnSpPr>
          <p:spPr bwMode="auto">
            <a:xfrm flipV="1">
              <a:off x="7046913" y="4090988"/>
              <a:ext cx="296862" cy="3111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0" name="AutoShape 8"/>
            <p:cNvCxnSpPr>
              <a:cxnSpLocks noChangeShapeType="1"/>
              <a:stCxn id="16" idx="5"/>
              <a:endCxn id="17" idx="2"/>
            </p:cNvCxnSpPr>
            <p:nvPr/>
          </p:nvCxnSpPr>
          <p:spPr bwMode="auto">
            <a:xfrm>
              <a:off x="7046913" y="4481513"/>
              <a:ext cx="409575" cy="1270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1" name="AutoShape 23"/>
            <p:cNvCxnSpPr>
              <a:cxnSpLocks noChangeShapeType="1"/>
              <a:stCxn id="17" idx="0"/>
              <a:endCxn id="18" idx="4"/>
            </p:cNvCxnSpPr>
            <p:nvPr/>
          </p:nvCxnSpPr>
          <p:spPr bwMode="auto">
            <a:xfrm flipH="1" flipV="1">
              <a:off x="7389813" y="4108450"/>
              <a:ext cx="131762" cy="444500"/>
            </a:xfrm>
            <a:prstGeom prst="straightConnector1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sp>
          <p:nvSpPr>
            <p:cNvPr id="22" name="Oval 5"/>
            <p:cNvSpPr>
              <a:spLocks noChangeArrowheads="1"/>
            </p:cNvSpPr>
            <p:nvPr/>
          </p:nvSpPr>
          <p:spPr bwMode="auto">
            <a:xfrm>
              <a:off x="6999288" y="4791075"/>
              <a:ext cx="130175" cy="111125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lIns="91430" tIns="45715" rIns="91430" bIns="45715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3" name="Straight Connector 24"/>
            <p:cNvCxnSpPr>
              <a:cxnSpLocks noChangeShapeType="1"/>
              <a:stCxn id="16" idx="4"/>
              <a:endCxn id="22" idx="1"/>
            </p:cNvCxnSpPr>
            <p:nvPr/>
          </p:nvCxnSpPr>
          <p:spPr bwMode="auto">
            <a:xfrm rot="16200000" flipH="1">
              <a:off x="6854032" y="4642644"/>
              <a:ext cx="309562" cy="1905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  <p:cxnSp>
          <p:nvCxnSpPr>
            <p:cNvPr id="24" name="Straight Connector 29"/>
            <p:cNvCxnSpPr>
              <a:cxnSpLocks noChangeShapeType="1"/>
              <a:stCxn id="22" idx="7"/>
              <a:endCxn id="17" idx="3"/>
            </p:cNvCxnSpPr>
            <p:nvPr/>
          </p:nvCxnSpPr>
          <p:spPr bwMode="auto">
            <a:xfrm rot="5400000" flipH="1" flipV="1">
              <a:off x="7213601" y="4545012"/>
              <a:ext cx="158750" cy="3651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/>
            </a:ln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 dirty="0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 dirty="0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 dirty="0">
                <a:ea typeface="ＭＳ Ｐゴシック" charset="-128"/>
                <a:cs typeface="ＭＳ Ｐゴシック" charset="-128"/>
              </a:rPr>
              <a:t>[U Kang, Brendan </a:t>
            </a:r>
            <a:r>
              <a:rPr lang="en-US" altLang="ko-KR" dirty="0" err="1">
                <a:ea typeface="ＭＳ Ｐゴシック" charset="-128"/>
                <a:cs typeface="ＭＳ Ｐゴシック" charset="-128"/>
              </a:rPr>
              <a:t>Meeder</a:t>
            </a:r>
            <a:r>
              <a:rPr lang="en-US" altLang="ko-KR" dirty="0">
                <a:ea typeface="ＭＳ Ｐゴシック" charset="-128"/>
                <a:cs typeface="ＭＳ Ｐゴシック" charset="-128"/>
              </a:rPr>
              <a:t>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27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27</a:t>
            </a:fld>
            <a:endParaRPr lang="en-US" dirty="0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200400" y="149013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035300" y="2120900"/>
            <a:ext cx="3962400" cy="1917700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5" name="Straight Connector 14"/>
          <p:cNvCxnSpPr/>
          <p:nvPr/>
        </p:nvCxnSpPr>
        <p:spPr bwMode="auto">
          <a:xfrm rot="5400000" flipH="1" flipV="1">
            <a:off x="3409950" y="1657350"/>
            <a:ext cx="2336800" cy="21717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flipV="1">
            <a:off x="3289300" y="1841500"/>
            <a:ext cx="2235200" cy="9271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20" name="Freeform 19"/>
          <p:cNvSpPr/>
          <p:nvPr/>
        </p:nvSpPr>
        <p:spPr bwMode="auto">
          <a:xfrm>
            <a:off x="3302000" y="1803400"/>
            <a:ext cx="2425700" cy="1841500"/>
          </a:xfrm>
          <a:custGeom>
            <a:avLst/>
            <a:gdLst>
              <a:gd name="connsiteX0" fmla="*/ 0 w 2425700"/>
              <a:gd name="connsiteY0" fmla="*/ 1841500 h 1841500"/>
              <a:gd name="connsiteX1" fmla="*/ 63500 w 2425700"/>
              <a:gd name="connsiteY1" fmla="*/ 1828800 h 1841500"/>
              <a:gd name="connsiteX2" fmla="*/ 342900 w 2425700"/>
              <a:gd name="connsiteY2" fmla="*/ 1803400 h 1841500"/>
              <a:gd name="connsiteX3" fmla="*/ 406400 w 2425700"/>
              <a:gd name="connsiteY3" fmla="*/ 1790700 h 1841500"/>
              <a:gd name="connsiteX4" fmla="*/ 558800 w 2425700"/>
              <a:gd name="connsiteY4" fmla="*/ 1765300 h 1841500"/>
              <a:gd name="connsiteX5" fmla="*/ 622300 w 2425700"/>
              <a:gd name="connsiteY5" fmla="*/ 1739900 h 1841500"/>
              <a:gd name="connsiteX6" fmla="*/ 673100 w 2425700"/>
              <a:gd name="connsiteY6" fmla="*/ 1727200 h 1841500"/>
              <a:gd name="connsiteX7" fmla="*/ 711200 w 2425700"/>
              <a:gd name="connsiteY7" fmla="*/ 1701800 h 1841500"/>
              <a:gd name="connsiteX8" fmla="*/ 863600 w 2425700"/>
              <a:gd name="connsiteY8" fmla="*/ 1638300 h 1841500"/>
              <a:gd name="connsiteX9" fmla="*/ 901700 w 2425700"/>
              <a:gd name="connsiteY9" fmla="*/ 1612900 h 1841500"/>
              <a:gd name="connsiteX10" fmla="*/ 939800 w 2425700"/>
              <a:gd name="connsiteY10" fmla="*/ 1574800 h 1841500"/>
              <a:gd name="connsiteX11" fmla="*/ 1016000 w 2425700"/>
              <a:gd name="connsiteY11" fmla="*/ 1511300 h 1841500"/>
              <a:gd name="connsiteX12" fmla="*/ 1092200 w 2425700"/>
              <a:gd name="connsiteY12" fmla="*/ 1473200 h 1841500"/>
              <a:gd name="connsiteX13" fmla="*/ 1206500 w 2425700"/>
              <a:gd name="connsiteY13" fmla="*/ 1422400 h 1841500"/>
              <a:gd name="connsiteX14" fmla="*/ 1384300 w 2425700"/>
              <a:gd name="connsiteY14" fmla="*/ 1295400 h 1841500"/>
              <a:gd name="connsiteX15" fmla="*/ 1511300 w 2425700"/>
              <a:gd name="connsiteY15" fmla="*/ 1231900 h 1841500"/>
              <a:gd name="connsiteX16" fmla="*/ 1562100 w 2425700"/>
              <a:gd name="connsiteY16" fmla="*/ 1193800 h 1841500"/>
              <a:gd name="connsiteX17" fmla="*/ 1612900 w 2425700"/>
              <a:gd name="connsiteY17" fmla="*/ 1168400 h 1841500"/>
              <a:gd name="connsiteX18" fmla="*/ 1651000 w 2425700"/>
              <a:gd name="connsiteY18" fmla="*/ 1130300 h 1841500"/>
              <a:gd name="connsiteX19" fmla="*/ 1701800 w 2425700"/>
              <a:gd name="connsiteY19" fmla="*/ 1092200 h 1841500"/>
              <a:gd name="connsiteX20" fmla="*/ 1752600 w 2425700"/>
              <a:gd name="connsiteY20" fmla="*/ 1041400 h 1841500"/>
              <a:gd name="connsiteX21" fmla="*/ 1803400 w 2425700"/>
              <a:gd name="connsiteY21" fmla="*/ 1003300 h 1841500"/>
              <a:gd name="connsiteX22" fmla="*/ 1917700 w 2425700"/>
              <a:gd name="connsiteY22" fmla="*/ 889000 h 1841500"/>
              <a:gd name="connsiteX23" fmla="*/ 1981200 w 2425700"/>
              <a:gd name="connsiteY23" fmla="*/ 825500 h 1841500"/>
              <a:gd name="connsiteX24" fmla="*/ 2006600 w 2425700"/>
              <a:gd name="connsiteY24" fmla="*/ 787400 h 1841500"/>
              <a:gd name="connsiteX25" fmla="*/ 2057400 w 2425700"/>
              <a:gd name="connsiteY25" fmla="*/ 698500 h 1841500"/>
              <a:gd name="connsiteX26" fmla="*/ 2095500 w 2425700"/>
              <a:gd name="connsiteY26" fmla="*/ 596900 h 1841500"/>
              <a:gd name="connsiteX27" fmla="*/ 2108200 w 2425700"/>
              <a:gd name="connsiteY27" fmla="*/ 546100 h 1841500"/>
              <a:gd name="connsiteX28" fmla="*/ 2133600 w 2425700"/>
              <a:gd name="connsiteY28" fmla="*/ 482600 h 1841500"/>
              <a:gd name="connsiteX29" fmla="*/ 2146300 w 2425700"/>
              <a:gd name="connsiteY29" fmla="*/ 444500 h 1841500"/>
              <a:gd name="connsiteX30" fmla="*/ 2171700 w 2425700"/>
              <a:gd name="connsiteY30" fmla="*/ 406400 h 1841500"/>
              <a:gd name="connsiteX31" fmla="*/ 2222500 w 2425700"/>
              <a:gd name="connsiteY31" fmla="*/ 292100 h 1841500"/>
              <a:gd name="connsiteX32" fmla="*/ 2260600 w 2425700"/>
              <a:gd name="connsiteY32" fmla="*/ 266700 h 1841500"/>
              <a:gd name="connsiteX33" fmla="*/ 2286000 w 2425700"/>
              <a:gd name="connsiteY33" fmla="*/ 228600 h 1841500"/>
              <a:gd name="connsiteX34" fmla="*/ 2324100 w 2425700"/>
              <a:gd name="connsiteY34" fmla="*/ 203200 h 1841500"/>
              <a:gd name="connsiteX35" fmla="*/ 2349500 w 2425700"/>
              <a:gd name="connsiteY35" fmla="*/ 152400 h 1841500"/>
              <a:gd name="connsiteX36" fmla="*/ 2400300 w 2425700"/>
              <a:gd name="connsiteY36" fmla="*/ 76200 h 1841500"/>
              <a:gd name="connsiteX37" fmla="*/ 2425700 w 2425700"/>
              <a:gd name="connsiteY37" fmla="*/ 0 h 184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2425700" h="1841500">
                <a:moveTo>
                  <a:pt x="0" y="1841500"/>
                </a:moveTo>
                <a:cubicBezTo>
                  <a:pt x="21167" y="1837267"/>
                  <a:pt x="42062" y="1831322"/>
                  <a:pt x="63500" y="1828800"/>
                </a:cubicBezTo>
                <a:cubicBezTo>
                  <a:pt x="231909" y="1808987"/>
                  <a:pt x="187200" y="1824160"/>
                  <a:pt x="342900" y="1803400"/>
                </a:cubicBezTo>
                <a:cubicBezTo>
                  <a:pt x="364296" y="1800547"/>
                  <a:pt x="385143" y="1794451"/>
                  <a:pt x="406400" y="1790700"/>
                </a:cubicBezTo>
                <a:lnTo>
                  <a:pt x="558800" y="1765300"/>
                </a:lnTo>
                <a:cubicBezTo>
                  <a:pt x="579967" y="1756833"/>
                  <a:pt x="600673" y="1747109"/>
                  <a:pt x="622300" y="1739900"/>
                </a:cubicBezTo>
                <a:cubicBezTo>
                  <a:pt x="638859" y="1734380"/>
                  <a:pt x="657057" y="1734076"/>
                  <a:pt x="673100" y="1727200"/>
                </a:cubicBezTo>
                <a:cubicBezTo>
                  <a:pt x="687129" y="1721187"/>
                  <a:pt x="697171" y="1707813"/>
                  <a:pt x="711200" y="1701800"/>
                </a:cubicBezTo>
                <a:cubicBezTo>
                  <a:pt x="826561" y="1652359"/>
                  <a:pt x="686021" y="1756686"/>
                  <a:pt x="863600" y="1638300"/>
                </a:cubicBezTo>
                <a:cubicBezTo>
                  <a:pt x="876300" y="1629833"/>
                  <a:pt x="889974" y="1622671"/>
                  <a:pt x="901700" y="1612900"/>
                </a:cubicBezTo>
                <a:cubicBezTo>
                  <a:pt x="915498" y="1601402"/>
                  <a:pt x="926376" y="1586732"/>
                  <a:pt x="939800" y="1574800"/>
                </a:cubicBezTo>
                <a:cubicBezTo>
                  <a:pt x="964512" y="1552834"/>
                  <a:pt x="989901" y="1531599"/>
                  <a:pt x="1016000" y="1511300"/>
                </a:cubicBezTo>
                <a:cubicBezTo>
                  <a:pt x="1081514" y="1460345"/>
                  <a:pt x="1025346" y="1506627"/>
                  <a:pt x="1092200" y="1473200"/>
                </a:cubicBezTo>
                <a:cubicBezTo>
                  <a:pt x="1202054" y="1418273"/>
                  <a:pt x="1109559" y="1446635"/>
                  <a:pt x="1206500" y="1422400"/>
                </a:cubicBezTo>
                <a:cubicBezTo>
                  <a:pt x="1246679" y="1392266"/>
                  <a:pt x="1334778" y="1323256"/>
                  <a:pt x="1384300" y="1295400"/>
                </a:cubicBezTo>
                <a:cubicBezTo>
                  <a:pt x="1425552" y="1272196"/>
                  <a:pt x="1473436" y="1260298"/>
                  <a:pt x="1511300" y="1231900"/>
                </a:cubicBezTo>
                <a:cubicBezTo>
                  <a:pt x="1528233" y="1219200"/>
                  <a:pt x="1544151" y="1205018"/>
                  <a:pt x="1562100" y="1193800"/>
                </a:cubicBezTo>
                <a:cubicBezTo>
                  <a:pt x="1578154" y="1183766"/>
                  <a:pt x="1597494" y="1179404"/>
                  <a:pt x="1612900" y="1168400"/>
                </a:cubicBezTo>
                <a:cubicBezTo>
                  <a:pt x="1627515" y="1157961"/>
                  <a:pt x="1637363" y="1141989"/>
                  <a:pt x="1651000" y="1130300"/>
                </a:cubicBezTo>
                <a:cubicBezTo>
                  <a:pt x="1667071" y="1116525"/>
                  <a:pt x="1685870" y="1106138"/>
                  <a:pt x="1701800" y="1092200"/>
                </a:cubicBezTo>
                <a:cubicBezTo>
                  <a:pt x="1719822" y="1076431"/>
                  <a:pt x="1734578" y="1057169"/>
                  <a:pt x="1752600" y="1041400"/>
                </a:cubicBezTo>
                <a:cubicBezTo>
                  <a:pt x="1768530" y="1027462"/>
                  <a:pt x="1787847" y="1017657"/>
                  <a:pt x="1803400" y="1003300"/>
                </a:cubicBezTo>
                <a:cubicBezTo>
                  <a:pt x="1842992" y="966753"/>
                  <a:pt x="1879600" y="927100"/>
                  <a:pt x="1917700" y="889000"/>
                </a:cubicBezTo>
                <a:cubicBezTo>
                  <a:pt x="1938867" y="867833"/>
                  <a:pt x="1964596" y="850407"/>
                  <a:pt x="1981200" y="825500"/>
                </a:cubicBezTo>
                <a:cubicBezTo>
                  <a:pt x="1989667" y="812800"/>
                  <a:pt x="1999027" y="800652"/>
                  <a:pt x="2006600" y="787400"/>
                </a:cubicBezTo>
                <a:cubicBezTo>
                  <a:pt x="2071052" y="674609"/>
                  <a:pt x="1995517" y="791325"/>
                  <a:pt x="2057400" y="698500"/>
                </a:cubicBezTo>
                <a:cubicBezTo>
                  <a:pt x="2089610" y="537448"/>
                  <a:pt x="2046447" y="711357"/>
                  <a:pt x="2095500" y="596900"/>
                </a:cubicBezTo>
                <a:cubicBezTo>
                  <a:pt x="2102376" y="580857"/>
                  <a:pt x="2102680" y="562659"/>
                  <a:pt x="2108200" y="546100"/>
                </a:cubicBezTo>
                <a:cubicBezTo>
                  <a:pt x="2115409" y="524473"/>
                  <a:pt x="2125595" y="503946"/>
                  <a:pt x="2133600" y="482600"/>
                </a:cubicBezTo>
                <a:cubicBezTo>
                  <a:pt x="2138300" y="470065"/>
                  <a:pt x="2140313" y="456474"/>
                  <a:pt x="2146300" y="444500"/>
                </a:cubicBezTo>
                <a:cubicBezTo>
                  <a:pt x="2153126" y="430848"/>
                  <a:pt x="2165501" y="420348"/>
                  <a:pt x="2171700" y="406400"/>
                </a:cubicBezTo>
                <a:cubicBezTo>
                  <a:pt x="2191820" y="361129"/>
                  <a:pt x="2188010" y="326590"/>
                  <a:pt x="2222500" y="292100"/>
                </a:cubicBezTo>
                <a:cubicBezTo>
                  <a:pt x="2233293" y="281307"/>
                  <a:pt x="2247900" y="275167"/>
                  <a:pt x="2260600" y="266700"/>
                </a:cubicBezTo>
                <a:cubicBezTo>
                  <a:pt x="2269067" y="254000"/>
                  <a:pt x="2275207" y="239393"/>
                  <a:pt x="2286000" y="228600"/>
                </a:cubicBezTo>
                <a:cubicBezTo>
                  <a:pt x="2296793" y="217807"/>
                  <a:pt x="2314329" y="214926"/>
                  <a:pt x="2324100" y="203200"/>
                </a:cubicBezTo>
                <a:cubicBezTo>
                  <a:pt x="2336220" y="188656"/>
                  <a:pt x="2339760" y="168634"/>
                  <a:pt x="2349500" y="152400"/>
                </a:cubicBezTo>
                <a:cubicBezTo>
                  <a:pt x="2365206" y="126223"/>
                  <a:pt x="2390647" y="105160"/>
                  <a:pt x="2400300" y="76200"/>
                </a:cubicBezTo>
                <a:lnTo>
                  <a:pt x="2425700" y="0"/>
                </a:lnTo>
              </a:path>
            </a:pathLst>
          </a:cu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3378200" y="2936557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088883" y="2936557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3387083" y="2052478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18" name="Picture 17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19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 descr="ukang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2099732" y="6026306"/>
            <a:ext cx="626533" cy="780895"/>
          </a:xfrm>
          <a:prstGeom prst="rect">
            <a:avLst/>
          </a:prstGeom>
        </p:spPr>
      </p:pic>
      <p:pic>
        <p:nvPicPr>
          <p:cNvPr id="25" name="Picture 24" descr="meed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3716" y="6057905"/>
            <a:ext cx="757758" cy="75775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28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200400" y="149013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pic>
        <p:nvPicPr>
          <p:cNvPr id="13" name="Picture 12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14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29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pic>
        <p:nvPicPr>
          <p:cNvPr id="19" name="Picture 18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20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Why study (big) graphs?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16414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30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064939" y="1981194"/>
            <a:ext cx="1117600" cy="474134"/>
          </a:xfrm>
          <a:prstGeom prst="rect">
            <a:avLst/>
          </a:prstGeom>
          <a:solidFill>
            <a:schemeClr val="bg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grpSp>
        <p:nvGrpSpPr>
          <p:cNvPr id="2" name="Group 11"/>
          <p:cNvGrpSpPr/>
          <p:nvPr/>
        </p:nvGrpSpPr>
        <p:grpSpPr>
          <a:xfrm>
            <a:off x="863600" y="1693332"/>
            <a:ext cx="541867" cy="558801"/>
            <a:chOff x="863600" y="1693332"/>
            <a:chExt cx="541867" cy="558801"/>
          </a:xfrm>
        </p:grpSpPr>
        <p:sp>
          <p:nvSpPr>
            <p:cNvPr id="13" name="Regular Pentagon 12"/>
            <p:cNvSpPr/>
            <p:nvPr/>
          </p:nvSpPr>
          <p:spPr bwMode="auto">
            <a:xfrm>
              <a:off x="863600" y="1693333"/>
              <a:ext cx="541867" cy="558800"/>
            </a:xfrm>
            <a:prstGeom prst="pentagon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4" name="Straight Connector 13"/>
            <p:cNvCxnSpPr>
              <a:stCxn id="13" idx="1"/>
              <a:endCxn id="13" idx="4"/>
            </p:cNvCxnSpPr>
            <p:nvPr/>
          </p:nvCxnSpPr>
          <p:spPr bwMode="auto">
            <a:xfrm rot="10800000" flipH="1" flipV="1">
              <a:off x="863601" y="1906774"/>
              <a:ext cx="438378" cy="345357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5" name="Straight Connector 14"/>
            <p:cNvCxnSpPr>
              <a:stCxn id="13" idx="1"/>
              <a:endCxn id="13" idx="5"/>
            </p:cNvCxnSpPr>
            <p:nvPr/>
          </p:nvCxnSpPr>
          <p:spPr bwMode="auto">
            <a:xfrm rot="10800000" flipH="1">
              <a:off x="863600" y="1906775"/>
              <a:ext cx="541865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6" name="Straight Connector 15"/>
            <p:cNvCxnSpPr>
              <a:stCxn id="13" idx="0"/>
              <a:endCxn id="13" idx="2"/>
            </p:cNvCxnSpPr>
            <p:nvPr/>
          </p:nvCxnSpPr>
          <p:spPr bwMode="auto">
            <a:xfrm rot="16200000" flipH="1" flipV="1">
              <a:off x="771411" y="1889009"/>
              <a:ext cx="558799" cy="167446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3" idx="0"/>
              <a:endCxn id="13" idx="4"/>
            </p:cNvCxnSpPr>
            <p:nvPr/>
          </p:nvCxnSpPr>
          <p:spPr bwMode="auto">
            <a:xfrm rot="16200000" flipH="1">
              <a:off x="938856" y="1889010"/>
              <a:ext cx="558799" cy="16744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8" name="Straight Connector 17"/>
            <p:cNvCxnSpPr>
              <a:stCxn id="13" idx="2"/>
              <a:endCxn id="13" idx="5"/>
            </p:cNvCxnSpPr>
            <p:nvPr/>
          </p:nvCxnSpPr>
          <p:spPr bwMode="auto">
            <a:xfrm rot="5400000" flipH="1" flipV="1">
              <a:off x="1013598" y="1860265"/>
              <a:ext cx="345357" cy="43837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</p:grpSp>
      <p:pic>
        <p:nvPicPr>
          <p:cNvPr id="19" name="Picture 18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20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 idx="4294967295"/>
          </p:nvPr>
        </p:nvSpPr>
        <p:spPr>
          <a:xfrm>
            <a:off x="685800" y="609600"/>
            <a:ext cx="8020050" cy="685800"/>
          </a:xfrm>
        </p:spPr>
        <p:txBody>
          <a:bodyPr/>
          <a:lstStyle/>
          <a:p>
            <a:r>
              <a:rPr lang="en-US" altLang="ko-KR">
                <a:ea typeface="ＭＳ Ｐゴシック" charset="-128"/>
                <a:cs typeface="ＭＳ Ｐゴシック" charset="-128"/>
              </a:rPr>
              <a:t>Triangle counting for large graphs?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4294967295"/>
          </p:nvPr>
        </p:nvSpPr>
        <p:spPr>
          <a:xfrm>
            <a:off x="685800" y="1447800"/>
            <a:ext cx="8029575" cy="4648200"/>
          </a:xfrm>
        </p:spPr>
        <p:txBody>
          <a:bodyPr/>
          <a:lstStyle/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altLang="ko-KR">
              <a:ea typeface="ＭＳ Ｐゴシック" charset="-128"/>
              <a:cs typeface="ＭＳ Ｐゴシック" charset="-128"/>
            </a:endParaRP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Anomalous nodes in Twitter(~ 3 billion edges)</a:t>
            </a:r>
          </a:p>
          <a:p>
            <a:pPr algn="ctr">
              <a:buFontTx/>
              <a:buNone/>
            </a:pPr>
            <a:r>
              <a:rPr lang="en-US" altLang="ko-KR">
                <a:ea typeface="ＭＳ Ｐゴシック" charset="-128"/>
                <a:cs typeface="ＭＳ Ｐゴシック" charset="-128"/>
              </a:rPr>
              <a:t>[U Kang, Brendan Meeder, +, PAKDD’11]</a:t>
            </a:r>
          </a:p>
        </p:txBody>
      </p:sp>
      <p:sp>
        <p:nvSpPr>
          <p:cNvPr id="65540" name="Slide Number Placeholder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/>
            <a:fld id="{501FBDFF-70BE-464B-AF8F-A59072DBC9F4}" type="slidenum">
              <a:rPr lang="ko-KR" altLang="en-US" sz="1800">
                <a:latin typeface="Times New Roman" charset="0"/>
                <a:ea typeface="굴림" charset="-127"/>
                <a:cs typeface="굴림" charset="-127"/>
              </a:rPr>
              <a:pPr algn="r"/>
              <a:t>31</a:t>
            </a:fld>
            <a:endParaRPr lang="en-US" altLang="ko-KR" sz="1800">
              <a:latin typeface="Times New Roman" charset="0"/>
            </a:endParaRPr>
          </a:p>
        </p:txBody>
      </p:sp>
      <p:pic>
        <p:nvPicPr>
          <p:cNvPr id="65541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228850" y="1295400"/>
            <a:ext cx="4597400" cy="3313113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  <p:sp>
        <p:nvSpPr>
          <p:cNvPr id="65542" name="Date Placeholder 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65543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6E2A072-BB44-C548-90A6-A9142984CD11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65544" name="Footer Placeholder 7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cxnSp>
        <p:nvCxnSpPr>
          <p:cNvPr id="9" name="Straight Connector 8"/>
          <p:cNvCxnSpPr/>
          <p:nvPr/>
        </p:nvCxnSpPr>
        <p:spPr bwMode="auto">
          <a:xfrm flipV="1">
            <a:off x="3054350" y="1600200"/>
            <a:ext cx="3035300" cy="229870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grpSp>
        <p:nvGrpSpPr>
          <p:cNvPr id="10" name="Group 9"/>
          <p:cNvGrpSpPr/>
          <p:nvPr/>
        </p:nvGrpSpPr>
        <p:grpSpPr>
          <a:xfrm>
            <a:off x="863600" y="1693332"/>
            <a:ext cx="541867" cy="558801"/>
            <a:chOff x="863600" y="1693332"/>
            <a:chExt cx="541867" cy="558801"/>
          </a:xfrm>
        </p:grpSpPr>
        <p:sp>
          <p:nvSpPr>
            <p:cNvPr id="11" name="Regular Pentagon 10"/>
            <p:cNvSpPr/>
            <p:nvPr/>
          </p:nvSpPr>
          <p:spPr bwMode="auto">
            <a:xfrm>
              <a:off x="863600" y="1693333"/>
              <a:ext cx="541867" cy="558800"/>
            </a:xfrm>
            <a:prstGeom prst="pentagon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triangle" w="med" len="med"/>
            </a:ln>
            <a:effectLst/>
          </p:spPr>
          <p:txBody>
            <a:bodyPr vert="horz" wrap="non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-112" charset="0"/>
              </a:endParaRPr>
            </a:p>
          </p:txBody>
        </p:sp>
        <p:cxnSp>
          <p:nvCxnSpPr>
            <p:cNvPr id="12" name="Straight Connector 11"/>
            <p:cNvCxnSpPr>
              <a:stCxn id="11" idx="1"/>
              <a:endCxn id="11" idx="4"/>
            </p:cNvCxnSpPr>
            <p:nvPr/>
          </p:nvCxnSpPr>
          <p:spPr bwMode="auto">
            <a:xfrm rot="10800000" flipH="1" flipV="1">
              <a:off x="863601" y="1906774"/>
              <a:ext cx="438378" cy="345357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3" name="Straight Connector 12"/>
            <p:cNvCxnSpPr>
              <a:stCxn id="11" idx="1"/>
              <a:endCxn id="11" idx="5"/>
            </p:cNvCxnSpPr>
            <p:nvPr/>
          </p:nvCxnSpPr>
          <p:spPr bwMode="auto">
            <a:xfrm rot="10800000" flipH="1">
              <a:off x="863600" y="1906775"/>
              <a:ext cx="541865" cy="158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4" name="Straight Connector 13"/>
            <p:cNvCxnSpPr>
              <a:stCxn id="11" idx="0"/>
              <a:endCxn id="11" idx="2"/>
            </p:cNvCxnSpPr>
            <p:nvPr/>
          </p:nvCxnSpPr>
          <p:spPr bwMode="auto">
            <a:xfrm rot="16200000" flipH="1" flipV="1">
              <a:off x="771411" y="1889009"/>
              <a:ext cx="558799" cy="167446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5" name="Straight Connector 14"/>
            <p:cNvCxnSpPr>
              <a:stCxn id="11" idx="0"/>
              <a:endCxn id="11" idx="4"/>
            </p:cNvCxnSpPr>
            <p:nvPr/>
          </p:nvCxnSpPr>
          <p:spPr bwMode="auto">
            <a:xfrm rot="16200000" flipH="1">
              <a:off x="938856" y="1889010"/>
              <a:ext cx="558799" cy="167445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  <p:cxnSp>
          <p:nvCxnSpPr>
            <p:cNvPr id="16" name="Straight Connector 15"/>
            <p:cNvCxnSpPr>
              <a:stCxn id="11" idx="2"/>
              <a:endCxn id="11" idx="5"/>
            </p:cNvCxnSpPr>
            <p:nvPr/>
          </p:nvCxnSpPr>
          <p:spPr bwMode="auto">
            <a:xfrm rot="5400000" flipH="1" flipV="1">
              <a:off x="1013598" y="1860265"/>
              <a:ext cx="345357" cy="438378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</p:cxnSp>
      </p:grpSp>
      <p:pic>
        <p:nvPicPr>
          <p:cNvPr id="17" name="Picture 16" descr="M45ur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3721100"/>
            <a:ext cx="1676400" cy="1117600"/>
          </a:xfrm>
          <a:prstGeom prst="rect">
            <a:avLst/>
          </a:prstGeom>
        </p:spPr>
      </p:pic>
      <p:pic>
        <p:nvPicPr>
          <p:cNvPr id="18" name="Picture 13" descr="twitter-logo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085138" y="37846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S4: </a:t>
            </a:r>
            <a:r>
              <a:rPr lang="en-US" dirty="0" err="1" smtClean="0"/>
              <a:t>k</a:t>
            </a:r>
            <a:r>
              <a:rPr lang="en-US" dirty="0" smtClean="0"/>
              <a:t>-core patterns - </a:t>
            </a:r>
            <a:r>
              <a:rPr lang="en-US" dirty="0" err="1" smtClean="0"/>
              <a:t>dfn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lvl="1">
              <a:spcBef>
                <a:spcPts val="1000"/>
              </a:spcBef>
            </a:pPr>
            <a:r>
              <a:rPr lang="en-US" b="1" dirty="0" err="1" smtClean="0"/>
              <a:t>k</a:t>
            </a:r>
            <a:r>
              <a:rPr lang="en-US" b="1" dirty="0" smtClean="0"/>
              <a:t>-core</a:t>
            </a:r>
            <a:r>
              <a:rPr lang="en-US" dirty="0" smtClean="0"/>
              <a:t> (of a graph)</a:t>
            </a:r>
          </a:p>
          <a:p>
            <a:pPr marL="228600" lvl="1">
              <a:spcBef>
                <a:spcPts val="1000"/>
              </a:spcBef>
            </a:pPr>
            <a:r>
              <a:rPr lang="en-US" b="1" dirty="0"/>
              <a:t>d</a:t>
            </a:r>
            <a:r>
              <a:rPr lang="en-US" b="1" dirty="0" smtClean="0"/>
              <a:t>egeneracy</a:t>
            </a:r>
            <a:r>
              <a:rPr lang="en-US" dirty="0" smtClean="0"/>
              <a:t> (of a graph)</a:t>
            </a:r>
          </a:p>
          <a:p>
            <a:pPr marL="228600" lvl="1">
              <a:spcBef>
                <a:spcPts val="1000"/>
              </a:spcBef>
            </a:pPr>
            <a:r>
              <a:rPr lang="en-US" b="1" dirty="0" err="1"/>
              <a:t>c</a:t>
            </a:r>
            <a:r>
              <a:rPr lang="en-US" b="1" dirty="0" err="1" smtClean="0"/>
              <a:t>oreness</a:t>
            </a:r>
            <a:r>
              <a:rPr lang="en-US" dirty="0" smtClean="0"/>
              <a:t> (of a vertex)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256" y="3213101"/>
            <a:ext cx="4109000" cy="260826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A153-A8E7-4513-A017-BEE538B7534F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4317621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3600" b="1" dirty="0" err="1"/>
              <a:t>CoreScope</a:t>
            </a:r>
            <a:r>
              <a:rPr lang="en-US" sz="3600" b="1" dirty="0"/>
              <a:t>: </a:t>
            </a:r>
            <a:r>
              <a:rPr lang="en-US" sz="3600" dirty="0"/>
              <a:t>Graph Mining Using k-Core Analysis -</a:t>
            </a:r>
            <a:br>
              <a:rPr lang="en-US" sz="3600" dirty="0"/>
            </a:br>
            <a:r>
              <a:rPr lang="en-US" sz="3600" dirty="0"/>
              <a:t>Patterns, Anomalies, and Algorithms</a:t>
            </a:r>
            <a:br>
              <a:rPr lang="en-US" sz="3600" dirty="0"/>
            </a:b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6400" y="3886200"/>
            <a:ext cx="8229600" cy="1752600"/>
          </a:xfrm>
        </p:spPr>
        <p:txBody>
          <a:bodyPr/>
          <a:lstStyle/>
          <a:p>
            <a:r>
              <a:rPr lang="en-US" i="1" dirty="0" smtClean="0"/>
              <a:t>ICDM’16 </a:t>
            </a:r>
            <a:r>
              <a:rPr lang="en-US" dirty="0" smtClean="0"/>
              <a:t>(to appear)</a:t>
            </a:r>
          </a:p>
          <a:p>
            <a:r>
              <a:rPr lang="en-US" dirty="0" err="1" smtClean="0"/>
              <a:t>Kijung</a:t>
            </a:r>
            <a:r>
              <a:rPr lang="en-US" dirty="0" smtClean="0"/>
              <a:t> Shin,  Tina </a:t>
            </a:r>
            <a:r>
              <a:rPr lang="en-US" dirty="0" err="1" smtClean="0"/>
              <a:t>Eliassi-Rad</a:t>
            </a:r>
            <a:r>
              <a:rPr lang="en-US" dirty="0" smtClean="0"/>
              <a:t>  and CF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6700" y="5295900"/>
            <a:ext cx="1270000" cy="127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5550" y="5275105"/>
            <a:ext cx="1035050" cy="1405094"/>
          </a:xfrm>
          <a:prstGeom prst="rect">
            <a:avLst/>
          </a:prstGeom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26639117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Pattern: Observation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28600" lvl="1">
              <a:spcBef>
                <a:spcPts val="1000"/>
              </a:spcBef>
            </a:pPr>
            <a:r>
              <a:rPr lang="en-US" sz="2800" b="1" dirty="0" err="1" smtClean="0"/>
              <a:t>coreness</a:t>
            </a:r>
            <a:r>
              <a:rPr lang="en-US" sz="2800" dirty="0" smtClean="0"/>
              <a:t> (of a vertex): maximum k such that the vertex belongs to the k-core</a:t>
            </a:r>
          </a:p>
          <a:p>
            <a:pPr marL="228600" lvl="1">
              <a:spcBef>
                <a:spcPts val="1000"/>
              </a:spcBef>
            </a:pPr>
            <a:r>
              <a:rPr lang="en-US" sz="2800" dirty="0" smtClean="0"/>
              <a:t>Definition: </a:t>
            </a:r>
            <a:r>
              <a:rPr lang="en-US" sz="2800" b="1" dirty="0" smtClean="0"/>
              <a:t>[Mirror Pattern] </a:t>
            </a:r>
            <a:r>
              <a:rPr lang="en-US" sz="2800" i="1" dirty="0" smtClean="0"/>
              <a:t>degree ~ </a:t>
            </a:r>
            <a:r>
              <a:rPr lang="en-US" sz="2800" i="1" dirty="0" err="1" smtClean="0"/>
              <a:t>coreness</a:t>
            </a:r>
            <a:endParaRPr lang="en-US" sz="2800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3321136"/>
            <a:ext cx="6440135" cy="31050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A153-A8E7-4513-A017-BEE538B7534F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11" name="Rectangle 10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421546" y="6280150"/>
            <a:ext cx="3063965" cy="523220"/>
          </a:xfrm>
          <a:prstGeom prst="rect">
            <a:avLst/>
          </a:prstGeom>
          <a:blipFill rotWithShape="0">
            <a:blip r:embed="rId3"/>
            <a:stretch>
              <a:fillRect l="-2981" t="-10465" b="-32558"/>
            </a:stretch>
          </a:blipFill>
        </p:spPr>
        <p:txBody>
          <a:bodyPr/>
          <a:lstStyle/>
          <a:p>
            <a:r>
              <a:rPr lang="en-US">
                <a:noFill/>
              </a:rPr>
              <a:t> 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19762391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Mirror Pattern: Application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Exceptions are ‘strange’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30" y="2108200"/>
            <a:ext cx="8584070" cy="43307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D3A153-A8E7-4513-A017-BEE538B7534F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:p="http://schemas.openxmlformats.org/presentationml/2006/main" xmlns:r="http://schemas.openxmlformats.org/officeDocument/2006/relationships" xmlns:a="http://schemas.openxmlformats.org/drawingml/2006/main" xmlns="" val="3274876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85800" y="520700"/>
            <a:ext cx="7772400" cy="6858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A50021"/>
                </a:solidFill>
              </a:rPr>
              <a:t>MORE Graph Patterns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F805-5B2F-1D45-B29B-98B97BB8183B}" type="slidenum">
              <a:rPr lang="en-US"/>
              <a:pPr/>
              <a:t>36</a:t>
            </a:fld>
            <a:endParaRPr lang="en-US"/>
          </a:p>
        </p:txBody>
      </p:sp>
      <p:pic>
        <p:nvPicPr>
          <p:cNvPr id="9222" name="Picture 6" descr="Picture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950" y="1060450"/>
            <a:ext cx="8832850" cy="534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878867" y="229870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1567" y="199390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1567" y="1435100"/>
            <a:ext cx="6621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8000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5965448"/>
            <a:ext cx="9144000" cy="89255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i="1" dirty="0" smtClean="0">
                <a:solidFill>
                  <a:schemeClr val="bg1"/>
                </a:solidFill>
              </a:rPr>
              <a:t>RTG: A Recursive Realistic Graph Generator using Random Typing</a:t>
            </a:r>
            <a:r>
              <a:rPr lang="en-US" dirty="0" smtClean="0">
                <a:solidFill>
                  <a:schemeClr val="bg1"/>
                </a:solidFill>
              </a:rPr>
              <a:t> Leman </a:t>
            </a:r>
            <a:r>
              <a:rPr lang="en-US" dirty="0" err="1" smtClean="0">
                <a:solidFill>
                  <a:schemeClr val="bg1"/>
                </a:solidFill>
              </a:rPr>
              <a:t>Akoglu</a:t>
            </a:r>
            <a:r>
              <a:rPr lang="en-US" dirty="0" smtClean="0">
                <a:solidFill>
                  <a:schemeClr val="bg1"/>
                </a:solidFill>
              </a:rPr>
              <a:t> and 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. </a:t>
            </a:r>
            <a:r>
              <a:rPr lang="en-US" i="1" dirty="0" smtClean="0">
                <a:solidFill>
                  <a:schemeClr val="bg1"/>
                </a:solidFill>
              </a:rPr>
              <a:t>PKDD</a:t>
            </a:r>
            <a:r>
              <a:rPr lang="en-US" dirty="0" smtClean="0">
                <a:solidFill>
                  <a:schemeClr val="bg1"/>
                </a:solidFill>
              </a:rPr>
              <a:t>’09.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>
          <a:xfrm>
            <a:off x="685800" y="520700"/>
            <a:ext cx="7772400" cy="685800"/>
          </a:xfrm>
        </p:spPr>
        <p:txBody>
          <a:bodyPr/>
          <a:lstStyle/>
          <a:p>
            <a:pPr algn="l" eaLnBrk="1" hangingPunct="1"/>
            <a:r>
              <a:rPr lang="en-US" dirty="0" smtClean="0">
                <a:solidFill>
                  <a:srgbClr val="A50021"/>
                </a:solidFill>
              </a:rPr>
              <a:t>MORE Graph Patterns</a:t>
            </a:r>
            <a:endParaRPr lang="en-US" dirty="0">
              <a:solidFill>
                <a:srgbClr val="A5002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73F805-5B2F-1D45-B29B-98B97BB8183B}" type="slidenum">
              <a:rPr lang="en-US"/>
              <a:pPr/>
              <a:t>37</a:t>
            </a:fld>
            <a:endParaRPr lang="en-US"/>
          </a:p>
        </p:txBody>
      </p:sp>
      <p:pic>
        <p:nvPicPr>
          <p:cNvPr id="9222" name="Picture 6" descr="Picture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61950" y="1276350"/>
            <a:ext cx="2649755" cy="16019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63832" y="3035300"/>
            <a:ext cx="592106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Font typeface="Arial"/>
              <a:buChar char="•"/>
            </a:pPr>
            <a:r>
              <a:rPr lang="en-US" sz="2000" dirty="0" smtClean="0"/>
              <a:t> Mary McGlohon, Leman Akoglu, Christos Faloutsos. </a:t>
            </a:r>
            <a:r>
              <a:rPr lang="en-US" sz="2000" i="1" dirty="0" smtClean="0"/>
              <a:t>Statistical Properties of Social Networks. </a:t>
            </a:r>
            <a:r>
              <a:rPr lang="en-US" sz="2000" dirty="0" smtClean="0"/>
              <a:t>in "Social Network Data Analytics” (Ed.: </a:t>
            </a:r>
            <a:r>
              <a:rPr lang="en-US" sz="2000" dirty="0" err="1" smtClean="0"/>
              <a:t>Charu</a:t>
            </a:r>
            <a:r>
              <a:rPr lang="en-US" sz="2000" dirty="0" smtClean="0"/>
              <a:t> </a:t>
            </a:r>
            <a:r>
              <a:rPr lang="en-US" sz="2000" dirty="0" err="1" smtClean="0"/>
              <a:t>Aggarwal</a:t>
            </a:r>
            <a:r>
              <a:rPr lang="en-US" sz="2000" dirty="0" smtClean="0"/>
              <a:t>)</a:t>
            </a:r>
          </a:p>
          <a:p>
            <a:pPr algn="l">
              <a:buFont typeface="Arial"/>
              <a:buChar char="•"/>
            </a:pPr>
            <a:endParaRPr lang="en-US" sz="2000" dirty="0" smtClean="0"/>
          </a:p>
          <a:p>
            <a:pPr algn="l">
              <a:buFont typeface="Arial"/>
              <a:buChar char="•"/>
            </a:pPr>
            <a:r>
              <a:rPr lang="en-US" sz="2000" dirty="0" smtClean="0"/>
              <a:t> Deepayan Chakrabarti and Christos Faloutsos, </a:t>
            </a:r>
            <a:r>
              <a:rPr lang="en-US" sz="2000" i="1" dirty="0" smtClean="0">
                <a:hlinkClick r:id="rId3"/>
              </a:rPr>
              <a:t>Graph Mining: Laws, Tools, and Case Studies</a:t>
            </a:r>
            <a:r>
              <a:rPr lang="en-US" sz="2000" dirty="0" smtClean="0">
                <a:hlinkClick r:id="rId3"/>
              </a:rPr>
              <a:t> </a:t>
            </a:r>
            <a:r>
              <a:rPr lang="en-US" sz="2000" dirty="0" smtClean="0"/>
              <a:t>Oct. 2012, Morgan Claypool. </a:t>
            </a:r>
          </a:p>
        </p:txBody>
      </p:sp>
      <p:pic>
        <p:nvPicPr>
          <p:cNvPr id="8" name="Picture 7" descr="book-gm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5747" y="4362646"/>
            <a:ext cx="1363453" cy="1693665"/>
          </a:xfrm>
          <a:prstGeom prst="rect">
            <a:avLst/>
          </a:prstGeom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273800" y="2770477"/>
            <a:ext cx="927100" cy="909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deepayface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422" y="4362450"/>
            <a:ext cx="994477" cy="10985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40831"/>
          <a:stretch/>
        </p:blipFill>
        <p:spPr>
          <a:xfrm>
            <a:off x="7711542" y="2336800"/>
            <a:ext cx="1020016" cy="139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P1.1: Patterns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P1.2: Anomaly / fraud detection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No labels – spectral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With labels: Belief Propagation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32797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Group 21"/>
          <p:cNvGrpSpPr/>
          <p:nvPr/>
        </p:nvGrpSpPr>
        <p:grpSpPr>
          <a:xfrm>
            <a:off x="4883342" y="3627080"/>
            <a:ext cx="4057796" cy="569040"/>
            <a:chOff x="3448242" y="2036048"/>
            <a:chExt cx="4057796" cy="569040"/>
          </a:xfrm>
        </p:grpSpPr>
        <p:sp>
          <p:nvSpPr>
            <p:cNvPr id="10" name="TextBox 9"/>
            <p:cNvSpPr txBox="1"/>
            <p:nvPr/>
          </p:nvSpPr>
          <p:spPr>
            <a:xfrm>
              <a:off x="3448242" y="2095500"/>
              <a:ext cx="4057796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2"/>
                  </a:solidFill>
                </a:rPr>
                <a:t>Patterns            anomalies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11" name="Picture 10" descr="shutterstock_104520869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tretch>
              <a:fillRect/>
            </a:stretch>
          </p:blipFill>
          <p:spPr>
            <a:xfrm>
              <a:off x="4927600" y="2036048"/>
              <a:ext cx="850900" cy="569040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find ‘suspicious’ groups?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‘blocks’ are normal, right?</a:t>
            </a:r>
            <a:endParaRPr lang="en-US" dirty="0" smtClean="0">
              <a:solidFill>
                <a:schemeClr val="tx2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69092" y="4762500"/>
            <a:ext cx="81488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fans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498634" y="3746500"/>
            <a:ext cx="8704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idols</a:t>
            </a:r>
            <a:endParaRPr lang="en-US" dirty="0"/>
          </a:p>
        </p:txBody>
      </p:sp>
      <p:pic>
        <p:nvPicPr>
          <p:cNvPr id="24" name="Picture 13" descr="twitter-logo_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9238" y="32893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385EB5-65FE-4545-A2DC-623AEAD8C7E4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23556" name="Rectangle 1026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pPr defTabSz="912813"/>
            <a:r>
              <a:rPr lang="en-US">
                <a:ea typeface="ＭＳ Ｐゴシック" charset="-128"/>
                <a:cs typeface="ＭＳ Ｐゴシック" charset="-128"/>
              </a:rPr>
              <a:t>Graphs - why should we care?</a:t>
            </a:r>
          </a:p>
        </p:txBody>
      </p:sp>
      <p:sp>
        <p:nvSpPr>
          <p:cNvPr id="23563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7" name="Picture 6" descr="www-logo-1198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0" y="2006600"/>
            <a:ext cx="2311400" cy="23114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78508" y="4025900"/>
            <a:ext cx="3492863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~1B nodes (web sites)</a:t>
            </a:r>
          </a:p>
          <a:p>
            <a:pPr algn="l"/>
            <a:r>
              <a:rPr lang="en-US" dirty="0" smtClean="0"/>
              <a:t>~6B edges (http links)</a:t>
            </a:r>
          </a:p>
          <a:p>
            <a:pPr algn="l"/>
            <a:r>
              <a:rPr lang="en-US" dirty="0" smtClean="0"/>
              <a:t>‘</a:t>
            </a:r>
            <a:r>
              <a:rPr lang="en-US" dirty="0" err="1" smtClean="0"/>
              <a:t>YahooWeb</a:t>
            </a:r>
            <a:r>
              <a:rPr lang="en-US" dirty="0" smtClean="0"/>
              <a:t> graph’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 that: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‘blocks’ are normal, right?</a:t>
            </a:r>
            <a:endParaRPr lang="en-US" dirty="0" smtClean="0">
              <a:solidFill>
                <a:schemeClr val="tx2"/>
              </a:solidFill>
            </a:endParaRPr>
          </a:p>
          <a:p>
            <a:r>
              <a:rPr lang="en-US" dirty="0" smtClean="0"/>
              <a:t>‘hyperbolic’ communities are more realistic [</a:t>
            </a:r>
            <a:r>
              <a:rPr lang="en-US" dirty="0" err="1" smtClean="0"/>
              <a:t>Araujo</a:t>
            </a:r>
            <a:r>
              <a:rPr lang="en-US" dirty="0" smtClean="0"/>
              <a:t>+, PKDD’14]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grpSp>
        <p:nvGrpSpPr>
          <p:cNvPr id="11" name="Group 14"/>
          <p:cNvGrpSpPr/>
          <p:nvPr/>
        </p:nvGrpSpPr>
        <p:grpSpPr>
          <a:xfrm>
            <a:off x="3581400" y="4417483"/>
            <a:ext cx="1016000" cy="1424517"/>
            <a:chOff x="1397000" y="4417483"/>
            <a:chExt cx="1016000" cy="1424517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397000" y="4417483"/>
              <a:ext cx="64135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33CC33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917700" y="4976283"/>
              <a:ext cx="35560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108200" y="5435600"/>
              <a:ext cx="292100" cy="215900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1" name="Picture 20" descr="4EDD26A9-09F0-4576-8E1A-2736D6C9FDF1_mw1024_n_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6500812" y="941328"/>
            <a:ext cx="1982391" cy="892086"/>
          </a:xfrm>
          <a:prstGeom prst="rect">
            <a:avLst/>
          </a:prstGeom>
          <a:ln w="508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</p:pic>
      <p:sp>
        <p:nvSpPr>
          <p:cNvPr id="22" name="&quot;No&quot; Symbol 21"/>
          <p:cNvSpPr/>
          <p:nvPr/>
        </p:nvSpPr>
        <p:spPr bwMode="auto">
          <a:xfrm>
            <a:off x="4470400" y="1308100"/>
            <a:ext cx="876300" cy="901700"/>
          </a:xfrm>
          <a:prstGeom prst="noSmoking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 that: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‘blocks’ are usually </a:t>
            </a:r>
            <a:r>
              <a:rPr lang="en-US" dirty="0" smtClean="0">
                <a:solidFill>
                  <a:schemeClr val="tx2"/>
                </a:solidFill>
              </a:rPr>
              <a:t>suspicious</a:t>
            </a:r>
          </a:p>
          <a:p>
            <a:r>
              <a:rPr lang="en-US" dirty="0" smtClean="0"/>
              <a:t>‘hyperbolic’ communities are more realistic [</a:t>
            </a:r>
            <a:r>
              <a:rPr lang="en-US" dirty="0" err="1" smtClean="0"/>
              <a:t>Araujo</a:t>
            </a:r>
            <a:r>
              <a:rPr lang="en-US" dirty="0" smtClean="0"/>
              <a:t>+, PKDD’14]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grpSp>
        <p:nvGrpSpPr>
          <p:cNvPr id="11" name="Group 14"/>
          <p:cNvGrpSpPr/>
          <p:nvPr/>
        </p:nvGrpSpPr>
        <p:grpSpPr>
          <a:xfrm>
            <a:off x="3581400" y="4417483"/>
            <a:ext cx="1016000" cy="1424517"/>
            <a:chOff x="1397000" y="4417483"/>
            <a:chExt cx="1016000" cy="1424517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397000" y="4417483"/>
              <a:ext cx="64135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33CC33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917700" y="4976283"/>
              <a:ext cx="35560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108200" y="5435600"/>
              <a:ext cx="292100" cy="215900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34704" y="3352800"/>
            <a:ext cx="524494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A5002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Q: Can we spot blocks, easily?</a:t>
            </a:r>
          </a:p>
        </p:txBody>
      </p:sp>
      <p:pic>
        <p:nvPicPr>
          <p:cNvPr id="22" name="Picture 21" descr="4EDD26A9-09F0-4576-8E1A-2736D6C9FDF1_mw1024_n_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6500812" y="941328"/>
            <a:ext cx="1982391" cy="892086"/>
          </a:xfrm>
          <a:prstGeom prst="rect">
            <a:avLst/>
          </a:prstGeom>
          <a:ln w="508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Except that: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‘blocks’ are usually </a:t>
            </a:r>
            <a:r>
              <a:rPr lang="en-US" dirty="0" smtClean="0">
                <a:solidFill>
                  <a:schemeClr val="tx2"/>
                </a:solidFill>
              </a:rPr>
              <a:t>suspicious</a:t>
            </a:r>
          </a:p>
          <a:p>
            <a:r>
              <a:rPr lang="en-US" dirty="0" smtClean="0"/>
              <a:t>‘hyperbolic’ communities are more realistic [</a:t>
            </a:r>
            <a:r>
              <a:rPr lang="en-US" dirty="0" err="1" smtClean="0"/>
              <a:t>Araujo</a:t>
            </a:r>
            <a:r>
              <a:rPr lang="en-US" dirty="0" smtClean="0"/>
              <a:t>+, PKDD’14]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grpSp>
        <p:nvGrpSpPr>
          <p:cNvPr id="11" name="Group 14"/>
          <p:cNvGrpSpPr/>
          <p:nvPr/>
        </p:nvGrpSpPr>
        <p:grpSpPr>
          <a:xfrm>
            <a:off x="3581400" y="4417483"/>
            <a:ext cx="1016000" cy="1424517"/>
            <a:chOff x="1397000" y="4417483"/>
            <a:chExt cx="1016000" cy="1424517"/>
          </a:xfrm>
        </p:grpSpPr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/>
            <p:nvPr/>
          </p:nvSpPr>
          <p:spPr bwMode="auto">
            <a:xfrm>
              <a:off x="1397000" y="4417483"/>
              <a:ext cx="64135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33CC33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 bwMode="auto">
            <a:xfrm>
              <a:off x="1917700" y="4976283"/>
              <a:ext cx="355600" cy="446617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chemeClr val="tx1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 bwMode="auto">
            <a:xfrm>
              <a:off x="2108200" y="5435600"/>
              <a:ext cx="292100" cy="215900"/>
            </a:xfrm>
            <a:custGeom>
              <a:avLst/>
              <a:gdLst>
                <a:gd name="connsiteX0" fmla="*/ 88900 w 641350"/>
                <a:gd name="connsiteY0" fmla="*/ 446617 h 446617"/>
                <a:gd name="connsiteX1" fmla="*/ 88900 w 641350"/>
                <a:gd name="connsiteY1" fmla="*/ 65617 h 446617"/>
                <a:gd name="connsiteX2" fmla="*/ 622300 w 641350"/>
                <a:gd name="connsiteY2" fmla="*/ 52917 h 446617"/>
                <a:gd name="connsiteX3" fmla="*/ 203200 w 641350"/>
                <a:gd name="connsiteY3" fmla="*/ 154517 h 446617"/>
                <a:gd name="connsiteX4" fmla="*/ 114300 w 641350"/>
                <a:gd name="connsiteY4" fmla="*/ 370417 h 4466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1350" h="446617">
                  <a:moveTo>
                    <a:pt x="88900" y="446617"/>
                  </a:moveTo>
                  <a:cubicBezTo>
                    <a:pt x="44450" y="288925"/>
                    <a:pt x="0" y="131234"/>
                    <a:pt x="88900" y="65617"/>
                  </a:cubicBezTo>
                  <a:cubicBezTo>
                    <a:pt x="177800" y="0"/>
                    <a:pt x="603250" y="38100"/>
                    <a:pt x="622300" y="52917"/>
                  </a:cubicBezTo>
                  <a:cubicBezTo>
                    <a:pt x="641350" y="67734"/>
                    <a:pt x="287867" y="101600"/>
                    <a:pt x="203200" y="154517"/>
                  </a:cubicBezTo>
                  <a:cubicBezTo>
                    <a:pt x="118533" y="207434"/>
                    <a:pt x="114300" y="370417"/>
                    <a:pt x="114300" y="370417"/>
                  </a:cubicBezTo>
                </a:path>
              </a:pathLst>
            </a:cu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5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834704" y="3352800"/>
            <a:ext cx="524494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3200" dirty="0" smtClean="0">
                <a:solidFill>
                  <a:srgbClr val="A5002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Q: Can we spot blocks, easily?</a:t>
            </a:r>
          </a:p>
          <a:p>
            <a:pPr algn="l"/>
            <a:r>
              <a:rPr lang="en-US" sz="3200" dirty="0" smtClean="0">
                <a:solidFill>
                  <a:srgbClr val="A50021"/>
                </a:solidFill>
                <a:latin typeface="+mn-lt"/>
                <a:ea typeface="ＭＳ Ｐゴシック" pitchFamily="-112" charset="-128"/>
                <a:cs typeface="ＭＳ Ｐゴシック" pitchFamily="-112" charset="-128"/>
              </a:rPr>
              <a:t>A: Silver bullet: SVD!</a:t>
            </a:r>
          </a:p>
        </p:txBody>
      </p:sp>
      <p:pic>
        <p:nvPicPr>
          <p:cNvPr id="22" name="Picture 21" descr="4EDD26A9-09F0-4576-8E1A-2736D6C9FDF1_mw1024_n_s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6500812" y="941328"/>
            <a:ext cx="1982391" cy="892086"/>
          </a:xfrm>
          <a:prstGeom prst="rect">
            <a:avLst/>
          </a:prstGeom>
          <a:ln w="50800">
            <a:solidFill>
              <a:srgbClr val="FFFFFF"/>
            </a:solidFill>
          </a:ln>
          <a:effectLst>
            <a:outerShdw blurRad="50800" dist="38100" dir="2700000" algn="tl" rotWithShape="0">
              <a:srgbClr val="000000">
                <a:alpha val="20000"/>
              </a:srgbClr>
            </a:outerShdw>
          </a:effectLst>
        </p:spPr>
      </p:pic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intro to SVD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(SVD) matrix factorization: finds blocks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17900" y="5918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77150" y="6019800"/>
            <a:ext cx="368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816350"/>
            <a:ext cx="393700" cy="419100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873500" y="4356100"/>
            <a:ext cx="977900" cy="45719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236538" y="5138738"/>
            <a:ext cx="1471612" cy="11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1397000" y="4064000"/>
            <a:ext cx="1054100" cy="12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35485" y="4889500"/>
            <a:ext cx="81488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 </a:t>
            </a:r>
          </a:p>
          <a:p>
            <a:r>
              <a:rPr lang="en-US" dirty="0" smtClean="0"/>
              <a:t>fans</a:t>
            </a:r>
            <a:endParaRPr lang="en-US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580928" y="3162300"/>
            <a:ext cx="87040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</a:t>
            </a:r>
          </a:p>
          <a:p>
            <a:r>
              <a:rPr lang="en-US" dirty="0" smtClean="0"/>
              <a:t>idols</a:t>
            </a:r>
            <a:endParaRPr lang="en-US" dirty="0"/>
          </a:p>
        </p:txBody>
      </p:sp>
      <p:grpSp>
        <p:nvGrpSpPr>
          <p:cNvPr id="43" name="Group 42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873500" y="4361180"/>
            <a:ext cx="584200" cy="45719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04657" y="2904067"/>
            <a:ext cx="21731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‘music lovers’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‘singers’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6674" y="2929467"/>
            <a:ext cx="22124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‘sports lovers’</a:t>
            </a:r>
          </a:p>
          <a:p>
            <a:r>
              <a:rPr lang="en-US" dirty="0" smtClean="0"/>
              <a:t>‘athletes’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40163" y="2912537"/>
            <a:ext cx="17845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‘citizens’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‘politicians’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54610" y="4986867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32" y="4986864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6" name="Double Bracket 35"/>
          <p:cNvSpPr/>
          <p:nvPr/>
        </p:nvSpPr>
        <p:spPr bwMode="auto">
          <a:xfrm>
            <a:off x="84665" y="1439333"/>
            <a:ext cx="8890000" cy="5215467"/>
          </a:xfrm>
          <a:prstGeom prst="bracketPair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3873500" y="4457700"/>
            <a:ext cx="546100" cy="330200"/>
          </a:xfrm>
          <a:prstGeom prst="rect">
            <a:avLst/>
          </a:prstGeom>
          <a:solidFill>
            <a:srgbClr val="008000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6362700" y="4902200"/>
            <a:ext cx="101600" cy="469900"/>
          </a:xfrm>
          <a:prstGeom prst="rect">
            <a:avLst/>
          </a:prstGeom>
          <a:solidFill>
            <a:schemeClr val="tx1">
              <a:alpha val="25000"/>
            </a:scheme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8382000" y="5626100"/>
            <a:ext cx="215900" cy="127000"/>
          </a:xfrm>
          <a:prstGeom prst="rect">
            <a:avLst/>
          </a:prstGeom>
          <a:solidFill>
            <a:srgbClr val="FF33CC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860800" y="44450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5791200" y="44577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7607300" y="44323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13" descr="twitter-logo_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9238" y="32893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Pentagon 47"/>
          <p:cNvSpPr/>
          <p:nvPr/>
        </p:nvSpPr>
        <p:spPr bwMode="auto">
          <a:xfrm>
            <a:off x="7137400" y="114300"/>
            <a:ext cx="1917700" cy="10033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DETAILS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intro to SVD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(SVD) matrix factorization: finds blocks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10" name="Picture 1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17900" y="5918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77150" y="6019800"/>
            <a:ext cx="368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816350"/>
            <a:ext cx="393700" cy="419100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236538" y="5138738"/>
            <a:ext cx="1471612" cy="11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1397000" y="4064000"/>
            <a:ext cx="1054100" cy="12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35485" y="4889500"/>
            <a:ext cx="81488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 </a:t>
            </a:r>
          </a:p>
          <a:p>
            <a:r>
              <a:rPr lang="en-US" dirty="0" smtClean="0"/>
              <a:t>fans</a:t>
            </a:r>
            <a:endParaRPr lang="en-US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580928" y="3162300"/>
            <a:ext cx="87040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</a:t>
            </a:r>
          </a:p>
          <a:p>
            <a:r>
              <a:rPr lang="en-US" dirty="0" smtClean="0"/>
              <a:t>idols</a:t>
            </a:r>
            <a:endParaRPr lang="en-US" dirty="0"/>
          </a:p>
        </p:txBody>
      </p:sp>
      <p:grpSp>
        <p:nvGrpSpPr>
          <p:cNvPr id="38" name="Group 42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2904657" y="2904067"/>
            <a:ext cx="21731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‘music lovers’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‘singers’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6674" y="2929467"/>
            <a:ext cx="22124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‘sports lovers’</a:t>
            </a:r>
          </a:p>
          <a:p>
            <a:r>
              <a:rPr lang="en-US" dirty="0" smtClean="0"/>
              <a:t>‘athletes’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40163" y="2912537"/>
            <a:ext cx="17845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‘citizens’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‘politicians’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3644900" y="4330700"/>
            <a:ext cx="4944532" cy="1511300"/>
            <a:chOff x="3644900" y="4330700"/>
            <a:chExt cx="4944532" cy="1511300"/>
          </a:xfrm>
        </p:grpSpPr>
        <p:sp>
          <p:nvSpPr>
            <p:cNvPr id="7" name="Rectangle 13"/>
            <p:cNvSpPr>
              <a:spLocks noChangeArrowheads="1"/>
            </p:cNvSpPr>
            <p:nvPr/>
          </p:nvSpPr>
          <p:spPr bwMode="auto">
            <a:xfrm>
              <a:off x="74168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Rectangle 14"/>
            <p:cNvSpPr>
              <a:spLocks noChangeArrowheads="1"/>
            </p:cNvSpPr>
            <p:nvPr/>
          </p:nvSpPr>
          <p:spPr bwMode="auto">
            <a:xfrm>
              <a:off x="5600700" y="4419600"/>
              <a:ext cx="46038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816600" y="4356100"/>
              <a:ext cx="965200" cy="457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7607300" y="4330700"/>
              <a:ext cx="977900" cy="5080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6375400" y="4347633"/>
              <a:ext cx="101600" cy="46567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5592232" y="4889500"/>
              <a:ext cx="71967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416800" y="5638800"/>
              <a:ext cx="50800" cy="1143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8369300" y="4330700"/>
              <a:ext cx="220132" cy="45719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054610" y="4986867"/>
              <a:ext cx="3793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925732" y="4986864"/>
              <a:ext cx="3793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sp>
        <p:nvSpPr>
          <p:cNvPr id="36" name="Double Bracket 35"/>
          <p:cNvSpPr/>
          <p:nvPr/>
        </p:nvSpPr>
        <p:spPr bwMode="auto">
          <a:xfrm>
            <a:off x="84665" y="1439333"/>
            <a:ext cx="8890000" cy="5215467"/>
          </a:xfrm>
          <a:prstGeom prst="bracketPair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13" descr="twitter-logo_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9238" y="32893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Pentagon 39"/>
          <p:cNvSpPr/>
          <p:nvPr/>
        </p:nvSpPr>
        <p:spPr bwMode="auto">
          <a:xfrm>
            <a:off x="7137400" y="114300"/>
            <a:ext cx="1917700" cy="1003300"/>
          </a:xfrm>
          <a:prstGeom prst="homePlat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DETAILS</a:t>
            </a:r>
            <a:endParaRPr lang="en-US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700" y="68262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Inferring Strange Behavior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from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Connectivity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Pattern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in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Social</a:t>
            </a:r>
            <a:r>
              <a:rPr lang="zh-CN" altLang="en-US" sz="3600" dirty="0" smtClean="0"/>
              <a:t> </a:t>
            </a:r>
            <a:r>
              <a:rPr lang="en-US" altLang="zh-CN" sz="3600" dirty="0" smtClean="0"/>
              <a:t>Networks</a:t>
            </a:r>
            <a:br>
              <a:rPr lang="en-US" altLang="zh-CN" sz="3600" dirty="0" smtClean="0"/>
            </a:br>
            <a:r>
              <a:rPr lang="en-US" altLang="zh-CN" sz="3600" dirty="0" smtClean="0">
                <a:solidFill>
                  <a:schemeClr val="tx1"/>
                </a:solidFill>
              </a:rPr>
              <a:t>PAKDD’14</a:t>
            </a:r>
            <a:r>
              <a:rPr lang="en-US" sz="3600" dirty="0" smtClean="0">
                <a:solidFill>
                  <a:schemeClr val="tx1"/>
                </a:solidFill>
              </a:rPr>
              <a:t> 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7900" y="3886200"/>
            <a:ext cx="7683500" cy="17526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Meng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Jiang, </a:t>
            </a:r>
            <a:r>
              <a:rPr lang="en-US" altLang="zh-CN" sz="2800" dirty="0" err="1" smtClean="0"/>
              <a:t>Peng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Cui, </a:t>
            </a:r>
            <a:r>
              <a:rPr lang="en-US" altLang="zh-CN" sz="2800" dirty="0" err="1" smtClean="0"/>
              <a:t>Shiqiang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Yang (</a:t>
            </a:r>
            <a:r>
              <a:rPr lang="en-US" altLang="zh-CN" sz="2800" dirty="0" err="1" smtClean="0"/>
              <a:t>Tsinghua</a:t>
            </a:r>
            <a:r>
              <a:rPr lang="en-US" altLang="zh-CN" sz="2800" dirty="0" smtClean="0"/>
              <a:t>)</a:t>
            </a:r>
          </a:p>
          <a:p>
            <a:r>
              <a:rPr lang="en-US" altLang="zh-CN" sz="2800" dirty="0" smtClean="0"/>
              <a:t>Alex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Beutel</a:t>
            </a:r>
            <a:r>
              <a:rPr lang="en-US" altLang="zh-CN" sz="2800" dirty="0" smtClean="0"/>
              <a:t>,</a:t>
            </a:r>
            <a:r>
              <a:rPr lang="zh-CN" altLang="en-US" sz="2800" dirty="0" smtClean="0"/>
              <a:t> </a:t>
            </a:r>
            <a:r>
              <a:rPr lang="en-US" altLang="zh-CN" sz="2800" dirty="0" smtClean="0"/>
              <a:t>Christos</a:t>
            </a:r>
            <a:r>
              <a:rPr lang="zh-CN" altLang="en-US" sz="2800" dirty="0" smtClean="0"/>
              <a:t> </a:t>
            </a:r>
            <a:r>
              <a:rPr lang="en-US" altLang="zh-CN" sz="2800" dirty="0" err="1" smtClean="0"/>
              <a:t>Faloutsos</a:t>
            </a:r>
            <a:r>
              <a:rPr lang="en-US" altLang="zh-CN" sz="2800" dirty="0" smtClean="0"/>
              <a:t> (CMU)</a:t>
            </a:r>
          </a:p>
        </p:txBody>
      </p:sp>
      <p:pic>
        <p:nvPicPr>
          <p:cNvPr id="6" name="Picture 5" descr="alex_beutel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8650" y="5118100"/>
            <a:ext cx="1035050" cy="1263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lum/>
          </a:blip>
          <a:srcRect l="7579" b="30316"/>
          <a:stretch>
            <a:fillRect/>
          </a:stretch>
        </p:blipFill>
        <p:spPr>
          <a:xfrm>
            <a:off x="1783090" y="2578100"/>
            <a:ext cx="1157729" cy="13093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8700" y="2565400"/>
            <a:ext cx="13716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rcRect l="11163" r="11163" b="28235"/>
          <a:stretch>
            <a:fillRect/>
          </a:stretch>
        </p:blipFill>
        <p:spPr>
          <a:xfrm>
            <a:off x="5688335" y="2571750"/>
            <a:ext cx="1272531" cy="1394474"/>
          </a:xfrm>
          <a:prstGeom prst="rect">
            <a:avLst/>
          </a:prstGeom>
        </p:spPr>
      </p:pic>
      <p:pic>
        <p:nvPicPr>
          <p:cNvPr id="10" name="清华大学logo副本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90500" y="3733799"/>
            <a:ext cx="1016000" cy="95013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25812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#0: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  <a:r>
              <a:rPr lang="zh-CN" altLang="en-US" dirty="0" smtClean="0"/>
              <a:t> </a:t>
            </a:r>
            <a:r>
              <a:rPr lang="en-US" altLang="zh-CN" dirty="0" smtClean="0"/>
              <a:t>behavior</a:t>
            </a:r>
            <a:r>
              <a:rPr lang="zh-CN" altLang="en-US" dirty="0" smtClean="0"/>
              <a:t> </a:t>
            </a:r>
            <a:r>
              <a:rPr lang="en-US" altLang="zh-CN" dirty="0" smtClean="0"/>
              <a:t>in</a:t>
            </a:r>
            <a:r>
              <a:rPr lang="zh-CN" altLang="en-US" dirty="0" smtClean="0"/>
              <a:t> </a:t>
            </a:r>
            <a:r>
              <a:rPr lang="en-US" altLang="zh-CN" dirty="0" smtClean="0"/>
              <a:t>random</a:t>
            </a:r>
            <a:r>
              <a:rPr lang="zh-CN" altLang="en-US" dirty="0" smtClean="0"/>
              <a:t> </a:t>
            </a:r>
            <a:r>
              <a:rPr lang="en-US" altLang="zh-CN" dirty="0" smtClean="0"/>
              <a:t>power</a:t>
            </a:r>
            <a:r>
              <a:rPr lang="zh-CN" altLang="en-US" dirty="0" smtClean="0"/>
              <a:t> </a:t>
            </a:r>
            <a:r>
              <a:rPr lang="en-US" altLang="zh-CN" dirty="0" smtClean="0"/>
              <a:t>law</a:t>
            </a:r>
            <a:r>
              <a:rPr lang="zh-CN" altLang="en-US" dirty="0" smtClean="0"/>
              <a:t> </a:t>
            </a:r>
            <a:r>
              <a:rPr lang="en-US" altLang="zh-CN" dirty="0" smtClean="0"/>
              <a:t>graph</a:t>
            </a:r>
            <a:r>
              <a:rPr lang="zh-CN" altLang="en-US" dirty="0" smtClean="0"/>
              <a:t> </a:t>
            </a:r>
            <a:r>
              <a:rPr lang="en-US" altLang="zh-CN" dirty="0" smtClean="0"/>
              <a:t>of</a:t>
            </a:r>
            <a:r>
              <a:rPr lang="zh-CN" altLang="en-US" dirty="0" smtClean="0"/>
              <a:t> </a:t>
            </a:r>
            <a:r>
              <a:rPr lang="en-US" altLang="zh-CN" dirty="0" smtClean="0"/>
              <a:t>1M</a:t>
            </a:r>
            <a:r>
              <a:rPr lang="zh-CN" altLang="en-US" dirty="0" smtClean="0"/>
              <a:t> </a:t>
            </a:r>
            <a:r>
              <a:rPr lang="en-US" altLang="zh-CN" dirty="0" smtClean="0"/>
              <a:t>nodes,</a:t>
            </a:r>
            <a:r>
              <a:rPr lang="zh-CN" altLang="en-US" dirty="0" smtClean="0"/>
              <a:t> </a:t>
            </a:r>
            <a:r>
              <a:rPr lang="en-US" altLang="zh-CN" dirty="0" smtClean="0"/>
              <a:t>3M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edges</a:t>
            </a:r>
          </a:p>
          <a:p>
            <a:r>
              <a:rPr lang="en-US" altLang="zh-CN" dirty="0" smtClean="0"/>
              <a:t>Random</a:t>
            </a:r>
            <a:r>
              <a:rPr lang="zh-CN" altLang="en-US" dirty="0" smtClean="0"/>
              <a:t>             </a:t>
            </a:r>
            <a:r>
              <a:rPr lang="en-US" altLang="zh-CN" dirty="0" smtClean="0"/>
              <a:t>“Scatter”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391296" y="3960507"/>
            <a:ext cx="28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967297" y="3861729"/>
            <a:ext cx="28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17345" y="3400064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26454" y="3400064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cxnSp>
        <p:nvCxnSpPr>
          <p:cNvPr id="8" name="直接箭头连接符 24"/>
          <p:cNvCxnSpPr/>
          <p:nvPr/>
        </p:nvCxnSpPr>
        <p:spPr>
          <a:xfrm>
            <a:off x="2367454" y="2949222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4203700" y="5765800"/>
            <a:ext cx="2472266" cy="755650"/>
            <a:chOff x="3644900" y="4330700"/>
            <a:chExt cx="4944532" cy="1511300"/>
          </a:xfrm>
        </p:grpSpPr>
        <p:sp>
          <p:nvSpPr>
            <p:cNvPr id="10" name="Rectangle 13"/>
            <p:cNvSpPr>
              <a:spLocks noChangeArrowheads="1"/>
            </p:cNvSpPr>
            <p:nvPr/>
          </p:nvSpPr>
          <p:spPr bwMode="auto">
            <a:xfrm>
              <a:off x="74168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Rectangle 14"/>
            <p:cNvSpPr>
              <a:spLocks noChangeArrowheads="1"/>
            </p:cNvSpPr>
            <p:nvPr/>
          </p:nvSpPr>
          <p:spPr bwMode="auto">
            <a:xfrm>
              <a:off x="5600700" y="4419600"/>
              <a:ext cx="46038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5816600" y="4356100"/>
              <a:ext cx="965200" cy="4571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Rectangle 10"/>
            <p:cNvSpPr>
              <a:spLocks noChangeArrowheads="1"/>
            </p:cNvSpPr>
            <p:nvPr/>
          </p:nvSpPr>
          <p:spPr bwMode="auto">
            <a:xfrm>
              <a:off x="7607300" y="4330700"/>
              <a:ext cx="977900" cy="50800"/>
            </a:xfrm>
            <a:prstGeom prst="rect">
              <a:avLst/>
            </a:prstGeom>
            <a:noFill/>
            <a:ln w="28575">
              <a:solidFill>
                <a:srgbClr val="FF33CC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375400" y="4347633"/>
              <a:ext cx="101600" cy="46567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5592232" y="4889500"/>
              <a:ext cx="71967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7416800" y="5638800"/>
              <a:ext cx="50800" cy="1143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8369300" y="4330700"/>
              <a:ext cx="220132" cy="45719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054610" y="4986867"/>
              <a:ext cx="3793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25732" y="4986864"/>
              <a:ext cx="379381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</p:grpSp>
      <p:grpSp>
        <p:nvGrpSpPr>
          <p:cNvPr id="24" name="Group 42"/>
          <p:cNvGrpSpPr/>
          <p:nvPr/>
        </p:nvGrpSpPr>
        <p:grpSpPr>
          <a:xfrm>
            <a:off x="2717800" y="5829300"/>
            <a:ext cx="482600" cy="660400"/>
            <a:chOff x="1422400" y="4419600"/>
            <a:chExt cx="990600" cy="1422400"/>
          </a:xfrm>
        </p:grpSpPr>
        <p:sp>
          <p:nvSpPr>
            <p:cNvPr id="25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Date Placeholder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31" name="Footer Placeholder 3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46334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#1: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“Blocks”</a:t>
            </a:r>
            <a:r>
              <a:rPr lang="zh-CN" altLang="en-US" dirty="0" smtClean="0"/>
              <a:t>            </a:t>
            </a:r>
            <a:r>
              <a:rPr lang="en-US" altLang="zh-CN" dirty="0" smtClean="0"/>
              <a:t>“Rays”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2656732" y="23875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29000" y="3606502"/>
            <a:ext cx="8640000" cy="2678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41620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#2: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“Blocks;</a:t>
            </a:r>
            <a:r>
              <a:rPr lang="zh-CN" altLang="en-US" dirty="0" smtClean="0"/>
              <a:t> </a:t>
            </a:r>
            <a:r>
              <a:rPr lang="en-US" altLang="zh-CN" dirty="0" smtClean="0"/>
              <a:t>low</a:t>
            </a:r>
            <a:r>
              <a:rPr lang="zh-CN" altLang="en-US" dirty="0" smtClean="0"/>
              <a:t> </a:t>
            </a:r>
            <a:r>
              <a:rPr lang="en-US" altLang="zh-CN" dirty="0" smtClean="0"/>
              <a:t>density”</a:t>
            </a:r>
            <a:r>
              <a:rPr lang="zh-CN" altLang="en-US" dirty="0" smtClean="0"/>
              <a:t>            </a:t>
            </a:r>
            <a:r>
              <a:rPr lang="en-US" altLang="zh-CN" dirty="0" smtClean="0"/>
              <a:t>Elongation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4800210" y="2377720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27227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27227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73015"/>
            <a:ext cx="8255398" cy="26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7046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#3: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</a:t>
            </a:r>
            <a:r>
              <a:rPr lang="en-US" altLang="zh-CN" b="1" dirty="0" smtClean="0"/>
              <a:t>Camouflage</a:t>
            </a:r>
            <a:r>
              <a:rPr lang="en-US" altLang="zh-CN" dirty="0" smtClean="0"/>
              <a:t>” (or “Fame”)</a:t>
            </a:r>
            <a:r>
              <a:rPr lang="zh-CN" altLang="en-US" dirty="0" smtClean="0"/>
              <a:t>            </a:t>
            </a:r>
            <a:r>
              <a:rPr lang="en-US" altLang="zh-CN" dirty="0" smtClean="0"/>
              <a:t>Tilting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“Rays”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5737188" y="23748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026592" y="3616305"/>
            <a:ext cx="7297345" cy="26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7046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385EB5-65FE-4545-A2DC-623AEAD8C7E4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23556" name="Rectangle 1026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pPr defTabSz="912813"/>
            <a:r>
              <a:rPr lang="en-US">
                <a:ea typeface="ＭＳ Ｐゴシック" charset="-128"/>
                <a:cs typeface="ＭＳ Ｐゴシック" charset="-128"/>
              </a:rPr>
              <a:t>Graphs - why should we care?</a:t>
            </a:r>
          </a:p>
        </p:txBody>
      </p:sp>
      <p:sp>
        <p:nvSpPr>
          <p:cNvPr id="23561" name="Text Box 1033"/>
          <p:cNvSpPr txBox="1">
            <a:spLocks noChangeArrowheads="1"/>
          </p:cNvSpPr>
          <p:nvPr/>
        </p:nvSpPr>
        <p:spPr bwMode="auto">
          <a:xfrm>
            <a:off x="241300" y="2501900"/>
            <a:ext cx="4838700" cy="58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0" tIns="45702" rIns="91400" bIns="45702">
            <a:prstTxWarp prst="textNoShape">
              <a:avLst/>
            </a:prstTxWarp>
            <a:spAutoFit/>
          </a:bodyPr>
          <a:lstStyle/>
          <a:p>
            <a:pPr algn="l">
              <a:spcBef>
                <a:spcPct val="50000"/>
              </a:spcBef>
            </a:pPr>
            <a:r>
              <a:rPr kumimoji="0" lang="en-US" sz="3200" dirty="0" smtClean="0"/>
              <a:t>&gt;$10B; ~1B users</a:t>
            </a:r>
            <a:endParaRPr kumimoji="0" lang="en-US" sz="3200" dirty="0"/>
          </a:p>
        </p:txBody>
      </p:sp>
      <p:sp>
        <p:nvSpPr>
          <p:cNvPr id="23563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23564" name="Picture 13" descr="twitter-logo_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958306" y="1493838"/>
            <a:ext cx="1041400" cy="104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5" name="Picture 14" descr="linkedin-logo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967538" y="1714500"/>
            <a:ext cx="200342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66" name="Picture 15" descr="Facebook-icon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427831" y="1503363"/>
            <a:ext cx="998537" cy="998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Content Placeholder 15" descr="Yahoologo.JPG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5638800" y="1644343"/>
            <a:ext cx="1207541" cy="724531"/>
          </a:xfrm>
        </p:spPr>
      </p:pic>
      <p:pic>
        <p:nvPicPr>
          <p:cNvPr id="17" name="Picture 16" descr="gplu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15618" y="1536700"/>
            <a:ext cx="952500" cy="952500"/>
          </a:xfrm>
          <a:prstGeom prst="rect">
            <a:avLst/>
          </a:prstGeom>
        </p:spPr>
      </p:pic>
      <p:pic>
        <p:nvPicPr>
          <p:cNvPr id="18" name="Picture 17" descr="safe_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1600200" y="3225800"/>
            <a:ext cx="5924843" cy="295488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3700" y="1529639"/>
            <a:ext cx="990600" cy="9906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#3:</a:t>
            </a:r>
            <a:r>
              <a:rPr lang="zh-CN" altLang="en-US" dirty="0" smtClean="0"/>
              <a:t> </a:t>
            </a:r>
            <a:r>
              <a:rPr lang="en-US" altLang="zh-CN" dirty="0" smtClean="0"/>
              <a:t>non-overlapping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“Camouflage” (or “</a:t>
            </a:r>
            <a:r>
              <a:rPr lang="en-US" altLang="zh-CN" b="1" dirty="0" smtClean="0"/>
              <a:t>Fame</a:t>
            </a:r>
            <a:r>
              <a:rPr lang="en-US" altLang="zh-CN" dirty="0" smtClean="0"/>
              <a:t>”)</a:t>
            </a:r>
            <a:r>
              <a:rPr lang="zh-CN" altLang="en-US" dirty="0" smtClean="0"/>
              <a:t>            </a:t>
            </a:r>
            <a:r>
              <a:rPr lang="en-US" altLang="zh-CN" dirty="0" smtClean="0"/>
              <a:t>Tilting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“Rays”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5711788" y="23621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1195234" y="3569187"/>
            <a:ext cx="7249253" cy="2679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9173426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#4:</a:t>
            </a:r>
            <a:r>
              <a:rPr lang="zh-CN" altLang="en-US" dirty="0" smtClean="0"/>
              <a:t>        </a:t>
            </a:r>
            <a:r>
              <a:rPr lang="en-US" altLang="zh-CN" dirty="0" smtClean="0"/>
              <a:t>?</a:t>
            </a:r>
            <a:r>
              <a:rPr lang="zh-CN" altLang="en-US" dirty="0" smtClean="0"/>
              <a:t>     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“?”</a:t>
            </a:r>
            <a:r>
              <a:rPr lang="zh-CN" altLang="en-US" dirty="0" smtClean="0"/>
              <a:t>                           </a:t>
            </a:r>
            <a:r>
              <a:rPr lang="en-US" altLang="zh-CN" dirty="0" smtClean="0"/>
              <a:t>“Pearls”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2842861" y="25399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374781"/>
            <a:ext cx="9144000" cy="3271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3374780"/>
            <a:ext cx="3076222" cy="28753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000" dirty="0" smtClean="0">
                <a:solidFill>
                  <a:srgbClr val="FF0000"/>
                </a:solidFill>
              </a:rPr>
              <a:t>?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96838" y="6250096"/>
            <a:ext cx="8863717" cy="5085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6454556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smtClean="0"/>
              <a:t>Lockstep</a:t>
            </a:r>
            <a:r>
              <a:rPr lang="en-US" dirty="0" smtClean="0"/>
              <a:t> and </a:t>
            </a:r>
            <a:r>
              <a:rPr lang="en-US" i="1" dirty="0" smtClean="0"/>
              <a:t>Spectral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Subspace</a:t>
            </a:r>
            <a:r>
              <a:rPr lang="zh-CN" altLang="en-US" i="1" dirty="0" smtClean="0"/>
              <a:t> </a:t>
            </a:r>
            <a:r>
              <a:rPr lang="en-US" altLang="zh-CN" i="1" dirty="0" smtClean="0"/>
              <a:t>Plot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Case</a:t>
            </a:r>
            <a:r>
              <a:rPr lang="zh-CN" altLang="en-US" dirty="0" smtClean="0"/>
              <a:t> </a:t>
            </a:r>
            <a:r>
              <a:rPr lang="en-US" altLang="zh-CN" dirty="0" smtClean="0"/>
              <a:t>#4:</a:t>
            </a:r>
            <a:r>
              <a:rPr lang="zh-CN" altLang="en-US" dirty="0" smtClean="0"/>
              <a:t> </a:t>
            </a:r>
            <a:r>
              <a:rPr lang="en-US" altLang="zh-CN" b="1" dirty="0" smtClean="0"/>
              <a:t>overlapping</a:t>
            </a:r>
            <a:r>
              <a:rPr lang="zh-CN" altLang="en-US" dirty="0" smtClean="0"/>
              <a:t> </a:t>
            </a:r>
            <a:r>
              <a:rPr lang="en-US" altLang="zh-CN" dirty="0" smtClean="0"/>
              <a:t>lockstep</a:t>
            </a:r>
          </a:p>
          <a:p>
            <a:r>
              <a:rPr lang="en-US" altLang="zh-CN" dirty="0" smtClean="0"/>
              <a:t>“</a:t>
            </a:r>
            <a:r>
              <a:rPr lang="en-US" altLang="zh-CN" b="1" dirty="0" smtClean="0"/>
              <a:t>Staircase</a:t>
            </a:r>
            <a:r>
              <a:rPr lang="en-US" altLang="zh-CN" dirty="0" smtClean="0"/>
              <a:t>”</a:t>
            </a:r>
            <a:r>
              <a:rPr lang="zh-CN" altLang="en-US" dirty="0" smtClean="0"/>
              <a:t>             </a:t>
            </a:r>
            <a:r>
              <a:rPr lang="en-US" altLang="zh-CN" dirty="0" smtClean="0"/>
              <a:t>“Pearls”</a:t>
            </a:r>
            <a:endParaRPr lang="en-US" dirty="0"/>
          </a:p>
        </p:txBody>
      </p:sp>
      <p:cxnSp>
        <p:nvCxnSpPr>
          <p:cNvPr id="8" name="直接箭头连接符 24"/>
          <p:cNvCxnSpPr/>
          <p:nvPr/>
        </p:nvCxnSpPr>
        <p:spPr>
          <a:xfrm>
            <a:off x="2842861" y="25399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195234" y="2913116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Adjacency Matrix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04343" y="2913116"/>
            <a:ext cx="4160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 smtClean="0">
                <a:cs typeface="Times New Roman" panose="02020603050405020304" pitchFamily="18" charset="0"/>
              </a:rPr>
              <a:t>Spectral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Subspace</a:t>
            </a:r>
            <a:r>
              <a:rPr lang="zh-CN" altLang="en-US" sz="2400" dirty="0" smtClean="0"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Plot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0" y="3374781"/>
            <a:ext cx="9144000" cy="32710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8170463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Dataset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Tencent</a:t>
            </a:r>
            <a:r>
              <a:rPr lang="en-US" dirty="0" smtClean="0"/>
              <a:t> </a:t>
            </a:r>
            <a:r>
              <a:rPr lang="en-US" dirty="0" err="1" smtClean="0"/>
              <a:t>Weibo</a:t>
            </a:r>
            <a:endParaRPr lang="en-US" dirty="0" smtClean="0"/>
          </a:p>
          <a:p>
            <a:r>
              <a:rPr lang="en-US" dirty="0" smtClean="0"/>
              <a:t>117 million nodes</a:t>
            </a:r>
            <a:r>
              <a:rPr lang="zh-CN" altLang="en-US" dirty="0" smtClean="0"/>
              <a:t> </a:t>
            </a:r>
            <a:r>
              <a:rPr lang="en-US" altLang="zh-CN" dirty="0" smtClean="0"/>
              <a:t>(with</a:t>
            </a:r>
            <a:r>
              <a:rPr lang="zh-CN" altLang="en-US" dirty="0" smtClean="0"/>
              <a:t> </a:t>
            </a:r>
            <a:r>
              <a:rPr lang="en-US" altLang="zh-CN" dirty="0" smtClean="0"/>
              <a:t>profile</a:t>
            </a:r>
            <a:r>
              <a:rPr lang="zh-CN" altLang="en-US" dirty="0" smtClean="0"/>
              <a:t> </a:t>
            </a:r>
            <a:r>
              <a:rPr lang="en-US" altLang="zh-CN" dirty="0" smtClean="0"/>
              <a:t>and</a:t>
            </a:r>
            <a:r>
              <a:rPr lang="zh-CN" altLang="en-US" dirty="0" smtClean="0"/>
              <a:t> </a:t>
            </a:r>
            <a:r>
              <a:rPr lang="en-US" altLang="zh-CN" dirty="0" smtClean="0"/>
              <a:t>UGC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data)</a:t>
            </a:r>
          </a:p>
          <a:p>
            <a:r>
              <a:rPr lang="en-US" altLang="zh-CN" dirty="0" smtClean="0"/>
              <a:t>3.33</a:t>
            </a:r>
            <a:r>
              <a:rPr lang="zh-CN" altLang="en-US" dirty="0" smtClean="0"/>
              <a:t> </a:t>
            </a:r>
            <a:r>
              <a:rPr lang="en-US" altLang="zh-CN" dirty="0" smtClean="0"/>
              <a:t>billion</a:t>
            </a:r>
            <a:r>
              <a:rPr lang="zh-CN" altLang="en-US" dirty="0" smtClean="0"/>
              <a:t> </a:t>
            </a:r>
            <a:r>
              <a:rPr lang="en-US" altLang="zh-CN" dirty="0" smtClean="0"/>
              <a:t>directed</a:t>
            </a:r>
            <a:r>
              <a:rPr lang="zh-CN" altLang="en-US" dirty="0" smtClean="0"/>
              <a:t> </a:t>
            </a:r>
            <a:r>
              <a:rPr lang="en-US" altLang="zh-CN" dirty="0" smtClean="0"/>
              <a:t>edges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9200" y="1498600"/>
            <a:ext cx="614362" cy="61436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190978" y="3648175"/>
            <a:ext cx="3082208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48804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 Data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7598" y="1600200"/>
            <a:ext cx="3306703" cy="19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2720" y="1600199"/>
            <a:ext cx="3157879" cy="189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717599" y="3950345"/>
            <a:ext cx="3306703" cy="1984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5392720" y="4031274"/>
            <a:ext cx="3157879" cy="1903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直接箭头连接符 24"/>
          <p:cNvCxnSpPr/>
          <p:nvPr/>
        </p:nvCxnSpPr>
        <p:spPr>
          <a:xfrm>
            <a:off x="4253972" y="2539999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箭头连接符 24"/>
          <p:cNvCxnSpPr/>
          <p:nvPr/>
        </p:nvCxnSpPr>
        <p:spPr>
          <a:xfrm>
            <a:off x="4253972" y="4938888"/>
            <a:ext cx="934546" cy="0"/>
          </a:xfrm>
          <a:prstGeom prst="straightConnector1">
            <a:avLst/>
          </a:prstGeom>
          <a:ln w="19050"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5" y="3569609"/>
            <a:ext cx="157967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cs typeface="Times New Roman" panose="02020603050405020304" pitchFamily="18" charset="0"/>
              </a:rPr>
              <a:t>“Pearls”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90266" y="3578163"/>
            <a:ext cx="20718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cs typeface="Times New Roman" panose="02020603050405020304" pitchFamily="18" charset="0"/>
              </a:rPr>
              <a:t>“Staircase”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1575" y="1138535"/>
            <a:ext cx="13334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cs typeface="Times New Roman" panose="02020603050405020304" pitchFamily="18" charset="0"/>
              </a:rPr>
              <a:t>“Rays”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16044" y="1123658"/>
            <a:ext cx="14618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b="1" dirty="0" smtClean="0">
                <a:cs typeface="Times New Roman" panose="02020603050405020304" pitchFamily="18" charset="0"/>
              </a:rPr>
              <a:t>“Block”</a:t>
            </a:r>
            <a:endParaRPr lang="zh-CN" altLang="en-US" sz="3200" b="1" dirty="0"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75904" y="524173"/>
            <a:ext cx="614362" cy="614362"/>
          </a:xfrm>
          <a:prstGeom prst="rect">
            <a:avLst/>
          </a:prstGeom>
        </p:spPr>
      </p:pic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56780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Real</a:t>
            </a:r>
            <a:r>
              <a:rPr lang="zh-CN" altLang="en-US" dirty="0" smtClean="0"/>
              <a:t> </a:t>
            </a:r>
            <a:r>
              <a:rPr lang="en-US" altLang="zh-CN" dirty="0" smtClean="0"/>
              <a:t>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Spikes</a:t>
            </a:r>
            <a:r>
              <a:rPr lang="zh-CN" altLang="en-US" dirty="0" smtClean="0"/>
              <a:t> </a:t>
            </a:r>
            <a:r>
              <a:rPr lang="en-US" altLang="zh-CN" dirty="0" smtClean="0"/>
              <a:t>on</a:t>
            </a:r>
            <a:r>
              <a:rPr lang="zh-CN" altLang="en-US" dirty="0" smtClean="0"/>
              <a:t> </a:t>
            </a:r>
            <a:r>
              <a:rPr lang="en-US" altLang="zh-CN" dirty="0" smtClean="0"/>
              <a:t>the</a:t>
            </a:r>
            <a:r>
              <a:rPr lang="zh-CN" altLang="en-US" dirty="0" smtClean="0"/>
              <a:t> </a:t>
            </a:r>
            <a:r>
              <a:rPr lang="en-US" altLang="zh-CN" dirty="0" smtClean="0"/>
              <a:t>out-degree</a:t>
            </a:r>
            <a:r>
              <a:rPr lang="zh-CN" altLang="en-US" dirty="0" smtClean="0"/>
              <a:t> </a:t>
            </a:r>
            <a:r>
              <a:rPr lang="en-US" altLang="zh-CN" dirty="0" smtClean="0"/>
              <a:t>distribution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820032" y="2689952"/>
            <a:ext cx="5323968" cy="3194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8377" y="2493163"/>
            <a:ext cx="288000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308378" y="4398163"/>
            <a:ext cx="2880000" cy="1735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chemeClr val="accent1"/>
                </a:solidFill>
              </a14:hiddenFill>
            </a:ext>
            <a:ext uri="{91240B29-F687-4f45-9708-019B960494DF}">
              <a14:hiddenLine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48763" y="3188718"/>
            <a:ext cx="606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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51891" y="4869007"/>
            <a:ext cx="6062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6000" dirty="0">
                <a:solidFill>
                  <a:srgbClr val="FF0000"/>
                </a:solidFill>
                <a:cs typeface="Times New Roman" panose="02020603050405020304" pitchFamily="18" charset="0"/>
                <a:sym typeface="Symbol"/>
              </a:rPr>
              <a:t></a:t>
            </a:r>
            <a:endParaRPr lang="zh-CN" altLang="en-US" sz="600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904" y="524173"/>
            <a:ext cx="614362" cy="614362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23556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56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P1.1: Patterns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P1.2: Anomaly / fraud detection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No labels – spectral methods</a:t>
            </a:r>
          </a:p>
          <a:p>
            <a:pPr lvl="3"/>
            <a:r>
              <a:rPr lang="en-US" b="1" dirty="0" smtClean="0">
                <a:ea typeface="ＭＳ Ｐゴシック" charset="-128"/>
                <a:cs typeface="ＭＳ Ｐゴシック" charset="-128"/>
              </a:rPr>
              <a:t>Suspiciousness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	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With labels: Belief Propagation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41560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5565338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</a:rPr>
              <a:t>A General Suspiciousness Metric for Dense Blocks in Multimodal Data,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Meng</a:t>
            </a:r>
            <a:r>
              <a:rPr lang="en-US" dirty="0" smtClean="0">
                <a:solidFill>
                  <a:schemeClr val="bg1"/>
                </a:solidFill>
              </a:rPr>
              <a:t> Jiang, Alex </a:t>
            </a:r>
            <a:r>
              <a:rPr lang="en-US" dirty="0" err="1" smtClean="0">
                <a:solidFill>
                  <a:schemeClr val="bg1"/>
                </a:solidFill>
              </a:rPr>
              <a:t>Beutel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Peng</a:t>
            </a:r>
            <a:r>
              <a:rPr lang="en-US" dirty="0" smtClean="0">
                <a:solidFill>
                  <a:schemeClr val="bg1"/>
                </a:solidFill>
              </a:rPr>
              <a:t> Cui, Bryan </a:t>
            </a:r>
            <a:r>
              <a:rPr lang="en-US" dirty="0" err="1" smtClean="0">
                <a:solidFill>
                  <a:schemeClr val="bg1"/>
                </a:solidFill>
              </a:rPr>
              <a:t>Hooi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Shiqiang</a:t>
            </a:r>
            <a:r>
              <a:rPr lang="en-US" dirty="0" smtClean="0">
                <a:solidFill>
                  <a:schemeClr val="bg1"/>
                </a:solidFill>
              </a:rPr>
              <a:t> Yang, and Christos Faloutsos, </a:t>
            </a:r>
            <a:r>
              <a:rPr lang="en-US" i="1" dirty="0" smtClean="0">
                <a:solidFill>
                  <a:schemeClr val="bg1"/>
                </a:solidFill>
              </a:rPr>
              <a:t>ICDM</a:t>
            </a:r>
            <a:r>
              <a:rPr lang="en-US" dirty="0" smtClean="0">
                <a:solidFill>
                  <a:schemeClr val="bg1"/>
                </a:solidFill>
              </a:rPr>
              <a:t>, 2015.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0"/>
          <p:cNvGrpSpPr>
            <a:grpSpLocks noChangeAspect="1"/>
          </p:cNvGrpSpPr>
          <p:nvPr/>
        </p:nvGrpSpPr>
        <p:grpSpPr>
          <a:xfrm>
            <a:off x="2930199" y="3497087"/>
            <a:ext cx="1154975" cy="1098211"/>
            <a:chOff x="483325" y="3886608"/>
            <a:chExt cx="2309949" cy="2196421"/>
          </a:xfrm>
        </p:grpSpPr>
        <p:sp>
          <p:nvSpPr>
            <p:cNvPr id="11" name="Cube 10"/>
            <p:cNvSpPr/>
            <p:nvPr/>
          </p:nvSpPr>
          <p:spPr>
            <a:xfrm>
              <a:off x="483325" y="3886608"/>
              <a:ext cx="2309949" cy="2196421"/>
            </a:xfrm>
            <a:prstGeom prst="cube">
              <a:avLst/>
            </a:prstGeom>
            <a:solidFill>
              <a:schemeClr val="accent4">
                <a:lumMod val="25000"/>
                <a:lumOff val="75000"/>
                <a:alpha val="3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ube 11"/>
            <p:cNvSpPr/>
            <p:nvPr/>
          </p:nvSpPr>
          <p:spPr>
            <a:xfrm>
              <a:off x="1043425" y="4684209"/>
              <a:ext cx="953567" cy="439838"/>
            </a:xfrm>
            <a:prstGeom prst="cube">
              <a:avLst>
                <a:gd name="adj" fmla="val 46053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19"/>
          <p:cNvGrpSpPr>
            <a:grpSpLocks noChangeAspect="1"/>
          </p:cNvGrpSpPr>
          <p:nvPr/>
        </p:nvGrpSpPr>
        <p:grpSpPr>
          <a:xfrm>
            <a:off x="4956270" y="3497088"/>
            <a:ext cx="1154975" cy="1098211"/>
            <a:chOff x="6099269" y="3886608"/>
            <a:chExt cx="2309949" cy="2196421"/>
          </a:xfrm>
        </p:grpSpPr>
        <p:sp>
          <p:nvSpPr>
            <p:cNvPr id="15" name="Cube 14"/>
            <p:cNvSpPr/>
            <p:nvPr/>
          </p:nvSpPr>
          <p:spPr>
            <a:xfrm>
              <a:off x="6099269" y="3886608"/>
              <a:ext cx="2309949" cy="2196421"/>
            </a:xfrm>
            <a:prstGeom prst="cube">
              <a:avLst/>
            </a:prstGeom>
            <a:solidFill>
              <a:schemeClr val="accent4">
                <a:lumMod val="25000"/>
                <a:lumOff val="75000"/>
                <a:alpha val="32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Cube 13"/>
            <p:cNvSpPr/>
            <p:nvPr/>
          </p:nvSpPr>
          <p:spPr>
            <a:xfrm>
              <a:off x="7262949" y="5398880"/>
              <a:ext cx="423470" cy="439837"/>
            </a:xfrm>
            <a:prstGeom prst="cube">
              <a:avLst>
                <a:gd name="adj" fmla="val 31946"/>
              </a:avLst>
            </a:prstGeom>
            <a:solidFill>
              <a:schemeClr val="accent4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25"/>
          <p:cNvGrpSpPr/>
          <p:nvPr/>
        </p:nvGrpSpPr>
        <p:grpSpPr>
          <a:xfrm>
            <a:off x="3090334" y="1481664"/>
            <a:ext cx="1032933" cy="1219200"/>
            <a:chOff x="6756400" y="1642534"/>
            <a:chExt cx="1032933" cy="1219200"/>
          </a:xfrm>
        </p:grpSpPr>
        <p:sp>
          <p:nvSpPr>
            <p:cNvPr id="23" name="Rectangle 22"/>
            <p:cNvSpPr/>
            <p:nvPr/>
          </p:nvSpPr>
          <p:spPr bwMode="auto">
            <a:xfrm>
              <a:off x="6756400" y="1642534"/>
              <a:ext cx="1032933" cy="12192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 w="3175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6832601" y="1761067"/>
              <a:ext cx="491066" cy="541866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21050" y="1837263"/>
            <a:ext cx="1774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j-lt"/>
                <a:ea typeface="ＭＳ Ｐゴシック" pitchFamily="-112" charset="-128"/>
                <a:cs typeface="ＭＳ Ｐゴシック" pitchFamily="-112" charset="-128"/>
              </a:rPr>
              <a:t>2-modes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9619" y="3555987"/>
            <a:ext cx="180823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i="1" dirty="0" smtClean="0">
                <a:solidFill>
                  <a:srgbClr val="000066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n</a:t>
            </a:r>
            <a:r>
              <a:rPr lang="en-US" sz="3600" dirty="0" smtClean="0">
                <a:solidFill>
                  <a:srgbClr val="000066"/>
                </a:solidFill>
                <a:latin typeface="+mj-lt"/>
                <a:ea typeface="ＭＳ Ｐゴシック" pitchFamily="-112" charset="-128"/>
                <a:cs typeface="ＭＳ Ｐゴシック" pitchFamily="-112" charset="-128"/>
              </a:rPr>
              <a:t>-modes</a:t>
            </a:r>
          </a:p>
        </p:txBody>
      </p:sp>
      <p:pic>
        <p:nvPicPr>
          <p:cNvPr id="29" name="Picture 28" descr="alex_beutel_smal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5163609" y="4876799"/>
            <a:ext cx="535729" cy="6540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3530599" y="4886205"/>
            <a:ext cx="508000" cy="637031"/>
          </a:xfrm>
          <a:prstGeom prst="rect">
            <a:avLst/>
          </a:prstGeom>
        </p:spPr>
      </p:pic>
      <p:grpSp>
        <p:nvGrpSpPr>
          <p:cNvPr id="10" name="Group 30"/>
          <p:cNvGrpSpPr/>
          <p:nvPr/>
        </p:nvGrpSpPr>
        <p:grpSpPr>
          <a:xfrm>
            <a:off x="5173133" y="1523997"/>
            <a:ext cx="1032933" cy="1219200"/>
            <a:chOff x="6756400" y="1642534"/>
            <a:chExt cx="1032933" cy="1219200"/>
          </a:xfrm>
        </p:grpSpPr>
        <p:sp>
          <p:nvSpPr>
            <p:cNvPr id="32" name="Rectangle 31"/>
            <p:cNvSpPr/>
            <p:nvPr/>
          </p:nvSpPr>
          <p:spPr bwMode="auto">
            <a:xfrm>
              <a:off x="6756400" y="1642534"/>
              <a:ext cx="1032933" cy="1219200"/>
            </a:xfrm>
            <a:prstGeom prst="rect">
              <a:avLst/>
            </a:prstGeom>
            <a:solidFill>
              <a:schemeClr val="accent4">
                <a:lumMod val="10000"/>
                <a:lumOff val="90000"/>
              </a:schemeClr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442200" y="2429934"/>
              <a:ext cx="304800" cy="338666"/>
            </a:xfrm>
            <a:prstGeom prst="rect">
              <a:avLst/>
            </a:prstGeom>
            <a:solidFill>
              <a:schemeClr val="accent4">
                <a:lumMod val="75000"/>
                <a:lumOff val="25000"/>
              </a:schemeClr>
            </a:solidFill>
            <a:ln w="2222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35" name="Left-Right Arrow 34"/>
          <p:cNvSpPr/>
          <p:nvPr/>
        </p:nvSpPr>
        <p:spPr bwMode="auto">
          <a:xfrm>
            <a:off x="4318000" y="3733800"/>
            <a:ext cx="465667" cy="169333"/>
          </a:xfrm>
          <a:prstGeom prst="leftRightArrow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Left-Right Arrow 35"/>
          <p:cNvSpPr/>
          <p:nvPr/>
        </p:nvSpPr>
        <p:spPr bwMode="auto">
          <a:xfrm>
            <a:off x="4478867" y="2032000"/>
            <a:ext cx="465667" cy="169333"/>
          </a:xfrm>
          <a:prstGeom prst="leftRightArrow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Up-Down Arrow 37"/>
          <p:cNvSpPr/>
          <p:nvPr/>
        </p:nvSpPr>
        <p:spPr bwMode="auto">
          <a:xfrm>
            <a:off x="3352800" y="2853266"/>
            <a:ext cx="262467" cy="397934"/>
          </a:xfrm>
          <a:prstGeom prst="upDownArrow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/>
          <p:cNvSpPr txBox="1"/>
          <p:nvPr/>
        </p:nvSpPr>
        <p:spPr>
          <a:xfrm>
            <a:off x="4530083" y="1566333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4360749" y="3158066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2938349" y="2827866"/>
            <a:ext cx="37010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1799" y="4885266"/>
            <a:ext cx="643467" cy="64346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65802" r="-19890"/>
          <a:stretch/>
        </p:blipFill>
        <p:spPr>
          <a:xfrm>
            <a:off x="7950200" y="4305300"/>
            <a:ext cx="945693" cy="1182116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4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6099269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241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is </a:t>
            </a:r>
            <a:r>
              <a:rPr lang="en-US" smtClean="0"/>
              <a:t>more suspicious?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60" y="1839617"/>
            <a:ext cx="396775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20,000 Users</a:t>
            </a:r>
          </a:p>
          <a:p>
            <a:pPr algn="l"/>
            <a:r>
              <a:rPr lang="en-US" sz="2400" dirty="0"/>
              <a:t>Retweeting same 20 tweets</a:t>
            </a:r>
            <a:endParaRPr lang="en-US" sz="2400" dirty="0" smtClean="0"/>
          </a:p>
          <a:p>
            <a:pPr algn="l"/>
            <a:r>
              <a:rPr lang="en-US" sz="2400" dirty="0" smtClean="0"/>
              <a:t>       6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  <a:endParaRPr lang="en-US" dirty="0" smtClean="0"/>
          </a:p>
          <a:p>
            <a:pPr algn="l"/>
            <a:r>
              <a:rPr lang="en-US" sz="2400" dirty="0"/>
              <a:t>All in 10 hours</a:t>
            </a:r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3072" y="1824853"/>
            <a:ext cx="3642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225 Users</a:t>
            </a:r>
          </a:p>
          <a:p>
            <a:pPr algn="l"/>
            <a:r>
              <a:rPr lang="en-US" sz="2400" dirty="0"/>
              <a:t>Retweeting same 1 tweet</a:t>
            </a:r>
            <a:endParaRPr lang="en-US" sz="2400" dirty="0" smtClean="0"/>
          </a:p>
          <a:p>
            <a:pPr algn="l"/>
            <a:r>
              <a:rPr lang="en-US" sz="2400" dirty="0" smtClean="0"/>
              <a:t>        15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</a:p>
          <a:p>
            <a:pPr algn="l"/>
            <a:r>
              <a:rPr lang="en-US" sz="2400" dirty="0"/>
              <a:t>All in 3 </a:t>
            </a:r>
            <a:r>
              <a:rPr lang="en-US" sz="2400" dirty="0" smtClean="0"/>
              <a:t>hours</a:t>
            </a:r>
          </a:p>
          <a:p>
            <a:pPr algn="l"/>
            <a:r>
              <a:rPr lang="en-US" sz="2400" dirty="0" smtClean="0"/>
              <a:t>All from 2 IP addresses</a:t>
            </a:r>
            <a:endParaRPr lang="en-US" sz="2400" dirty="0"/>
          </a:p>
        </p:txBody>
      </p:sp>
      <p:sp>
        <p:nvSpPr>
          <p:cNvPr id="11" name="Cube 10"/>
          <p:cNvSpPr/>
          <p:nvPr/>
        </p:nvSpPr>
        <p:spPr>
          <a:xfrm>
            <a:off x="483325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1043425" y="4684209"/>
            <a:ext cx="953567" cy="439838"/>
          </a:xfrm>
          <a:prstGeom prst="cube">
            <a:avLst>
              <a:gd name="adj" fmla="val 46053"/>
            </a:avLst>
          </a:prstGeom>
          <a:solidFill>
            <a:schemeClr val="accent2">
              <a:alpha val="4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7262949" y="5398880"/>
            <a:ext cx="423470" cy="439837"/>
          </a:xfrm>
          <a:prstGeom prst="cube">
            <a:avLst>
              <a:gd name="adj" fmla="val 319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66467" y="2647405"/>
            <a:ext cx="6110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vs.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545872" y="1915886"/>
            <a:ext cx="1" cy="731519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545871" y="3155089"/>
            <a:ext cx="1" cy="292794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208997" y="34105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ICDM 2015</a:t>
            </a:r>
            <a:endParaRPr lang="en-US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343400" y="2074333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343400" y="2463800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343400" y="3234266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4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6099269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241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is </a:t>
            </a:r>
            <a:r>
              <a:rPr lang="en-US" smtClean="0"/>
              <a:t>more suspicious?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60" y="1839617"/>
            <a:ext cx="396775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20,000 Users</a:t>
            </a:r>
          </a:p>
          <a:p>
            <a:pPr algn="l"/>
            <a:r>
              <a:rPr lang="en-US" sz="2400" dirty="0"/>
              <a:t>Retweeting same 20 tweets</a:t>
            </a:r>
            <a:endParaRPr lang="en-US" sz="2400" dirty="0" smtClean="0"/>
          </a:p>
          <a:p>
            <a:pPr algn="l"/>
            <a:r>
              <a:rPr lang="en-US" sz="2400" dirty="0" smtClean="0"/>
              <a:t>       6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  <a:endParaRPr lang="en-US" dirty="0" smtClean="0"/>
          </a:p>
          <a:p>
            <a:pPr algn="l"/>
            <a:r>
              <a:rPr lang="en-US" sz="2400" dirty="0"/>
              <a:t>All in 10 hours</a:t>
            </a:r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3072" y="1824853"/>
            <a:ext cx="3642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225 Users</a:t>
            </a:r>
          </a:p>
          <a:p>
            <a:pPr algn="l"/>
            <a:r>
              <a:rPr lang="en-US" sz="2400" dirty="0"/>
              <a:t>Retweeting same 1 tweet</a:t>
            </a:r>
            <a:endParaRPr lang="en-US" sz="2400" dirty="0" smtClean="0"/>
          </a:p>
          <a:p>
            <a:pPr algn="l"/>
            <a:r>
              <a:rPr lang="en-US" sz="2400" dirty="0" smtClean="0"/>
              <a:t>        15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</a:p>
          <a:p>
            <a:pPr algn="l"/>
            <a:r>
              <a:rPr lang="en-US" sz="2400" dirty="0"/>
              <a:t>All in 3 </a:t>
            </a:r>
            <a:r>
              <a:rPr lang="en-US" sz="2400" dirty="0" smtClean="0"/>
              <a:t>hours</a:t>
            </a:r>
          </a:p>
          <a:p>
            <a:pPr algn="l"/>
            <a:r>
              <a:rPr lang="en-US" sz="2400" dirty="0" smtClean="0"/>
              <a:t>All from 2 IP addresses</a:t>
            </a:r>
            <a:endParaRPr lang="en-US" sz="2400" dirty="0"/>
          </a:p>
        </p:txBody>
      </p:sp>
      <p:sp>
        <p:nvSpPr>
          <p:cNvPr id="11" name="Cube 10"/>
          <p:cNvSpPr/>
          <p:nvPr/>
        </p:nvSpPr>
        <p:spPr>
          <a:xfrm>
            <a:off x="483325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1043425" y="4684209"/>
            <a:ext cx="953567" cy="439838"/>
          </a:xfrm>
          <a:prstGeom prst="cube">
            <a:avLst>
              <a:gd name="adj" fmla="val 46053"/>
            </a:avLst>
          </a:prstGeom>
          <a:solidFill>
            <a:schemeClr val="accent2">
              <a:alpha val="4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7262949" y="5398880"/>
            <a:ext cx="423470" cy="439837"/>
          </a:xfrm>
          <a:prstGeom prst="cube">
            <a:avLst>
              <a:gd name="adj" fmla="val 319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66467" y="2647405"/>
            <a:ext cx="6110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vs.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545872" y="1915886"/>
            <a:ext cx="1" cy="731519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545871" y="3155089"/>
            <a:ext cx="1" cy="292794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208997" y="34105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ICDM 2015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00408" y="6155265"/>
            <a:ext cx="6609367" cy="58477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Answer: volume * </a:t>
            </a:r>
            <a:r>
              <a:rPr lang="en-US" sz="3200" dirty="0" err="1" smtClean="0">
                <a:solidFill>
                  <a:schemeClr val="bg1"/>
                </a:solidFill>
              </a:rPr>
              <a:t>D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KL</a:t>
            </a:r>
            <a:r>
              <a:rPr lang="en-US" sz="3200" dirty="0" err="1" smtClean="0">
                <a:solidFill>
                  <a:schemeClr val="bg1"/>
                </a:solidFill>
              </a:rPr>
              <a:t>(p</a:t>
            </a:r>
            <a:r>
              <a:rPr lang="en-US" sz="3200" dirty="0" smtClean="0">
                <a:solidFill>
                  <a:schemeClr val="bg1"/>
                </a:solidFill>
              </a:rPr>
              <a:t>|| 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background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343400" y="2074333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343400" y="2463800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343400" y="3234266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4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3555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0385EB5-65FE-4545-A2DC-623AEAD8C7E4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23556" name="Rectangle 1026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pPr defTabSz="912813"/>
            <a:r>
              <a:rPr lang="en-US">
                <a:ea typeface="ＭＳ Ｐゴシック" charset="-128"/>
                <a:cs typeface="ＭＳ Ｐゴシック" charset="-128"/>
              </a:rPr>
              <a:t>Graphs - why should we care?</a:t>
            </a:r>
          </a:p>
        </p:txBody>
      </p:sp>
      <p:pic>
        <p:nvPicPr>
          <p:cNvPr id="23557" name="Picture 1027" descr="Picture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117600" y="1804988"/>
            <a:ext cx="3079751" cy="2312754"/>
          </a:xfrm>
        </p:spPr>
      </p:pic>
      <p:pic>
        <p:nvPicPr>
          <p:cNvPr id="23558" name="Picture 1028" descr="food_web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59960" y="1797050"/>
            <a:ext cx="3142653" cy="235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9" name="Text Box 1030"/>
          <p:cNvSpPr txBox="1">
            <a:spLocks noChangeArrowheads="1"/>
          </p:cNvSpPr>
          <p:nvPr/>
        </p:nvSpPr>
        <p:spPr bwMode="auto">
          <a:xfrm>
            <a:off x="1174750" y="4703763"/>
            <a:ext cx="2825750" cy="95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0" tIns="45702" rIns="91400" bIns="4570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/>
              <a:t>Internet Map [lumeta.com]</a:t>
            </a:r>
          </a:p>
        </p:txBody>
      </p:sp>
      <p:sp>
        <p:nvSpPr>
          <p:cNvPr id="23560" name="Text Box 1031"/>
          <p:cNvSpPr txBox="1">
            <a:spLocks noChangeArrowheads="1"/>
          </p:cNvSpPr>
          <p:nvPr/>
        </p:nvSpPr>
        <p:spPr bwMode="auto">
          <a:xfrm>
            <a:off x="5278438" y="4699000"/>
            <a:ext cx="2697162" cy="95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00" tIns="45702" rIns="91400" bIns="45702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kumimoji="0" lang="en-US" sz="2800" dirty="0"/>
              <a:t>Food Web [Martinez ’91]</a:t>
            </a:r>
          </a:p>
        </p:txBody>
      </p:sp>
      <p:sp>
        <p:nvSpPr>
          <p:cNvPr id="23563" name="Date Placeholder 1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ube 14"/>
          <p:cNvSpPr/>
          <p:nvPr/>
        </p:nvSpPr>
        <p:spPr>
          <a:xfrm>
            <a:off x="6099269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1332410"/>
            <a:ext cx="91440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Which is </a:t>
            </a:r>
            <a:r>
              <a:rPr lang="en-US" smtClean="0"/>
              <a:t>more suspicious?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36660" y="1839617"/>
            <a:ext cx="3967753" cy="19697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20,000 Users</a:t>
            </a:r>
          </a:p>
          <a:p>
            <a:pPr algn="l"/>
            <a:r>
              <a:rPr lang="en-US" sz="2400" dirty="0"/>
              <a:t>Retweeting same 20 tweets</a:t>
            </a:r>
            <a:endParaRPr lang="en-US" sz="2400" dirty="0" smtClean="0"/>
          </a:p>
          <a:p>
            <a:pPr algn="l"/>
            <a:r>
              <a:rPr lang="en-US" sz="2400" dirty="0" smtClean="0"/>
              <a:t>       6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  <a:endParaRPr lang="en-US" dirty="0" smtClean="0"/>
          </a:p>
          <a:p>
            <a:pPr algn="l"/>
            <a:r>
              <a:rPr lang="en-US" sz="2400" dirty="0"/>
              <a:t>All in 10 hours</a:t>
            </a:r>
          </a:p>
          <a:p>
            <a:pPr algn="l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433072" y="1824853"/>
            <a:ext cx="364234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/>
              <a:t>225 Users</a:t>
            </a:r>
          </a:p>
          <a:p>
            <a:pPr algn="l"/>
            <a:r>
              <a:rPr lang="en-US" sz="2400" dirty="0"/>
              <a:t>Retweeting same 1 tweet</a:t>
            </a:r>
            <a:endParaRPr lang="en-US" sz="2400" dirty="0" smtClean="0"/>
          </a:p>
          <a:p>
            <a:pPr algn="l"/>
            <a:r>
              <a:rPr lang="en-US" sz="2400" dirty="0" smtClean="0"/>
              <a:t>        15 </a:t>
            </a:r>
            <a:r>
              <a:rPr lang="en-US" sz="2400" dirty="0"/>
              <a:t>times </a:t>
            </a:r>
            <a:r>
              <a:rPr lang="en-US" sz="2400" dirty="0" smtClean="0"/>
              <a:t>each</a:t>
            </a:r>
          </a:p>
          <a:p>
            <a:pPr algn="l"/>
            <a:r>
              <a:rPr lang="en-US" sz="2400" dirty="0"/>
              <a:t>All in 3 </a:t>
            </a:r>
            <a:r>
              <a:rPr lang="en-US" sz="2400" dirty="0" smtClean="0"/>
              <a:t>hours</a:t>
            </a:r>
          </a:p>
          <a:p>
            <a:pPr algn="l"/>
            <a:r>
              <a:rPr lang="en-US" sz="2400" dirty="0" smtClean="0"/>
              <a:t>All from 2 IP addresses</a:t>
            </a:r>
            <a:endParaRPr lang="en-US" sz="2400" dirty="0"/>
          </a:p>
        </p:txBody>
      </p:sp>
      <p:sp>
        <p:nvSpPr>
          <p:cNvPr id="11" name="Cube 10"/>
          <p:cNvSpPr/>
          <p:nvPr/>
        </p:nvSpPr>
        <p:spPr>
          <a:xfrm>
            <a:off x="483325" y="3886608"/>
            <a:ext cx="2309949" cy="2196421"/>
          </a:xfrm>
          <a:prstGeom prst="cube">
            <a:avLst/>
          </a:prstGeom>
          <a:solidFill>
            <a:schemeClr val="accent4">
              <a:lumMod val="25000"/>
              <a:lumOff val="75000"/>
              <a:alpha val="32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ube 11"/>
          <p:cNvSpPr/>
          <p:nvPr/>
        </p:nvSpPr>
        <p:spPr>
          <a:xfrm>
            <a:off x="1043425" y="4684209"/>
            <a:ext cx="953567" cy="439838"/>
          </a:xfrm>
          <a:prstGeom prst="cube">
            <a:avLst>
              <a:gd name="adj" fmla="val 46053"/>
            </a:avLst>
          </a:prstGeom>
          <a:solidFill>
            <a:schemeClr val="accent2">
              <a:alpha val="45000"/>
            </a:schemeClr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Cube 13"/>
          <p:cNvSpPr/>
          <p:nvPr/>
        </p:nvSpPr>
        <p:spPr>
          <a:xfrm>
            <a:off x="7262949" y="5398880"/>
            <a:ext cx="423470" cy="439837"/>
          </a:xfrm>
          <a:prstGeom prst="cube">
            <a:avLst>
              <a:gd name="adj" fmla="val 3194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266467" y="2647405"/>
            <a:ext cx="6110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vs.</a:t>
            </a:r>
            <a:endParaRPr lang="en-US"/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4545872" y="1915886"/>
            <a:ext cx="1" cy="731519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4545871" y="3155089"/>
            <a:ext cx="1" cy="292794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7208997" y="34105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ICDM 2015</a:t>
            </a:r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300408" y="6155265"/>
            <a:ext cx="6609367" cy="584776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Answer: volume * </a:t>
            </a:r>
            <a:r>
              <a:rPr lang="en-US" sz="3200" dirty="0" err="1" smtClean="0">
                <a:solidFill>
                  <a:schemeClr val="bg1"/>
                </a:solidFill>
              </a:rPr>
              <a:t>D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KL</a:t>
            </a:r>
            <a:r>
              <a:rPr lang="en-US" sz="3200" dirty="0" err="1" smtClean="0">
                <a:solidFill>
                  <a:schemeClr val="bg1"/>
                </a:solidFill>
              </a:rPr>
              <a:t>(p</a:t>
            </a:r>
            <a:r>
              <a:rPr lang="en-US" sz="3200" dirty="0" smtClean="0">
                <a:solidFill>
                  <a:schemeClr val="bg1"/>
                </a:solidFill>
              </a:rPr>
              <a:t>|| </a:t>
            </a:r>
            <a:r>
              <a:rPr lang="en-US" sz="3200" dirty="0" err="1" smtClean="0">
                <a:solidFill>
                  <a:schemeClr val="bg1"/>
                </a:solidFill>
              </a:rPr>
              <a:t>p</a:t>
            </a:r>
            <a:r>
              <a:rPr lang="en-US" sz="3200" baseline="-25000" dirty="0" err="1" smtClean="0">
                <a:solidFill>
                  <a:schemeClr val="bg1"/>
                </a:solidFill>
              </a:rPr>
              <a:t>background</a:t>
            </a:r>
            <a:r>
              <a:rPr lang="en-US" sz="3200" dirty="0" smtClean="0">
                <a:solidFill>
                  <a:schemeClr val="bg1"/>
                </a:solidFill>
              </a:rPr>
              <a:t>)</a:t>
            </a:r>
            <a:endParaRPr lang="en-US" sz="3200" dirty="0">
              <a:solidFill>
                <a:schemeClr val="bg1"/>
              </a:solidFill>
            </a:endParaRPr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343400" y="2074333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4343400" y="2463800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4343400" y="3234266"/>
            <a:ext cx="677333" cy="1588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bg2">
                <a:lumMod val="60000"/>
                <a:lumOff val="40000"/>
              </a:schemeClr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1" name="TextBox 20"/>
          <p:cNvSpPr txBox="1"/>
          <p:nvPr/>
        </p:nvSpPr>
        <p:spPr>
          <a:xfrm>
            <a:off x="3196033" y="5613400"/>
            <a:ext cx="77760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size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4677485" y="5600700"/>
            <a:ext cx="13707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contrast</a:t>
            </a:r>
            <a:endParaRPr lang="en-US" dirty="0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08480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Suspicious Patterns in Event Data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300" y="1295400"/>
            <a:ext cx="6380654" cy="202909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3421493"/>
            <a:ext cx="9144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Retweeting: “Galaxy Note Dream Project: </a:t>
            </a:r>
            <a:br>
              <a:rPr lang="en-US" dirty="0" smtClean="0"/>
            </a:br>
            <a:r>
              <a:rPr lang="en-US" dirty="0" smtClean="0"/>
              <a:t>Happy Happy Life Traveling the World”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87" y="4237587"/>
            <a:ext cx="7146625" cy="211339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2547255" y="5048796"/>
            <a:ext cx="5428154" cy="242714"/>
          </a:xfrm>
          <a:prstGeom prst="rect">
            <a:avLst/>
          </a:prstGeom>
          <a:noFill/>
          <a:ln>
            <a:solidFill>
              <a:schemeClr val="tx2"/>
            </a:solidFill>
            <a:headEnd type="none" w="sm" len="sm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17"/>
          <p:cNvSpPr/>
          <p:nvPr/>
        </p:nvSpPr>
        <p:spPr bwMode="auto">
          <a:xfrm>
            <a:off x="7942217" y="2577737"/>
            <a:ext cx="740685" cy="2551612"/>
          </a:xfrm>
          <a:custGeom>
            <a:avLst/>
            <a:gdLst>
              <a:gd name="connsiteX0" fmla="*/ 87086 w 740685"/>
              <a:gd name="connsiteY0" fmla="*/ 2551612 h 2551612"/>
              <a:gd name="connsiteX1" fmla="*/ 740229 w 740685"/>
              <a:gd name="connsiteY1" fmla="*/ 1062446 h 2551612"/>
              <a:gd name="connsiteX2" fmla="*/ 0 w 740685"/>
              <a:gd name="connsiteY2" fmla="*/ 0 h 25516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40685" h="2551612">
                <a:moveTo>
                  <a:pt x="87086" y="2551612"/>
                </a:moveTo>
                <a:cubicBezTo>
                  <a:pt x="420914" y="2019663"/>
                  <a:pt x="754743" y="1487715"/>
                  <a:pt x="740229" y="1062446"/>
                </a:cubicBezTo>
                <a:cubicBezTo>
                  <a:pt x="725715" y="637177"/>
                  <a:pt x="0" y="0"/>
                  <a:pt x="0" y="0"/>
                </a:cubicBezTo>
              </a:path>
            </a:pathLst>
          </a:custGeom>
          <a:noFill/>
          <a:ln w="34925" cap="flat" cmpd="sng" algn="ctr">
            <a:solidFill>
              <a:schemeClr val="tx2"/>
            </a:solidFill>
            <a:prstDash val="solid"/>
            <a:round/>
            <a:headEnd type="none" w="sm" len="sm"/>
            <a:tailEnd type="stealth" w="lg" len="lg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/>
        </p:blipFill>
        <p:spPr>
          <a:xfrm>
            <a:off x="62680" y="3395616"/>
            <a:ext cx="796834" cy="863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08997" y="34105"/>
            <a:ext cx="187262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ICDM 2015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139614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P1.1: Patterns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P1.2: Anomaly / fraud detection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No labels – spectral methods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With labels: Belief Propagation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42957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  <p:sp>
        <p:nvSpPr>
          <p:cNvPr id="163843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163844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4202A971-C76B-D444-94C9-DE59694F25E4}" type="slidenum">
              <a:rPr lang="en-US"/>
              <a:pPr/>
              <a:t>63</a:t>
            </a:fld>
            <a:endParaRPr lang="en-US"/>
          </a:p>
        </p:txBody>
      </p:sp>
      <p:sp>
        <p:nvSpPr>
          <p:cNvPr id="163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E-bay Fraud detection</a:t>
            </a:r>
          </a:p>
        </p:txBody>
      </p:sp>
      <p:pic>
        <p:nvPicPr>
          <p:cNvPr id="163846" name="Picture 50" descr="polo"/>
          <p:cNvPicPr preferRelativeResize="0"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3425" y="1636713"/>
            <a:ext cx="912813" cy="1212850"/>
          </a:xfrm>
          <a:noFill/>
        </p:spPr>
      </p:pic>
      <p:grpSp>
        <p:nvGrpSpPr>
          <p:cNvPr id="51" name="Group 50"/>
          <p:cNvGrpSpPr/>
          <p:nvPr/>
        </p:nvGrpSpPr>
        <p:grpSpPr>
          <a:xfrm>
            <a:off x="4556125" y="3062288"/>
            <a:ext cx="4186238" cy="2185987"/>
            <a:chOff x="4556125" y="3062288"/>
            <a:chExt cx="4186238" cy="2185987"/>
          </a:xfrm>
        </p:grpSpPr>
        <p:sp>
          <p:nvSpPr>
            <p:cNvPr id="163847" name="Oval 6"/>
            <p:cNvSpPr>
              <a:spLocks noChangeArrowheads="1"/>
            </p:cNvSpPr>
            <p:nvPr/>
          </p:nvSpPr>
          <p:spPr bwMode="auto">
            <a:xfrm>
              <a:off x="5122863" y="3063875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48" name="Oval 7"/>
            <p:cNvSpPr>
              <a:spLocks noChangeArrowheads="1"/>
            </p:cNvSpPr>
            <p:nvPr/>
          </p:nvSpPr>
          <p:spPr bwMode="auto">
            <a:xfrm>
              <a:off x="6654800" y="306863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49" name="Oval 8"/>
            <p:cNvSpPr>
              <a:spLocks noChangeArrowheads="1"/>
            </p:cNvSpPr>
            <p:nvPr/>
          </p:nvSpPr>
          <p:spPr bwMode="auto">
            <a:xfrm>
              <a:off x="7400925" y="30622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0" name="Oval 9"/>
            <p:cNvSpPr>
              <a:spLocks noChangeArrowheads="1"/>
            </p:cNvSpPr>
            <p:nvPr/>
          </p:nvSpPr>
          <p:spPr bwMode="auto">
            <a:xfrm>
              <a:off x="5892800" y="30622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1" name="Oval 11"/>
            <p:cNvSpPr>
              <a:spLocks noChangeArrowheads="1"/>
            </p:cNvSpPr>
            <p:nvPr/>
          </p:nvSpPr>
          <p:spPr bwMode="auto">
            <a:xfrm>
              <a:off x="4818063" y="405923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2" name="Oval 12"/>
            <p:cNvSpPr>
              <a:spLocks noChangeArrowheads="1"/>
            </p:cNvSpPr>
            <p:nvPr/>
          </p:nvSpPr>
          <p:spPr bwMode="auto">
            <a:xfrm>
              <a:off x="6350000" y="406400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3" name="Oval 13"/>
            <p:cNvSpPr>
              <a:spLocks noChangeArrowheads="1"/>
            </p:cNvSpPr>
            <p:nvPr/>
          </p:nvSpPr>
          <p:spPr bwMode="auto">
            <a:xfrm>
              <a:off x="7096125" y="40576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4" name="Oval 14"/>
            <p:cNvSpPr>
              <a:spLocks noChangeArrowheads="1"/>
            </p:cNvSpPr>
            <p:nvPr/>
          </p:nvSpPr>
          <p:spPr bwMode="auto">
            <a:xfrm>
              <a:off x="5588000" y="40576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5" name="Oval 15"/>
            <p:cNvSpPr>
              <a:spLocks noChangeArrowheads="1"/>
            </p:cNvSpPr>
            <p:nvPr/>
          </p:nvSpPr>
          <p:spPr bwMode="auto">
            <a:xfrm>
              <a:off x="7962900" y="40528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6" name="Oval 16"/>
            <p:cNvSpPr>
              <a:spLocks noChangeArrowheads="1"/>
            </p:cNvSpPr>
            <p:nvPr/>
          </p:nvSpPr>
          <p:spPr bwMode="auto">
            <a:xfrm>
              <a:off x="4556125" y="505460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7" name="Oval 17"/>
            <p:cNvSpPr>
              <a:spLocks noChangeArrowheads="1"/>
            </p:cNvSpPr>
            <p:nvPr/>
          </p:nvSpPr>
          <p:spPr bwMode="auto">
            <a:xfrm>
              <a:off x="6088063" y="505936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8" name="Oval 18"/>
            <p:cNvSpPr>
              <a:spLocks noChangeArrowheads="1"/>
            </p:cNvSpPr>
            <p:nvPr/>
          </p:nvSpPr>
          <p:spPr bwMode="auto">
            <a:xfrm>
              <a:off x="6834188" y="505301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59" name="Oval 19"/>
            <p:cNvSpPr>
              <a:spLocks noChangeArrowheads="1"/>
            </p:cNvSpPr>
            <p:nvPr/>
          </p:nvSpPr>
          <p:spPr bwMode="auto">
            <a:xfrm>
              <a:off x="5326063" y="505301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60" name="Oval 20"/>
            <p:cNvSpPr>
              <a:spLocks noChangeArrowheads="1"/>
            </p:cNvSpPr>
            <p:nvPr/>
          </p:nvSpPr>
          <p:spPr bwMode="auto">
            <a:xfrm>
              <a:off x="7700963" y="50482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861" name="Oval 21"/>
            <p:cNvSpPr>
              <a:spLocks noChangeArrowheads="1"/>
            </p:cNvSpPr>
            <p:nvPr/>
          </p:nvSpPr>
          <p:spPr bwMode="auto">
            <a:xfrm>
              <a:off x="8539163" y="50434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63862" name="AutoShape 22"/>
            <p:cNvCxnSpPr>
              <a:cxnSpLocks noChangeShapeType="1"/>
              <a:stCxn id="163847" idx="4"/>
              <a:endCxn id="163851" idx="0"/>
            </p:cNvCxnSpPr>
            <p:nvPr/>
          </p:nvCxnSpPr>
          <p:spPr bwMode="auto">
            <a:xfrm flipH="1">
              <a:off x="4919663" y="3252788"/>
              <a:ext cx="304800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3" name="AutoShape 23"/>
            <p:cNvCxnSpPr>
              <a:cxnSpLocks noChangeShapeType="1"/>
              <a:stCxn id="163847" idx="4"/>
              <a:endCxn id="163854" idx="1"/>
            </p:cNvCxnSpPr>
            <p:nvPr/>
          </p:nvCxnSpPr>
          <p:spPr bwMode="auto">
            <a:xfrm>
              <a:off x="5224463" y="3252788"/>
              <a:ext cx="393700" cy="8318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4" name="AutoShape 24"/>
            <p:cNvCxnSpPr>
              <a:cxnSpLocks noChangeShapeType="1"/>
              <a:stCxn id="163847" idx="5"/>
              <a:endCxn id="163852" idx="1"/>
            </p:cNvCxnSpPr>
            <p:nvPr/>
          </p:nvCxnSpPr>
          <p:spPr bwMode="auto">
            <a:xfrm>
              <a:off x="5295900" y="3225800"/>
              <a:ext cx="1084263" cy="8651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5" name="AutoShape 25"/>
            <p:cNvCxnSpPr>
              <a:cxnSpLocks noChangeShapeType="1"/>
              <a:stCxn id="163847" idx="6"/>
              <a:endCxn id="163853" idx="2"/>
            </p:cNvCxnSpPr>
            <p:nvPr/>
          </p:nvCxnSpPr>
          <p:spPr bwMode="auto">
            <a:xfrm>
              <a:off x="5326063" y="3159125"/>
              <a:ext cx="1770062" cy="9937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6" name="AutoShape 26"/>
            <p:cNvCxnSpPr>
              <a:cxnSpLocks noChangeShapeType="1"/>
              <a:stCxn id="163847" idx="6"/>
              <a:endCxn id="163855" idx="2"/>
            </p:cNvCxnSpPr>
            <p:nvPr/>
          </p:nvCxnSpPr>
          <p:spPr bwMode="auto">
            <a:xfrm>
              <a:off x="5326063" y="3159125"/>
              <a:ext cx="2636837" cy="9890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7" name="AutoShape 27"/>
            <p:cNvCxnSpPr>
              <a:cxnSpLocks noChangeShapeType="1"/>
              <a:stCxn id="163850" idx="4"/>
              <a:endCxn id="163854" idx="7"/>
            </p:cNvCxnSpPr>
            <p:nvPr/>
          </p:nvCxnSpPr>
          <p:spPr bwMode="auto">
            <a:xfrm flipH="1">
              <a:off x="5761038" y="3251200"/>
              <a:ext cx="233362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8" name="AutoShape 28"/>
            <p:cNvCxnSpPr>
              <a:cxnSpLocks noChangeShapeType="1"/>
              <a:stCxn id="163850" idx="3"/>
              <a:endCxn id="163851" idx="7"/>
            </p:cNvCxnSpPr>
            <p:nvPr/>
          </p:nvCxnSpPr>
          <p:spPr bwMode="auto">
            <a:xfrm flipH="1">
              <a:off x="4991100" y="3224213"/>
              <a:ext cx="931863" cy="862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69" name="AutoShape 29"/>
            <p:cNvCxnSpPr>
              <a:cxnSpLocks noChangeShapeType="1"/>
              <a:stCxn id="163848" idx="3"/>
              <a:endCxn id="163851" idx="7"/>
            </p:cNvCxnSpPr>
            <p:nvPr/>
          </p:nvCxnSpPr>
          <p:spPr bwMode="auto">
            <a:xfrm flipH="1">
              <a:off x="4991100" y="3230563"/>
              <a:ext cx="1693863" cy="8556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0" name="AutoShape 30"/>
            <p:cNvCxnSpPr>
              <a:cxnSpLocks noChangeShapeType="1"/>
              <a:stCxn id="163849" idx="3"/>
              <a:endCxn id="163851" idx="7"/>
            </p:cNvCxnSpPr>
            <p:nvPr/>
          </p:nvCxnSpPr>
          <p:spPr bwMode="auto">
            <a:xfrm flipH="1">
              <a:off x="4991100" y="3224213"/>
              <a:ext cx="2439988" cy="862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1" name="AutoShape 31"/>
            <p:cNvCxnSpPr>
              <a:cxnSpLocks noChangeShapeType="1"/>
              <a:stCxn id="163849" idx="5"/>
              <a:endCxn id="163855" idx="0"/>
            </p:cNvCxnSpPr>
            <p:nvPr/>
          </p:nvCxnSpPr>
          <p:spPr bwMode="auto">
            <a:xfrm>
              <a:off x="7573963" y="3224213"/>
              <a:ext cx="490537" cy="8286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2" name="AutoShape 32"/>
            <p:cNvCxnSpPr>
              <a:cxnSpLocks noChangeShapeType="1"/>
              <a:stCxn id="163849" idx="4"/>
              <a:endCxn id="163853" idx="7"/>
            </p:cNvCxnSpPr>
            <p:nvPr/>
          </p:nvCxnSpPr>
          <p:spPr bwMode="auto">
            <a:xfrm flipH="1">
              <a:off x="7269163" y="3251200"/>
              <a:ext cx="233362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3" name="AutoShape 33"/>
            <p:cNvCxnSpPr>
              <a:cxnSpLocks noChangeShapeType="1"/>
              <a:stCxn id="163849" idx="3"/>
              <a:endCxn id="163852" idx="0"/>
            </p:cNvCxnSpPr>
            <p:nvPr/>
          </p:nvCxnSpPr>
          <p:spPr bwMode="auto">
            <a:xfrm flipH="1">
              <a:off x="6451600" y="3224213"/>
              <a:ext cx="979488" cy="839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4" name="AutoShape 34"/>
            <p:cNvCxnSpPr>
              <a:cxnSpLocks noChangeShapeType="1"/>
              <a:stCxn id="163848" idx="4"/>
              <a:endCxn id="163854" idx="7"/>
            </p:cNvCxnSpPr>
            <p:nvPr/>
          </p:nvCxnSpPr>
          <p:spPr bwMode="auto">
            <a:xfrm flipH="1">
              <a:off x="5761038" y="3257550"/>
              <a:ext cx="995362" cy="8270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5" name="AutoShape 35"/>
            <p:cNvCxnSpPr>
              <a:cxnSpLocks noChangeShapeType="1"/>
              <a:stCxn id="163848" idx="4"/>
              <a:endCxn id="163852" idx="0"/>
            </p:cNvCxnSpPr>
            <p:nvPr/>
          </p:nvCxnSpPr>
          <p:spPr bwMode="auto">
            <a:xfrm flipH="1">
              <a:off x="6451600" y="3257550"/>
              <a:ext cx="304800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6" name="AutoShape 36"/>
            <p:cNvCxnSpPr>
              <a:cxnSpLocks noChangeShapeType="1"/>
              <a:stCxn id="163848" idx="4"/>
              <a:endCxn id="163853" idx="0"/>
            </p:cNvCxnSpPr>
            <p:nvPr/>
          </p:nvCxnSpPr>
          <p:spPr bwMode="auto">
            <a:xfrm>
              <a:off x="6756400" y="3257550"/>
              <a:ext cx="441325" cy="800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7" name="AutoShape 37"/>
            <p:cNvCxnSpPr>
              <a:cxnSpLocks noChangeShapeType="1"/>
              <a:stCxn id="163848" idx="5"/>
              <a:endCxn id="163855" idx="1"/>
            </p:cNvCxnSpPr>
            <p:nvPr/>
          </p:nvCxnSpPr>
          <p:spPr bwMode="auto">
            <a:xfrm>
              <a:off x="6827838" y="3230563"/>
              <a:ext cx="1165225" cy="8493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8" name="AutoShape 38"/>
            <p:cNvCxnSpPr>
              <a:cxnSpLocks noChangeShapeType="1"/>
              <a:stCxn id="163850" idx="5"/>
              <a:endCxn id="163852" idx="0"/>
            </p:cNvCxnSpPr>
            <p:nvPr/>
          </p:nvCxnSpPr>
          <p:spPr bwMode="auto">
            <a:xfrm>
              <a:off x="6065838" y="3224213"/>
              <a:ext cx="385762" cy="839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79" name="AutoShape 39"/>
            <p:cNvCxnSpPr>
              <a:cxnSpLocks noChangeShapeType="1"/>
              <a:stCxn id="163850" idx="6"/>
              <a:endCxn id="163853" idx="1"/>
            </p:cNvCxnSpPr>
            <p:nvPr/>
          </p:nvCxnSpPr>
          <p:spPr bwMode="auto">
            <a:xfrm>
              <a:off x="6096000" y="3157538"/>
              <a:ext cx="1030288" cy="927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0" name="AutoShape 40"/>
            <p:cNvCxnSpPr>
              <a:cxnSpLocks noChangeShapeType="1"/>
              <a:stCxn id="163850" idx="6"/>
              <a:endCxn id="163855" idx="1"/>
            </p:cNvCxnSpPr>
            <p:nvPr/>
          </p:nvCxnSpPr>
          <p:spPr bwMode="auto">
            <a:xfrm>
              <a:off x="6096000" y="3157538"/>
              <a:ext cx="1897063" cy="9223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1" name="AutoShape 41"/>
            <p:cNvCxnSpPr>
              <a:cxnSpLocks noChangeShapeType="1"/>
              <a:stCxn id="163851" idx="4"/>
              <a:endCxn id="163856" idx="0"/>
            </p:cNvCxnSpPr>
            <p:nvPr/>
          </p:nvCxnSpPr>
          <p:spPr bwMode="auto">
            <a:xfrm flipH="1">
              <a:off x="4657725" y="4248150"/>
              <a:ext cx="261938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2" name="AutoShape 42"/>
            <p:cNvCxnSpPr>
              <a:cxnSpLocks noChangeShapeType="1"/>
              <a:stCxn id="163854" idx="4"/>
              <a:endCxn id="163857" idx="0"/>
            </p:cNvCxnSpPr>
            <p:nvPr/>
          </p:nvCxnSpPr>
          <p:spPr bwMode="auto">
            <a:xfrm>
              <a:off x="5689600" y="4246563"/>
              <a:ext cx="500063" cy="812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3" name="AutoShape 43"/>
            <p:cNvCxnSpPr>
              <a:cxnSpLocks noChangeShapeType="1"/>
              <a:stCxn id="163853" idx="4"/>
              <a:endCxn id="163858" idx="0"/>
            </p:cNvCxnSpPr>
            <p:nvPr/>
          </p:nvCxnSpPr>
          <p:spPr bwMode="auto">
            <a:xfrm flipH="1">
              <a:off x="6935788" y="4246563"/>
              <a:ext cx="261937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4" name="AutoShape 44"/>
            <p:cNvCxnSpPr>
              <a:cxnSpLocks noChangeShapeType="1"/>
              <a:stCxn id="163852" idx="4"/>
              <a:endCxn id="163860" idx="2"/>
            </p:cNvCxnSpPr>
            <p:nvPr/>
          </p:nvCxnSpPr>
          <p:spPr bwMode="auto">
            <a:xfrm>
              <a:off x="6451600" y="4252913"/>
              <a:ext cx="1249363" cy="890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5" name="AutoShape 46"/>
            <p:cNvCxnSpPr>
              <a:cxnSpLocks noChangeShapeType="1"/>
              <a:stCxn id="163855" idx="4"/>
              <a:endCxn id="163860" idx="7"/>
            </p:cNvCxnSpPr>
            <p:nvPr/>
          </p:nvCxnSpPr>
          <p:spPr bwMode="auto">
            <a:xfrm flipH="1">
              <a:off x="7874000" y="4241800"/>
              <a:ext cx="190500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6" name="AutoShape 47"/>
            <p:cNvCxnSpPr>
              <a:cxnSpLocks noChangeShapeType="1"/>
              <a:stCxn id="163856" idx="4"/>
              <a:endCxn id="163859" idx="4"/>
            </p:cNvCxnSpPr>
            <p:nvPr/>
          </p:nvCxnSpPr>
          <p:spPr bwMode="auto">
            <a:xfrm rot="5400000" flipH="1" flipV="1">
              <a:off x="5041900" y="4857750"/>
              <a:ext cx="1588" cy="769938"/>
            </a:xfrm>
            <a:prstGeom prst="curvedConnector3">
              <a:avLst>
                <a:gd name="adj1" fmla="val -14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163887" name="AutoShape 48"/>
            <p:cNvCxnSpPr>
              <a:cxnSpLocks noChangeShapeType="1"/>
              <a:stCxn id="163857" idx="5"/>
              <a:endCxn id="163861" idx="4"/>
            </p:cNvCxnSpPr>
            <p:nvPr/>
          </p:nvCxnSpPr>
          <p:spPr bwMode="auto">
            <a:xfrm rot="16200000" flipH="1">
              <a:off x="7445376" y="4037012"/>
              <a:ext cx="11112" cy="2379663"/>
            </a:xfrm>
            <a:prstGeom prst="curvedConnector3">
              <a:avLst>
                <a:gd name="adj1" fmla="val 23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  <p:sp>
        <p:nvSpPr>
          <p:cNvPr id="163888" name="Text Box 51"/>
          <p:cNvSpPr txBox="1">
            <a:spLocks noChangeArrowheads="1"/>
          </p:cNvSpPr>
          <p:nvPr/>
        </p:nvSpPr>
        <p:spPr bwMode="auto">
          <a:xfrm>
            <a:off x="277813" y="3205163"/>
            <a:ext cx="4062412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l" eaLnBrk="0" hangingPunct="0"/>
            <a:r>
              <a:rPr kumimoji="0" lang="en-US" sz="3200">
                <a:latin typeface="Times New Roman" charset="0"/>
              </a:rPr>
              <a:t>w/ Polo Chau &amp;</a:t>
            </a:r>
          </a:p>
          <a:p>
            <a:pPr algn="l" eaLnBrk="0" hangingPunct="0"/>
            <a:r>
              <a:rPr kumimoji="0" lang="en-US" sz="3200">
                <a:latin typeface="Times New Roman" charset="0"/>
              </a:rPr>
              <a:t>Shashank Pandit, CMU</a:t>
            </a:r>
          </a:p>
          <a:p>
            <a:pPr algn="l" eaLnBrk="0" hangingPunct="0"/>
            <a:r>
              <a:rPr kumimoji="0" lang="en-US" sz="3200">
                <a:latin typeface="Times New Roman" charset="0"/>
              </a:rPr>
              <a:t>[www’07]</a:t>
            </a:r>
          </a:p>
        </p:txBody>
      </p:sp>
      <p:pic>
        <p:nvPicPr>
          <p:cNvPr id="163889" name="Picture 52" descr="Shashank_closeup2"/>
          <p:cNvPicPr preferRelativeResize="0"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2035175" y="1790700"/>
            <a:ext cx="1173163" cy="1087438"/>
          </a:xfr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  <p:sp>
        <p:nvSpPr>
          <p:cNvPr id="164867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164868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ACBDC9A-A0B1-644E-B05A-3D61A2432305}" type="slidenum">
              <a:rPr lang="en-US"/>
              <a:pPr/>
              <a:t>64</a:t>
            </a:fld>
            <a:endParaRPr lang="en-US"/>
          </a:p>
        </p:txBody>
      </p:sp>
      <p:sp>
        <p:nvSpPr>
          <p:cNvPr id="164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E-bay Fraud detection</a:t>
            </a:r>
          </a:p>
        </p:txBody>
      </p:sp>
      <p:sp>
        <p:nvSpPr>
          <p:cNvPr id="164870" name="Oval 6"/>
          <p:cNvSpPr>
            <a:spLocks noChangeArrowheads="1"/>
          </p:cNvSpPr>
          <p:nvPr/>
        </p:nvSpPr>
        <p:spPr bwMode="auto">
          <a:xfrm>
            <a:off x="5122863" y="3063875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1" name="Oval 7"/>
          <p:cNvSpPr>
            <a:spLocks noChangeArrowheads="1"/>
          </p:cNvSpPr>
          <p:nvPr/>
        </p:nvSpPr>
        <p:spPr bwMode="auto">
          <a:xfrm>
            <a:off x="6654800" y="306863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2" name="Oval 8"/>
          <p:cNvSpPr>
            <a:spLocks noChangeArrowheads="1"/>
          </p:cNvSpPr>
          <p:nvPr/>
        </p:nvSpPr>
        <p:spPr bwMode="auto">
          <a:xfrm>
            <a:off x="7400925" y="30622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3" name="Oval 9"/>
          <p:cNvSpPr>
            <a:spLocks noChangeArrowheads="1"/>
          </p:cNvSpPr>
          <p:nvPr/>
        </p:nvSpPr>
        <p:spPr bwMode="auto">
          <a:xfrm>
            <a:off x="5892800" y="30622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4" name="Oval 11"/>
          <p:cNvSpPr>
            <a:spLocks noChangeArrowheads="1"/>
          </p:cNvSpPr>
          <p:nvPr/>
        </p:nvSpPr>
        <p:spPr bwMode="auto">
          <a:xfrm>
            <a:off x="4818063" y="405923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5" name="Oval 12"/>
          <p:cNvSpPr>
            <a:spLocks noChangeArrowheads="1"/>
          </p:cNvSpPr>
          <p:nvPr/>
        </p:nvSpPr>
        <p:spPr bwMode="auto">
          <a:xfrm>
            <a:off x="6350000" y="406400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6" name="Oval 13"/>
          <p:cNvSpPr>
            <a:spLocks noChangeArrowheads="1"/>
          </p:cNvSpPr>
          <p:nvPr/>
        </p:nvSpPr>
        <p:spPr bwMode="auto">
          <a:xfrm>
            <a:off x="7096125" y="40576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7" name="Oval 14"/>
          <p:cNvSpPr>
            <a:spLocks noChangeArrowheads="1"/>
          </p:cNvSpPr>
          <p:nvPr/>
        </p:nvSpPr>
        <p:spPr bwMode="auto">
          <a:xfrm>
            <a:off x="5588000" y="40576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8" name="Oval 15"/>
          <p:cNvSpPr>
            <a:spLocks noChangeArrowheads="1"/>
          </p:cNvSpPr>
          <p:nvPr/>
        </p:nvSpPr>
        <p:spPr bwMode="auto">
          <a:xfrm>
            <a:off x="7962900" y="40528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79" name="Oval 16"/>
          <p:cNvSpPr>
            <a:spLocks noChangeArrowheads="1"/>
          </p:cNvSpPr>
          <p:nvPr/>
        </p:nvSpPr>
        <p:spPr bwMode="auto">
          <a:xfrm>
            <a:off x="4556125" y="505460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0" name="Oval 17"/>
          <p:cNvSpPr>
            <a:spLocks noChangeArrowheads="1"/>
          </p:cNvSpPr>
          <p:nvPr/>
        </p:nvSpPr>
        <p:spPr bwMode="auto">
          <a:xfrm>
            <a:off x="6088063" y="505936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1" name="Oval 18"/>
          <p:cNvSpPr>
            <a:spLocks noChangeArrowheads="1"/>
          </p:cNvSpPr>
          <p:nvPr/>
        </p:nvSpPr>
        <p:spPr bwMode="auto">
          <a:xfrm>
            <a:off x="6834188" y="505301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2" name="Oval 19"/>
          <p:cNvSpPr>
            <a:spLocks noChangeArrowheads="1"/>
          </p:cNvSpPr>
          <p:nvPr/>
        </p:nvSpPr>
        <p:spPr bwMode="auto">
          <a:xfrm>
            <a:off x="5326063" y="505301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3" name="Oval 20"/>
          <p:cNvSpPr>
            <a:spLocks noChangeArrowheads="1"/>
          </p:cNvSpPr>
          <p:nvPr/>
        </p:nvSpPr>
        <p:spPr bwMode="auto">
          <a:xfrm>
            <a:off x="7700963" y="50482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4884" name="Oval 21"/>
          <p:cNvSpPr>
            <a:spLocks noChangeArrowheads="1"/>
          </p:cNvSpPr>
          <p:nvPr/>
        </p:nvSpPr>
        <p:spPr bwMode="auto">
          <a:xfrm>
            <a:off x="8539163" y="50434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4885" name="AutoShape 22"/>
          <p:cNvCxnSpPr>
            <a:cxnSpLocks noChangeShapeType="1"/>
            <a:stCxn id="164870" idx="4"/>
            <a:endCxn id="164874" idx="0"/>
          </p:cNvCxnSpPr>
          <p:nvPr/>
        </p:nvCxnSpPr>
        <p:spPr bwMode="auto">
          <a:xfrm flipH="1">
            <a:off x="4919663" y="3252788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86" name="AutoShape 23"/>
          <p:cNvCxnSpPr>
            <a:cxnSpLocks noChangeShapeType="1"/>
            <a:stCxn id="164870" idx="4"/>
            <a:endCxn id="164877" idx="1"/>
          </p:cNvCxnSpPr>
          <p:nvPr/>
        </p:nvCxnSpPr>
        <p:spPr bwMode="auto">
          <a:xfrm>
            <a:off x="5224463" y="3252788"/>
            <a:ext cx="393700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87" name="AutoShape 24"/>
          <p:cNvCxnSpPr>
            <a:cxnSpLocks noChangeShapeType="1"/>
            <a:stCxn id="164870" idx="5"/>
            <a:endCxn id="164875" idx="1"/>
          </p:cNvCxnSpPr>
          <p:nvPr/>
        </p:nvCxnSpPr>
        <p:spPr bwMode="auto">
          <a:xfrm>
            <a:off x="5295900" y="3225800"/>
            <a:ext cx="1084263" cy="865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88" name="AutoShape 25"/>
          <p:cNvCxnSpPr>
            <a:cxnSpLocks noChangeShapeType="1"/>
            <a:stCxn id="164870" idx="6"/>
            <a:endCxn id="164876" idx="2"/>
          </p:cNvCxnSpPr>
          <p:nvPr/>
        </p:nvCxnSpPr>
        <p:spPr bwMode="auto">
          <a:xfrm>
            <a:off x="5326063" y="3159125"/>
            <a:ext cx="1770062" cy="993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89" name="AutoShape 26"/>
          <p:cNvCxnSpPr>
            <a:cxnSpLocks noChangeShapeType="1"/>
            <a:stCxn id="164870" idx="6"/>
            <a:endCxn id="164878" idx="2"/>
          </p:cNvCxnSpPr>
          <p:nvPr/>
        </p:nvCxnSpPr>
        <p:spPr bwMode="auto">
          <a:xfrm>
            <a:off x="5326063" y="3159125"/>
            <a:ext cx="2636837" cy="989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0" name="AutoShape 27"/>
          <p:cNvCxnSpPr>
            <a:cxnSpLocks noChangeShapeType="1"/>
            <a:stCxn id="164873" idx="4"/>
            <a:endCxn id="164877" idx="7"/>
          </p:cNvCxnSpPr>
          <p:nvPr/>
        </p:nvCxnSpPr>
        <p:spPr bwMode="auto">
          <a:xfrm flipH="1">
            <a:off x="5761038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1" name="AutoShape 28"/>
          <p:cNvCxnSpPr>
            <a:cxnSpLocks noChangeShapeType="1"/>
            <a:stCxn id="164873" idx="3"/>
            <a:endCxn id="164874" idx="7"/>
          </p:cNvCxnSpPr>
          <p:nvPr/>
        </p:nvCxnSpPr>
        <p:spPr bwMode="auto">
          <a:xfrm flipH="1">
            <a:off x="4991100" y="3224213"/>
            <a:ext cx="931863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2" name="AutoShape 29"/>
          <p:cNvCxnSpPr>
            <a:cxnSpLocks noChangeShapeType="1"/>
            <a:stCxn id="164871" idx="3"/>
            <a:endCxn id="164874" idx="7"/>
          </p:cNvCxnSpPr>
          <p:nvPr/>
        </p:nvCxnSpPr>
        <p:spPr bwMode="auto">
          <a:xfrm flipH="1">
            <a:off x="4991100" y="3230563"/>
            <a:ext cx="1693863" cy="855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3" name="AutoShape 30"/>
          <p:cNvCxnSpPr>
            <a:cxnSpLocks noChangeShapeType="1"/>
            <a:stCxn id="164872" idx="3"/>
            <a:endCxn id="164874" idx="7"/>
          </p:cNvCxnSpPr>
          <p:nvPr/>
        </p:nvCxnSpPr>
        <p:spPr bwMode="auto">
          <a:xfrm flipH="1">
            <a:off x="4991100" y="3224213"/>
            <a:ext cx="2439988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4" name="AutoShape 31"/>
          <p:cNvCxnSpPr>
            <a:cxnSpLocks noChangeShapeType="1"/>
            <a:stCxn id="164872" idx="5"/>
            <a:endCxn id="164878" idx="0"/>
          </p:cNvCxnSpPr>
          <p:nvPr/>
        </p:nvCxnSpPr>
        <p:spPr bwMode="auto">
          <a:xfrm>
            <a:off x="7573963" y="3224213"/>
            <a:ext cx="490537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5" name="AutoShape 32"/>
          <p:cNvCxnSpPr>
            <a:cxnSpLocks noChangeShapeType="1"/>
            <a:stCxn id="164872" idx="4"/>
            <a:endCxn id="164876" idx="7"/>
          </p:cNvCxnSpPr>
          <p:nvPr/>
        </p:nvCxnSpPr>
        <p:spPr bwMode="auto">
          <a:xfrm flipH="1">
            <a:off x="7269163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6" name="AutoShape 33"/>
          <p:cNvCxnSpPr>
            <a:cxnSpLocks noChangeShapeType="1"/>
            <a:stCxn id="164872" idx="3"/>
            <a:endCxn id="164875" idx="0"/>
          </p:cNvCxnSpPr>
          <p:nvPr/>
        </p:nvCxnSpPr>
        <p:spPr bwMode="auto">
          <a:xfrm flipH="1">
            <a:off x="6451600" y="3224213"/>
            <a:ext cx="979488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7" name="AutoShape 34"/>
          <p:cNvCxnSpPr>
            <a:cxnSpLocks noChangeShapeType="1"/>
            <a:stCxn id="164871" idx="4"/>
            <a:endCxn id="164877" idx="7"/>
          </p:cNvCxnSpPr>
          <p:nvPr/>
        </p:nvCxnSpPr>
        <p:spPr bwMode="auto">
          <a:xfrm flipH="1">
            <a:off x="5761038" y="3257550"/>
            <a:ext cx="995362" cy="827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8" name="AutoShape 35"/>
          <p:cNvCxnSpPr>
            <a:cxnSpLocks noChangeShapeType="1"/>
            <a:stCxn id="164871" idx="4"/>
            <a:endCxn id="164875" idx="0"/>
          </p:cNvCxnSpPr>
          <p:nvPr/>
        </p:nvCxnSpPr>
        <p:spPr bwMode="auto">
          <a:xfrm flipH="1">
            <a:off x="6451600" y="3257550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899" name="AutoShape 36"/>
          <p:cNvCxnSpPr>
            <a:cxnSpLocks noChangeShapeType="1"/>
            <a:stCxn id="164871" idx="4"/>
            <a:endCxn id="164876" idx="0"/>
          </p:cNvCxnSpPr>
          <p:nvPr/>
        </p:nvCxnSpPr>
        <p:spPr bwMode="auto">
          <a:xfrm>
            <a:off x="6756400" y="3257550"/>
            <a:ext cx="4413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0" name="AutoShape 37"/>
          <p:cNvCxnSpPr>
            <a:cxnSpLocks noChangeShapeType="1"/>
            <a:stCxn id="164871" idx="5"/>
            <a:endCxn id="164878" idx="1"/>
          </p:cNvCxnSpPr>
          <p:nvPr/>
        </p:nvCxnSpPr>
        <p:spPr bwMode="auto">
          <a:xfrm>
            <a:off x="6827838" y="3230563"/>
            <a:ext cx="1165225" cy="849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1" name="AutoShape 38"/>
          <p:cNvCxnSpPr>
            <a:cxnSpLocks noChangeShapeType="1"/>
            <a:stCxn id="164873" idx="5"/>
            <a:endCxn id="164875" idx="0"/>
          </p:cNvCxnSpPr>
          <p:nvPr/>
        </p:nvCxnSpPr>
        <p:spPr bwMode="auto">
          <a:xfrm>
            <a:off x="6065838" y="3224213"/>
            <a:ext cx="385762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2" name="AutoShape 39"/>
          <p:cNvCxnSpPr>
            <a:cxnSpLocks noChangeShapeType="1"/>
            <a:stCxn id="164873" idx="6"/>
            <a:endCxn id="164876" idx="1"/>
          </p:cNvCxnSpPr>
          <p:nvPr/>
        </p:nvCxnSpPr>
        <p:spPr bwMode="auto">
          <a:xfrm>
            <a:off x="6096000" y="3157538"/>
            <a:ext cx="1030288" cy="927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3" name="AutoShape 40"/>
          <p:cNvCxnSpPr>
            <a:cxnSpLocks noChangeShapeType="1"/>
            <a:stCxn id="164873" idx="6"/>
            <a:endCxn id="164878" idx="1"/>
          </p:cNvCxnSpPr>
          <p:nvPr/>
        </p:nvCxnSpPr>
        <p:spPr bwMode="auto">
          <a:xfrm>
            <a:off x="6096000" y="3157538"/>
            <a:ext cx="1897063" cy="922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4" name="AutoShape 41"/>
          <p:cNvCxnSpPr>
            <a:cxnSpLocks noChangeShapeType="1"/>
            <a:stCxn id="164874" idx="4"/>
            <a:endCxn id="164879" idx="0"/>
          </p:cNvCxnSpPr>
          <p:nvPr/>
        </p:nvCxnSpPr>
        <p:spPr bwMode="auto">
          <a:xfrm flipH="1">
            <a:off x="4657725" y="4248150"/>
            <a:ext cx="261938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5" name="AutoShape 42"/>
          <p:cNvCxnSpPr>
            <a:cxnSpLocks noChangeShapeType="1"/>
            <a:stCxn id="164877" idx="4"/>
            <a:endCxn id="164880" idx="0"/>
          </p:cNvCxnSpPr>
          <p:nvPr/>
        </p:nvCxnSpPr>
        <p:spPr bwMode="auto">
          <a:xfrm>
            <a:off x="5689600" y="4246563"/>
            <a:ext cx="500063" cy="812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6" name="AutoShape 43"/>
          <p:cNvCxnSpPr>
            <a:cxnSpLocks noChangeShapeType="1"/>
            <a:stCxn id="164876" idx="4"/>
            <a:endCxn id="164881" idx="0"/>
          </p:cNvCxnSpPr>
          <p:nvPr/>
        </p:nvCxnSpPr>
        <p:spPr bwMode="auto">
          <a:xfrm flipH="1">
            <a:off x="6935788" y="4246563"/>
            <a:ext cx="261937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7" name="AutoShape 44"/>
          <p:cNvCxnSpPr>
            <a:cxnSpLocks noChangeShapeType="1"/>
            <a:stCxn id="164875" idx="4"/>
            <a:endCxn id="164883" idx="2"/>
          </p:cNvCxnSpPr>
          <p:nvPr/>
        </p:nvCxnSpPr>
        <p:spPr bwMode="auto">
          <a:xfrm>
            <a:off x="6451600" y="4252913"/>
            <a:ext cx="1249363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8" name="AutoShape 46"/>
          <p:cNvCxnSpPr>
            <a:cxnSpLocks noChangeShapeType="1"/>
            <a:stCxn id="164878" idx="4"/>
            <a:endCxn id="164883" idx="7"/>
          </p:cNvCxnSpPr>
          <p:nvPr/>
        </p:nvCxnSpPr>
        <p:spPr bwMode="auto">
          <a:xfrm flipH="1">
            <a:off x="7874000" y="4241800"/>
            <a:ext cx="190500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09" name="AutoShape 47"/>
          <p:cNvCxnSpPr>
            <a:cxnSpLocks noChangeShapeType="1"/>
            <a:stCxn id="164879" idx="4"/>
            <a:endCxn id="164882" idx="4"/>
          </p:cNvCxnSpPr>
          <p:nvPr/>
        </p:nvCxnSpPr>
        <p:spPr bwMode="auto">
          <a:xfrm rot="5400000" flipH="1" flipV="1">
            <a:off x="5041900" y="4857750"/>
            <a:ext cx="1588" cy="76993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4910" name="AutoShape 48"/>
          <p:cNvCxnSpPr>
            <a:cxnSpLocks noChangeShapeType="1"/>
            <a:stCxn id="164880" idx="5"/>
            <a:endCxn id="164884" idx="4"/>
          </p:cNvCxnSpPr>
          <p:nvPr/>
        </p:nvCxnSpPr>
        <p:spPr bwMode="auto">
          <a:xfrm rot="16200000" flipH="1">
            <a:off x="7445376" y="4037012"/>
            <a:ext cx="11112" cy="2379663"/>
          </a:xfrm>
          <a:prstGeom prst="curvedConnector3">
            <a:avLst>
              <a:gd name="adj1" fmla="val 23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2" name="Right Arrow 51"/>
          <p:cNvSpPr/>
          <p:nvPr/>
        </p:nvSpPr>
        <p:spPr bwMode="auto">
          <a:xfrm>
            <a:off x="4351338" y="2928938"/>
            <a:ext cx="538162" cy="450850"/>
          </a:xfrm>
          <a:prstGeom prst="rightArrow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Date Placeholder 4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  <p:sp>
        <p:nvSpPr>
          <p:cNvPr id="165891" name="Footer Placeholder 5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165892" name="Slide Number Placeholder 6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ADA93272-75D9-4F40-96B3-FD34EE44235B}" type="slidenum">
              <a:rPr lang="en-US"/>
              <a:pPr/>
              <a:t>65</a:t>
            </a:fld>
            <a:endParaRPr lang="en-US"/>
          </a:p>
        </p:txBody>
      </p:sp>
      <p:sp>
        <p:nvSpPr>
          <p:cNvPr id="16589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ＭＳ Ｐゴシック" charset="-128"/>
                <a:cs typeface="ＭＳ Ｐゴシック" charset="-128"/>
              </a:rPr>
              <a:t>E-bay Fraud detection</a:t>
            </a:r>
          </a:p>
        </p:txBody>
      </p:sp>
      <p:sp>
        <p:nvSpPr>
          <p:cNvPr id="165894" name="Oval 6"/>
          <p:cNvSpPr>
            <a:spLocks noChangeArrowheads="1"/>
          </p:cNvSpPr>
          <p:nvPr/>
        </p:nvSpPr>
        <p:spPr bwMode="auto">
          <a:xfrm>
            <a:off x="5122863" y="3063875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5" name="Oval 7"/>
          <p:cNvSpPr>
            <a:spLocks noChangeArrowheads="1"/>
          </p:cNvSpPr>
          <p:nvPr/>
        </p:nvSpPr>
        <p:spPr bwMode="auto">
          <a:xfrm>
            <a:off x="6654800" y="306863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6" name="Oval 8"/>
          <p:cNvSpPr>
            <a:spLocks noChangeArrowheads="1"/>
          </p:cNvSpPr>
          <p:nvPr/>
        </p:nvSpPr>
        <p:spPr bwMode="auto">
          <a:xfrm>
            <a:off x="7400925" y="30622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7" name="Oval 9"/>
          <p:cNvSpPr>
            <a:spLocks noChangeArrowheads="1"/>
          </p:cNvSpPr>
          <p:nvPr/>
        </p:nvSpPr>
        <p:spPr bwMode="auto">
          <a:xfrm>
            <a:off x="5892800" y="30622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8" name="Oval 11"/>
          <p:cNvSpPr>
            <a:spLocks noChangeArrowheads="1"/>
          </p:cNvSpPr>
          <p:nvPr/>
        </p:nvSpPr>
        <p:spPr bwMode="auto">
          <a:xfrm>
            <a:off x="4818063" y="405923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899" name="Oval 12"/>
          <p:cNvSpPr>
            <a:spLocks noChangeArrowheads="1"/>
          </p:cNvSpPr>
          <p:nvPr/>
        </p:nvSpPr>
        <p:spPr bwMode="auto">
          <a:xfrm>
            <a:off x="6350000" y="406400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0" name="Oval 13"/>
          <p:cNvSpPr>
            <a:spLocks noChangeArrowheads="1"/>
          </p:cNvSpPr>
          <p:nvPr/>
        </p:nvSpPr>
        <p:spPr bwMode="auto">
          <a:xfrm>
            <a:off x="7096125" y="40576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1" name="Oval 14"/>
          <p:cNvSpPr>
            <a:spLocks noChangeArrowheads="1"/>
          </p:cNvSpPr>
          <p:nvPr/>
        </p:nvSpPr>
        <p:spPr bwMode="auto">
          <a:xfrm>
            <a:off x="5588000" y="40576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2" name="Oval 15"/>
          <p:cNvSpPr>
            <a:spLocks noChangeArrowheads="1"/>
          </p:cNvSpPr>
          <p:nvPr/>
        </p:nvSpPr>
        <p:spPr bwMode="auto">
          <a:xfrm>
            <a:off x="7962900" y="40528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3" name="Oval 16"/>
          <p:cNvSpPr>
            <a:spLocks noChangeArrowheads="1"/>
          </p:cNvSpPr>
          <p:nvPr/>
        </p:nvSpPr>
        <p:spPr bwMode="auto">
          <a:xfrm>
            <a:off x="4556125" y="505460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4" name="Oval 17"/>
          <p:cNvSpPr>
            <a:spLocks noChangeArrowheads="1"/>
          </p:cNvSpPr>
          <p:nvPr/>
        </p:nvSpPr>
        <p:spPr bwMode="auto">
          <a:xfrm>
            <a:off x="6088063" y="505936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5" name="Oval 18"/>
          <p:cNvSpPr>
            <a:spLocks noChangeArrowheads="1"/>
          </p:cNvSpPr>
          <p:nvPr/>
        </p:nvSpPr>
        <p:spPr bwMode="auto">
          <a:xfrm>
            <a:off x="6834188" y="505301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6" name="Oval 19"/>
          <p:cNvSpPr>
            <a:spLocks noChangeArrowheads="1"/>
          </p:cNvSpPr>
          <p:nvPr/>
        </p:nvSpPr>
        <p:spPr bwMode="auto">
          <a:xfrm>
            <a:off x="5326063" y="5053013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7" name="Oval 20"/>
          <p:cNvSpPr>
            <a:spLocks noChangeArrowheads="1"/>
          </p:cNvSpPr>
          <p:nvPr/>
        </p:nvSpPr>
        <p:spPr bwMode="auto">
          <a:xfrm>
            <a:off x="7700963" y="5048250"/>
            <a:ext cx="203200" cy="18891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5908" name="Oval 21"/>
          <p:cNvSpPr>
            <a:spLocks noChangeArrowheads="1"/>
          </p:cNvSpPr>
          <p:nvPr/>
        </p:nvSpPr>
        <p:spPr bwMode="auto">
          <a:xfrm>
            <a:off x="8539163" y="5043488"/>
            <a:ext cx="203200" cy="18891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5909" name="AutoShape 22"/>
          <p:cNvCxnSpPr>
            <a:cxnSpLocks noChangeShapeType="1"/>
            <a:stCxn id="165894" idx="4"/>
            <a:endCxn id="165898" idx="0"/>
          </p:cNvCxnSpPr>
          <p:nvPr/>
        </p:nvCxnSpPr>
        <p:spPr bwMode="auto">
          <a:xfrm flipH="1">
            <a:off x="4919663" y="3252788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0" name="AutoShape 23"/>
          <p:cNvCxnSpPr>
            <a:cxnSpLocks noChangeShapeType="1"/>
            <a:stCxn id="165894" idx="4"/>
            <a:endCxn id="165901" idx="1"/>
          </p:cNvCxnSpPr>
          <p:nvPr/>
        </p:nvCxnSpPr>
        <p:spPr bwMode="auto">
          <a:xfrm>
            <a:off x="5224463" y="3252788"/>
            <a:ext cx="393700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1" name="AutoShape 24"/>
          <p:cNvCxnSpPr>
            <a:cxnSpLocks noChangeShapeType="1"/>
            <a:stCxn id="165894" idx="5"/>
            <a:endCxn id="165899" idx="1"/>
          </p:cNvCxnSpPr>
          <p:nvPr/>
        </p:nvCxnSpPr>
        <p:spPr bwMode="auto">
          <a:xfrm>
            <a:off x="5295900" y="3225800"/>
            <a:ext cx="1084263" cy="865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2" name="AutoShape 25"/>
          <p:cNvCxnSpPr>
            <a:cxnSpLocks noChangeShapeType="1"/>
            <a:stCxn id="165894" idx="6"/>
            <a:endCxn id="165900" idx="2"/>
          </p:cNvCxnSpPr>
          <p:nvPr/>
        </p:nvCxnSpPr>
        <p:spPr bwMode="auto">
          <a:xfrm>
            <a:off x="5326063" y="3159125"/>
            <a:ext cx="1770062" cy="993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3" name="AutoShape 26"/>
          <p:cNvCxnSpPr>
            <a:cxnSpLocks noChangeShapeType="1"/>
            <a:stCxn id="165894" idx="6"/>
            <a:endCxn id="165902" idx="2"/>
          </p:cNvCxnSpPr>
          <p:nvPr/>
        </p:nvCxnSpPr>
        <p:spPr bwMode="auto">
          <a:xfrm>
            <a:off x="5326063" y="3159125"/>
            <a:ext cx="2636837" cy="989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4" name="AutoShape 27"/>
          <p:cNvCxnSpPr>
            <a:cxnSpLocks noChangeShapeType="1"/>
            <a:stCxn id="165897" idx="4"/>
            <a:endCxn id="165901" idx="7"/>
          </p:cNvCxnSpPr>
          <p:nvPr/>
        </p:nvCxnSpPr>
        <p:spPr bwMode="auto">
          <a:xfrm flipH="1">
            <a:off x="5761038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5" name="AutoShape 28"/>
          <p:cNvCxnSpPr>
            <a:cxnSpLocks noChangeShapeType="1"/>
            <a:stCxn id="165897" idx="3"/>
            <a:endCxn id="165898" idx="7"/>
          </p:cNvCxnSpPr>
          <p:nvPr/>
        </p:nvCxnSpPr>
        <p:spPr bwMode="auto">
          <a:xfrm flipH="1">
            <a:off x="4991100" y="3224213"/>
            <a:ext cx="931863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6" name="AutoShape 29"/>
          <p:cNvCxnSpPr>
            <a:cxnSpLocks noChangeShapeType="1"/>
            <a:stCxn id="165895" idx="3"/>
            <a:endCxn id="165898" idx="7"/>
          </p:cNvCxnSpPr>
          <p:nvPr/>
        </p:nvCxnSpPr>
        <p:spPr bwMode="auto">
          <a:xfrm flipH="1">
            <a:off x="4991100" y="3230563"/>
            <a:ext cx="1693863" cy="855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7" name="AutoShape 30"/>
          <p:cNvCxnSpPr>
            <a:cxnSpLocks noChangeShapeType="1"/>
            <a:stCxn id="165896" idx="3"/>
            <a:endCxn id="165898" idx="7"/>
          </p:cNvCxnSpPr>
          <p:nvPr/>
        </p:nvCxnSpPr>
        <p:spPr bwMode="auto">
          <a:xfrm flipH="1">
            <a:off x="4991100" y="3224213"/>
            <a:ext cx="2439988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8" name="AutoShape 31"/>
          <p:cNvCxnSpPr>
            <a:cxnSpLocks noChangeShapeType="1"/>
            <a:stCxn id="165896" idx="5"/>
            <a:endCxn id="165902" idx="0"/>
          </p:cNvCxnSpPr>
          <p:nvPr/>
        </p:nvCxnSpPr>
        <p:spPr bwMode="auto">
          <a:xfrm>
            <a:off x="7573963" y="3224213"/>
            <a:ext cx="490537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19" name="AutoShape 32"/>
          <p:cNvCxnSpPr>
            <a:cxnSpLocks noChangeShapeType="1"/>
            <a:stCxn id="165896" idx="4"/>
            <a:endCxn id="165900" idx="7"/>
          </p:cNvCxnSpPr>
          <p:nvPr/>
        </p:nvCxnSpPr>
        <p:spPr bwMode="auto">
          <a:xfrm flipH="1">
            <a:off x="7269163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0" name="AutoShape 33"/>
          <p:cNvCxnSpPr>
            <a:cxnSpLocks noChangeShapeType="1"/>
            <a:stCxn id="165896" idx="3"/>
            <a:endCxn id="165899" idx="0"/>
          </p:cNvCxnSpPr>
          <p:nvPr/>
        </p:nvCxnSpPr>
        <p:spPr bwMode="auto">
          <a:xfrm flipH="1">
            <a:off x="6451600" y="3224213"/>
            <a:ext cx="979488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1" name="AutoShape 34"/>
          <p:cNvCxnSpPr>
            <a:cxnSpLocks noChangeShapeType="1"/>
            <a:stCxn id="165895" idx="4"/>
            <a:endCxn id="165901" idx="7"/>
          </p:cNvCxnSpPr>
          <p:nvPr/>
        </p:nvCxnSpPr>
        <p:spPr bwMode="auto">
          <a:xfrm flipH="1">
            <a:off x="5761038" y="3257550"/>
            <a:ext cx="995362" cy="827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2" name="AutoShape 35"/>
          <p:cNvCxnSpPr>
            <a:cxnSpLocks noChangeShapeType="1"/>
            <a:stCxn id="165895" idx="4"/>
            <a:endCxn id="165899" idx="0"/>
          </p:cNvCxnSpPr>
          <p:nvPr/>
        </p:nvCxnSpPr>
        <p:spPr bwMode="auto">
          <a:xfrm flipH="1">
            <a:off x="6451600" y="3257550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3" name="AutoShape 36"/>
          <p:cNvCxnSpPr>
            <a:cxnSpLocks noChangeShapeType="1"/>
            <a:stCxn id="165895" idx="4"/>
            <a:endCxn id="165900" idx="0"/>
          </p:cNvCxnSpPr>
          <p:nvPr/>
        </p:nvCxnSpPr>
        <p:spPr bwMode="auto">
          <a:xfrm>
            <a:off x="6756400" y="3257550"/>
            <a:ext cx="4413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4" name="AutoShape 37"/>
          <p:cNvCxnSpPr>
            <a:cxnSpLocks noChangeShapeType="1"/>
            <a:stCxn id="165895" idx="5"/>
            <a:endCxn id="165902" idx="1"/>
          </p:cNvCxnSpPr>
          <p:nvPr/>
        </p:nvCxnSpPr>
        <p:spPr bwMode="auto">
          <a:xfrm>
            <a:off x="6827838" y="3230563"/>
            <a:ext cx="1165225" cy="849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5" name="AutoShape 38"/>
          <p:cNvCxnSpPr>
            <a:cxnSpLocks noChangeShapeType="1"/>
            <a:stCxn id="165897" idx="5"/>
            <a:endCxn id="165899" idx="0"/>
          </p:cNvCxnSpPr>
          <p:nvPr/>
        </p:nvCxnSpPr>
        <p:spPr bwMode="auto">
          <a:xfrm>
            <a:off x="6065838" y="3224213"/>
            <a:ext cx="385762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6" name="AutoShape 39"/>
          <p:cNvCxnSpPr>
            <a:cxnSpLocks noChangeShapeType="1"/>
            <a:stCxn id="165897" idx="6"/>
            <a:endCxn id="165900" idx="1"/>
          </p:cNvCxnSpPr>
          <p:nvPr/>
        </p:nvCxnSpPr>
        <p:spPr bwMode="auto">
          <a:xfrm>
            <a:off x="6096000" y="3157538"/>
            <a:ext cx="1030288" cy="927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7" name="AutoShape 40"/>
          <p:cNvCxnSpPr>
            <a:cxnSpLocks noChangeShapeType="1"/>
            <a:stCxn id="165897" idx="6"/>
            <a:endCxn id="165902" idx="1"/>
          </p:cNvCxnSpPr>
          <p:nvPr/>
        </p:nvCxnSpPr>
        <p:spPr bwMode="auto">
          <a:xfrm>
            <a:off x="6096000" y="3157538"/>
            <a:ext cx="1897063" cy="922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8" name="AutoShape 41"/>
          <p:cNvCxnSpPr>
            <a:cxnSpLocks noChangeShapeType="1"/>
            <a:stCxn id="165898" idx="4"/>
            <a:endCxn id="165903" idx="0"/>
          </p:cNvCxnSpPr>
          <p:nvPr/>
        </p:nvCxnSpPr>
        <p:spPr bwMode="auto">
          <a:xfrm flipH="1">
            <a:off x="4657725" y="4248150"/>
            <a:ext cx="261938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29" name="AutoShape 42"/>
          <p:cNvCxnSpPr>
            <a:cxnSpLocks noChangeShapeType="1"/>
            <a:stCxn id="165901" idx="4"/>
            <a:endCxn id="165904" idx="0"/>
          </p:cNvCxnSpPr>
          <p:nvPr/>
        </p:nvCxnSpPr>
        <p:spPr bwMode="auto">
          <a:xfrm>
            <a:off x="5689600" y="4246563"/>
            <a:ext cx="500063" cy="812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0" name="AutoShape 43"/>
          <p:cNvCxnSpPr>
            <a:cxnSpLocks noChangeShapeType="1"/>
            <a:stCxn id="165900" idx="4"/>
            <a:endCxn id="165905" idx="0"/>
          </p:cNvCxnSpPr>
          <p:nvPr/>
        </p:nvCxnSpPr>
        <p:spPr bwMode="auto">
          <a:xfrm flipH="1">
            <a:off x="6935788" y="4246563"/>
            <a:ext cx="261937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1" name="AutoShape 44"/>
          <p:cNvCxnSpPr>
            <a:cxnSpLocks noChangeShapeType="1"/>
            <a:stCxn id="165899" idx="4"/>
            <a:endCxn id="165907" idx="2"/>
          </p:cNvCxnSpPr>
          <p:nvPr/>
        </p:nvCxnSpPr>
        <p:spPr bwMode="auto">
          <a:xfrm>
            <a:off x="6451600" y="4252913"/>
            <a:ext cx="1249363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2" name="AutoShape 46"/>
          <p:cNvCxnSpPr>
            <a:cxnSpLocks noChangeShapeType="1"/>
            <a:stCxn id="165902" idx="4"/>
            <a:endCxn id="165907" idx="7"/>
          </p:cNvCxnSpPr>
          <p:nvPr/>
        </p:nvCxnSpPr>
        <p:spPr bwMode="auto">
          <a:xfrm flipH="1">
            <a:off x="7874000" y="4241800"/>
            <a:ext cx="190500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3" name="AutoShape 47"/>
          <p:cNvCxnSpPr>
            <a:cxnSpLocks noChangeShapeType="1"/>
            <a:stCxn id="165903" idx="4"/>
            <a:endCxn id="165906" idx="4"/>
          </p:cNvCxnSpPr>
          <p:nvPr/>
        </p:nvCxnSpPr>
        <p:spPr bwMode="auto">
          <a:xfrm rot="5400000" flipH="1" flipV="1">
            <a:off x="5041900" y="4857750"/>
            <a:ext cx="1588" cy="76993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5934" name="AutoShape 48"/>
          <p:cNvCxnSpPr>
            <a:cxnSpLocks noChangeShapeType="1"/>
            <a:stCxn id="165904" idx="5"/>
            <a:endCxn id="165908" idx="4"/>
          </p:cNvCxnSpPr>
          <p:nvPr/>
        </p:nvCxnSpPr>
        <p:spPr bwMode="auto">
          <a:xfrm rot="16200000" flipH="1">
            <a:off x="7445376" y="4037012"/>
            <a:ext cx="11112" cy="2379663"/>
          </a:xfrm>
          <a:prstGeom prst="curvedConnector3">
            <a:avLst>
              <a:gd name="adj1" fmla="val 23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sp>
        <p:nvSpPr>
          <p:cNvPr id="52" name="Right Arrow 51"/>
          <p:cNvSpPr/>
          <p:nvPr/>
        </p:nvSpPr>
        <p:spPr bwMode="auto">
          <a:xfrm>
            <a:off x="3792538" y="4927600"/>
            <a:ext cx="538162" cy="450850"/>
          </a:xfrm>
          <a:prstGeom prst="rightArrow">
            <a:avLst/>
          </a:prstGeom>
          <a:solidFill>
            <a:schemeClr val="accent6"/>
          </a:solidFill>
          <a:ln w="28575" cap="flat" cmpd="sng" algn="ctr">
            <a:solidFill>
              <a:schemeClr val="accent6"/>
            </a:solidFill>
            <a:prstDash val="solid"/>
            <a:round/>
            <a:headEnd type="none" w="sm" len="sm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Arial" pitchFamily="-11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  <p:sp>
        <p:nvSpPr>
          <p:cNvPr id="166915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16691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BA09C5E-1DE9-0B42-A431-62E8CFE2A03B}" type="slidenum">
              <a:rPr lang="en-US"/>
              <a:pPr/>
              <a:t>66</a:t>
            </a:fld>
            <a:endParaRPr lang="en-US"/>
          </a:p>
        </p:txBody>
      </p:sp>
      <p:sp>
        <p:nvSpPr>
          <p:cNvPr id="1669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ea typeface="ＭＳ Ｐゴシック" charset="-128"/>
                <a:cs typeface="ＭＳ Ｐゴシック" charset="-128"/>
              </a:rPr>
              <a:t>E-bay Fraud detection - NetProbe</a:t>
            </a:r>
          </a:p>
        </p:txBody>
      </p:sp>
      <p:pic>
        <p:nvPicPr>
          <p:cNvPr id="166918" name="Picture 3" descr="netprobe_screenshot_v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35013" y="1922463"/>
            <a:ext cx="3057525" cy="4114800"/>
          </a:xfrm>
          <a:noFill/>
        </p:spPr>
      </p:pic>
      <p:sp>
        <p:nvSpPr>
          <p:cNvPr id="166919" name="Oval 4"/>
          <p:cNvSpPr>
            <a:spLocks noChangeArrowheads="1"/>
          </p:cNvSpPr>
          <p:nvPr/>
        </p:nvSpPr>
        <p:spPr bwMode="auto">
          <a:xfrm>
            <a:off x="5122863" y="3063875"/>
            <a:ext cx="203200" cy="188913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0" name="Oval 5"/>
          <p:cNvSpPr>
            <a:spLocks noChangeArrowheads="1"/>
          </p:cNvSpPr>
          <p:nvPr/>
        </p:nvSpPr>
        <p:spPr bwMode="auto">
          <a:xfrm>
            <a:off x="6654800" y="3068638"/>
            <a:ext cx="203200" cy="1889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1" name="Oval 6"/>
          <p:cNvSpPr>
            <a:spLocks noChangeArrowheads="1"/>
          </p:cNvSpPr>
          <p:nvPr/>
        </p:nvSpPr>
        <p:spPr bwMode="auto">
          <a:xfrm>
            <a:off x="7400925" y="3062288"/>
            <a:ext cx="203200" cy="1889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2" name="Oval 7"/>
          <p:cNvSpPr>
            <a:spLocks noChangeArrowheads="1"/>
          </p:cNvSpPr>
          <p:nvPr/>
        </p:nvSpPr>
        <p:spPr bwMode="auto">
          <a:xfrm>
            <a:off x="5892800" y="3062288"/>
            <a:ext cx="203200" cy="188912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2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3" name="Oval 8"/>
          <p:cNvSpPr>
            <a:spLocks noChangeArrowheads="1"/>
          </p:cNvSpPr>
          <p:nvPr/>
        </p:nvSpPr>
        <p:spPr bwMode="auto">
          <a:xfrm>
            <a:off x="4818063" y="4059238"/>
            <a:ext cx="203200" cy="1889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4" name="Oval 9"/>
          <p:cNvSpPr>
            <a:spLocks noChangeArrowheads="1"/>
          </p:cNvSpPr>
          <p:nvPr/>
        </p:nvSpPr>
        <p:spPr bwMode="auto">
          <a:xfrm>
            <a:off x="6350000" y="4064000"/>
            <a:ext cx="203200" cy="188913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5" name="Oval 10"/>
          <p:cNvSpPr>
            <a:spLocks noChangeArrowheads="1"/>
          </p:cNvSpPr>
          <p:nvPr/>
        </p:nvSpPr>
        <p:spPr bwMode="auto">
          <a:xfrm>
            <a:off x="7096125" y="4057650"/>
            <a:ext cx="203200" cy="188913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6" name="Oval 11"/>
          <p:cNvSpPr>
            <a:spLocks noChangeArrowheads="1"/>
          </p:cNvSpPr>
          <p:nvPr/>
        </p:nvSpPr>
        <p:spPr bwMode="auto">
          <a:xfrm>
            <a:off x="5588000" y="4057650"/>
            <a:ext cx="203200" cy="188913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7" name="Oval 12"/>
          <p:cNvSpPr>
            <a:spLocks noChangeArrowheads="1"/>
          </p:cNvSpPr>
          <p:nvPr/>
        </p:nvSpPr>
        <p:spPr bwMode="auto">
          <a:xfrm>
            <a:off x="7962900" y="4052888"/>
            <a:ext cx="203200" cy="188912"/>
          </a:xfrm>
          <a:prstGeom prst="ellipse">
            <a:avLst/>
          </a:prstGeom>
          <a:solidFill>
            <a:srgbClr val="FF9900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8" name="Oval 13"/>
          <p:cNvSpPr>
            <a:spLocks noChangeArrowheads="1"/>
          </p:cNvSpPr>
          <p:nvPr/>
        </p:nvSpPr>
        <p:spPr bwMode="auto">
          <a:xfrm>
            <a:off x="4556125" y="5054600"/>
            <a:ext cx="203200" cy="1889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29" name="Oval 14"/>
          <p:cNvSpPr>
            <a:spLocks noChangeArrowheads="1"/>
          </p:cNvSpPr>
          <p:nvPr/>
        </p:nvSpPr>
        <p:spPr bwMode="auto">
          <a:xfrm>
            <a:off x="6088063" y="5059363"/>
            <a:ext cx="203200" cy="1889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30" name="Oval 15"/>
          <p:cNvSpPr>
            <a:spLocks noChangeArrowheads="1"/>
          </p:cNvSpPr>
          <p:nvPr/>
        </p:nvSpPr>
        <p:spPr bwMode="auto">
          <a:xfrm>
            <a:off x="6834188" y="5053013"/>
            <a:ext cx="203200" cy="1889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31" name="Oval 16"/>
          <p:cNvSpPr>
            <a:spLocks noChangeArrowheads="1"/>
          </p:cNvSpPr>
          <p:nvPr/>
        </p:nvSpPr>
        <p:spPr bwMode="auto">
          <a:xfrm>
            <a:off x="5326063" y="5053013"/>
            <a:ext cx="203200" cy="1889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32" name="Oval 17"/>
          <p:cNvSpPr>
            <a:spLocks noChangeArrowheads="1"/>
          </p:cNvSpPr>
          <p:nvPr/>
        </p:nvSpPr>
        <p:spPr bwMode="auto">
          <a:xfrm>
            <a:off x="7700963" y="5048250"/>
            <a:ext cx="203200" cy="188913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6933" name="Oval 18"/>
          <p:cNvSpPr>
            <a:spLocks noChangeArrowheads="1"/>
          </p:cNvSpPr>
          <p:nvPr/>
        </p:nvSpPr>
        <p:spPr bwMode="auto">
          <a:xfrm>
            <a:off x="8539163" y="5043488"/>
            <a:ext cx="203200" cy="188912"/>
          </a:xfrm>
          <a:prstGeom prst="ellipse">
            <a:avLst/>
          </a:prstGeom>
          <a:solidFill>
            <a:srgbClr val="006600"/>
          </a:solidFill>
          <a:ln w="9525">
            <a:solidFill>
              <a:srgbClr val="00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66934" name="AutoShape 19"/>
          <p:cNvCxnSpPr>
            <a:cxnSpLocks noChangeShapeType="1"/>
            <a:stCxn id="166919" idx="4"/>
            <a:endCxn id="166923" idx="0"/>
          </p:cNvCxnSpPr>
          <p:nvPr/>
        </p:nvCxnSpPr>
        <p:spPr bwMode="auto">
          <a:xfrm flipH="1">
            <a:off x="4919663" y="3252788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5" name="AutoShape 20"/>
          <p:cNvCxnSpPr>
            <a:cxnSpLocks noChangeShapeType="1"/>
            <a:stCxn id="166919" idx="4"/>
            <a:endCxn id="166926" idx="1"/>
          </p:cNvCxnSpPr>
          <p:nvPr/>
        </p:nvCxnSpPr>
        <p:spPr bwMode="auto">
          <a:xfrm>
            <a:off x="5224463" y="3252788"/>
            <a:ext cx="393700" cy="8318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6" name="AutoShape 21"/>
          <p:cNvCxnSpPr>
            <a:cxnSpLocks noChangeShapeType="1"/>
            <a:stCxn id="166919" idx="5"/>
            <a:endCxn id="166924" idx="1"/>
          </p:cNvCxnSpPr>
          <p:nvPr/>
        </p:nvCxnSpPr>
        <p:spPr bwMode="auto">
          <a:xfrm>
            <a:off x="5295900" y="3225800"/>
            <a:ext cx="1084263" cy="8651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7" name="AutoShape 22"/>
          <p:cNvCxnSpPr>
            <a:cxnSpLocks noChangeShapeType="1"/>
            <a:stCxn id="166919" idx="6"/>
            <a:endCxn id="166925" idx="2"/>
          </p:cNvCxnSpPr>
          <p:nvPr/>
        </p:nvCxnSpPr>
        <p:spPr bwMode="auto">
          <a:xfrm>
            <a:off x="5326063" y="3159125"/>
            <a:ext cx="1770062" cy="9937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8" name="AutoShape 23"/>
          <p:cNvCxnSpPr>
            <a:cxnSpLocks noChangeShapeType="1"/>
            <a:stCxn id="166919" idx="6"/>
            <a:endCxn id="166927" idx="2"/>
          </p:cNvCxnSpPr>
          <p:nvPr/>
        </p:nvCxnSpPr>
        <p:spPr bwMode="auto">
          <a:xfrm>
            <a:off x="5326063" y="3159125"/>
            <a:ext cx="2636837" cy="98901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39" name="AutoShape 24"/>
          <p:cNvCxnSpPr>
            <a:cxnSpLocks noChangeShapeType="1"/>
            <a:stCxn id="166922" idx="4"/>
            <a:endCxn id="166926" idx="7"/>
          </p:cNvCxnSpPr>
          <p:nvPr/>
        </p:nvCxnSpPr>
        <p:spPr bwMode="auto">
          <a:xfrm flipH="1">
            <a:off x="5761038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0" name="AutoShape 25"/>
          <p:cNvCxnSpPr>
            <a:cxnSpLocks noChangeShapeType="1"/>
            <a:stCxn id="166922" idx="3"/>
            <a:endCxn id="166923" idx="7"/>
          </p:cNvCxnSpPr>
          <p:nvPr/>
        </p:nvCxnSpPr>
        <p:spPr bwMode="auto">
          <a:xfrm flipH="1">
            <a:off x="4991100" y="3224213"/>
            <a:ext cx="931863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1" name="AutoShape 26"/>
          <p:cNvCxnSpPr>
            <a:cxnSpLocks noChangeShapeType="1"/>
            <a:stCxn id="166920" idx="3"/>
            <a:endCxn id="166923" idx="7"/>
          </p:cNvCxnSpPr>
          <p:nvPr/>
        </p:nvCxnSpPr>
        <p:spPr bwMode="auto">
          <a:xfrm flipH="1">
            <a:off x="4991100" y="3230563"/>
            <a:ext cx="1693863" cy="85566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2" name="AutoShape 27"/>
          <p:cNvCxnSpPr>
            <a:cxnSpLocks noChangeShapeType="1"/>
            <a:stCxn id="166921" idx="3"/>
            <a:endCxn id="166923" idx="7"/>
          </p:cNvCxnSpPr>
          <p:nvPr/>
        </p:nvCxnSpPr>
        <p:spPr bwMode="auto">
          <a:xfrm flipH="1">
            <a:off x="4991100" y="3224213"/>
            <a:ext cx="2439988" cy="8620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3" name="AutoShape 28"/>
          <p:cNvCxnSpPr>
            <a:cxnSpLocks noChangeShapeType="1"/>
            <a:stCxn id="166921" idx="5"/>
            <a:endCxn id="166927" idx="0"/>
          </p:cNvCxnSpPr>
          <p:nvPr/>
        </p:nvCxnSpPr>
        <p:spPr bwMode="auto">
          <a:xfrm>
            <a:off x="7573963" y="3224213"/>
            <a:ext cx="490537" cy="8286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4" name="AutoShape 29"/>
          <p:cNvCxnSpPr>
            <a:cxnSpLocks noChangeShapeType="1"/>
            <a:stCxn id="166921" idx="4"/>
            <a:endCxn id="166925" idx="7"/>
          </p:cNvCxnSpPr>
          <p:nvPr/>
        </p:nvCxnSpPr>
        <p:spPr bwMode="auto">
          <a:xfrm flipH="1">
            <a:off x="7269163" y="3251200"/>
            <a:ext cx="233362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5" name="AutoShape 30"/>
          <p:cNvCxnSpPr>
            <a:cxnSpLocks noChangeShapeType="1"/>
            <a:stCxn id="166921" idx="3"/>
            <a:endCxn id="166924" idx="0"/>
          </p:cNvCxnSpPr>
          <p:nvPr/>
        </p:nvCxnSpPr>
        <p:spPr bwMode="auto">
          <a:xfrm flipH="1">
            <a:off x="6451600" y="3224213"/>
            <a:ext cx="979488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6" name="AutoShape 31"/>
          <p:cNvCxnSpPr>
            <a:cxnSpLocks noChangeShapeType="1"/>
            <a:stCxn id="166920" idx="4"/>
            <a:endCxn id="166926" idx="7"/>
          </p:cNvCxnSpPr>
          <p:nvPr/>
        </p:nvCxnSpPr>
        <p:spPr bwMode="auto">
          <a:xfrm flipH="1">
            <a:off x="5761038" y="3257550"/>
            <a:ext cx="995362" cy="82708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7" name="AutoShape 32"/>
          <p:cNvCxnSpPr>
            <a:cxnSpLocks noChangeShapeType="1"/>
            <a:stCxn id="166920" idx="4"/>
            <a:endCxn id="166924" idx="0"/>
          </p:cNvCxnSpPr>
          <p:nvPr/>
        </p:nvCxnSpPr>
        <p:spPr bwMode="auto">
          <a:xfrm flipH="1">
            <a:off x="6451600" y="3257550"/>
            <a:ext cx="304800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8" name="AutoShape 33"/>
          <p:cNvCxnSpPr>
            <a:cxnSpLocks noChangeShapeType="1"/>
            <a:stCxn id="166920" idx="4"/>
            <a:endCxn id="166925" idx="0"/>
          </p:cNvCxnSpPr>
          <p:nvPr/>
        </p:nvCxnSpPr>
        <p:spPr bwMode="auto">
          <a:xfrm>
            <a:off x="6756400" y="3257550"/>
            <a:ext cx="441325" cy="800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49" name="AutoShape 34"/>
          <p:cNvCxnSpPr>
            <a:cxnSpLocks noChangeShapeType="1"/>
            <a:stCxn id="166920" idx="5"/>
            <a:endCxn id="166927" idx="1"/>
          </p:cNvCxnSpPr>
          <p:nvPr/>
        </p:nvCxnSpPr>
        <p:spPr bwMode="auto">
          <a:xfrm>
            <a:off x="6827838" y="3230563"/>
            <a:ext cx="1165225" cy="849312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0" name="AutoShape 35"/>
          <p:cNvCxnSpPr>
            <a:cxnSpLocks noChangeShapeType="1"/>
            <a:stCxn id="166922" idx="5"/>
            <a:endCxn id="166924" idx="0"/>
          </p:cNvCxnSpPr>
          <p:nvPr/>
        </p:nvCxnSpPr>
        <p:spPr bwMode="auto">
          <a:xfrm>
            <a:off x="6065838" y="3224213"/>
            <a:ext cx="385762" cy="8397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1" name="AutoShape 36"/>
          <p:cNvCxnSpPr>
            <a:cxnSpLocks noChangeShapeType="1"/>
            <a:stCxn id="166922" idx="6"/>
            <a:endCxn id="166925" idx="1"/>
          </p:cNvCxnSpPr>
          <p:nvPr/>
        </p:nvCxnSpPr>
        <p:spPr bwMode="auto">
          <a:xfrm>
            <a:off x="6096000" y="3157538"/>
            <a:ext cx="1030288" cy="9271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2" name="AutoShape 37"/>
          <p:cNvCxnSpPr>
            <a:cxnSpLocks noChangeShapeType="1"/>
            <a:stCxn id="166922" idx="6"/>
            <a:endCxn id="166927" idx="1"/>
          </p:cNvCxnSpPr>
          <p:nvPr/>
        </p:nvCxnSpPr>
        <p:spPr bwMode="auto">
          <a:xfrm>
            <a:off x="6096000" y="3157538"/>
            <a:ext cx="1897063" cy="92233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3" name="AutoShape 38"/>
          <p:cNvCxnSpPr>
            <a:cxnSpLocks noChangeShapeType="1"/>
            <a:stCxn id="166923" idx="4"/>
            <a:endCxn id="166928" idx="0"/>
          </p:cNvCxnSpPr>
          <p:nvPr/>
        </p:nvCxnSpPr>
        <p:spPr bwMode="auto">
          <a:xfrm flipH="1">
            <a:off x="4657725" y="4248150"/>
            <a:ext cx="261938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4" name="AutoShape 39"/>
          <p:cNvCxnSpPr>
            <a:cxnSpLocks noChangeShapeType="1"/>
            <a:stCxn id="166926" idx="4"/>
            <a:endCxn id="166929" idx="0"/>
          </p:cNvCxnSpPr>
          <p:nvPr/>
        </p:nvCxnSpPr>
        <p:spPr bwMode="auto">
          <a:xfrm>
            <a:off x="5689600" y="4246563"/>
            <a:ext cx="500063" cy="8128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5" name="AutoShape 40"/>
          <p:cNvCxnSpPr>
            <a:cxnSpLocks noChangeShapeType="1"/>
            <a:stCxn id="166925" idx="4"/>
            <a:endCxn id="166930" idx="0"/>
          </p:cNvCxnSpPr>
          <p:nvPr/>
        </p:nvCxnSpPr>
        <p:spPr bwMode="auto">
          <a:xfrm flipH="1">
            <a:off x="6935788" y="4246563"/>
            <a:ext cx="261937" cy="8064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6" name="AutoShape 41"/>
          <p:cNvCxnSpPr>
            <a:cxnSpLocks noChangeShapeType="1"/>
            <a:stCxn id="166924" idx="4"/>
            <a:endCxn id="166932" idx="2"/>
          </p:cNvCxnSpPr>
          <p:nvPr/>
        </p:nvCxnSpPr>
        <p:spPr bwMode="auto">
          <a:xfrm>
            <a:off x="6451600" y="4252913"/>
            <a:ext cx="1249363" cy="890587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7" name="AutoShape 42"/>
          <p:cNvCxnSpPr>
            <a:cxnSpLocks noChangeShapeType="1"/>
            <a:stCxn id="166927" idx="4"/>
            <a:endCxn id="166932" idx="7"/>
          </p:cNvCxnSpPr>
          <p:nvPr/>
        </p:nvCxnSpPr>
        <p:spPr bwMode="auto">
          <a:xfrm flipH="1">
            <a:off x="7874000" y="4241800"/>
            <a:ext cx="190500" cy="83343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8" name="AutoShape 43"/>
          <p:cNvCxnSpPr>
            <a:cxnSpLocks noChangeShapeType="1"/>
            <a:stCxn id="166928" idx="4"/>
            <a:endCxn id="166931" idx="4"/>
          </p:cNvCxnSpPr>
          <p:nvPr/>
        </p:nvCxnSpPr>
        <p:spPr bwMode="auto">
          <a:xfrm rot="5400000" flipH="1" flipV="1">
            <a:off x="5041900" y="4857750"/>
            <a:ext cx="1588" cy="769938"/>
          </a:xfrm>
          <a:prstGeom prst="curvedConnector3">
            <a:avLst>
              <a:gd name="adj1" fmla="val -144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166959" name="AutoShape 44"/>
          <p:cNvCxnSpPr>
            <a:cxnSpLocks noChangeShapeType="1"/>
            <a:stCxn id="166929" idx="5"/>
            <a:endCxn id="166933" idx="4"/>
          </p:cNvCxnSpPr>
          <p:nvPr/>
        </p:nvCxnSpPr>
        <p:spPr bwMode="auto">
          <a:xfrm rot="16200000" flipH="1">
            <a:off x="7445376" y="4037012"/>
            <a:ext cx="11112" cy="2379663"/>
          </a:xfrm>
          <a:prstGeom prst="curvedConnector3">
            <a:avLst>
              <a:gd name="adj1" fmla="val 230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</p:cxnSp>
      <p:grpSp>
        <p:nvGrpSpPr>
          <p:cNvPr id="64" name="Group 63"/>
          <p:cNvGrpSpPr/>
          <p:nvPr/>
        </p:nvGrpSpPr>
        <p:grpSpPr>
          <a:xfrm>
            <a:off x="7200900" y="1485900"/>
            <a:ext cx="1193800" cy="1206500"/>
            <a:chOff x="7200900" y="1485900"/>
            <a:chExt cx="1193800" cy="1206500"/>
          </a:xfrm>
        </p:grpSpPr>
        <p:sp>
          <p:nvSpPr>
            <p:cNvPr id="49" name="Rectangle 48"/>
            <p:cNvSpPr/>
            <p:nvPr/>
          </p:nvSpPr>
          <p:spPr bwMode="auto">
            <a:xfrm>
              <a:off x="7518400" y="17780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7810500" y="17780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7810500" y="20828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7518400" y="2082800"/>
              <a:ext cx="292100" cy="304800"/>
            </a:xfrm>
            <a:prstGeom prst="rect">
              <a:avLst/>
            </a:prstGeom>
            <a:solidFill>
              <a:srgbClr val="5C5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/>
            <p:cNvSpPr/>
            <p:nvPr/>
          </p:nvSpPr>
          <p:spPr bwMode="auto">
            <a:xfrm>
              <a:off x="7200900" y="1866900"/>
              <a:ext cx="127000" cy="139700"/>
            </a:xfrm>
            <a:prstGeom prst="ellipse">
              <a:avLst/>
            </a:prstGeom>
            <a:solidFill>
              <a:srgbClr val="00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Oval 53"/>
            <p:cNvSpPr/>
            <p:nvPr/>
          </p:nvSpPr>
          <p:spPr bwMode="auto">
            <a:xfrm>
              <a:off x="7594600" y="1498600"/>
              <a:ext cx="127000" cy="139700"/>
            </a:xfrm>
            <a:prstGeom prst="ellipse">
              <a:avLst/>
            </a:prstGeom>
            <a:solidFill>
              <a:srgbClr val="00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 bwMode="auto">
            <a:xfrm>
              <a:off x="7213600" y="2209800"/>
              <a:ext cx="127000" cy="139700"/>
            </a:xfrm>
            <a:prstGeom prst="ellipse">
              <a:avLst/>
            </a:pr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 bwMode="auto">
            <a:xfrm>
              <a:off x="7886700" y="1485900"/>
              <a:ext cx="127000" cy="139700"/>
            </a:xfrm>
            <a:prstGeom prst="ellipse">
              <a:avLst/>
            </a:pr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7518400" y="23876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7810500" y="23876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102600" y="17780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102600" y="23876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02600" y="20828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2" name="Oval 61"/>
            <p:cNvSpPr/>
            <p:nvPr/>
          </p:nvSpPr>
          <p:spPr bwMode="auto">
            <a:xfrm>
              <a:off x="8197850" y="1498600"/>
              <a:ext cx="127000" cy="139700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Oval 62"/>
            <p:cNvSpPr/>
            <p:nvPr/>
          </p:nvSpPr>
          <p:spPr bwMode="auto">
            <a:xfrm>
              <a:off x="7213600" y="2495550"/>
              <a:ext cx="127000" cy="139700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Popular press</a:t>
            </a:r>
          </a:p>
        </p:txBody>
      </p:sp>
      <p:sp>
        <p:nvSpPr>
          <p:cNvPr id="1679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pPr>
              <a:buFontTx/>
              <a:buNone/>
            </a:pPr>
            <a:r>
              <a:rPr lang="en-US" dirty="0" smtClean="0">
                <a:ea typeface="ＭＳ Ｐゴシック" charset="-128"/>
                <a:cs typeface="ＭＳ Ｐゴシック" charset="-128"/>
              </a:rPr>
              <a:t>And less desirable attention: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E-mail from ‘Belgium police’ (‘copy of your code?’)</a:t>
            </a:r>
          </a:p>
        </p:txBody>
      </p:sp>
      <p:sp>
        <p:nvSpPr>
          <p:cNvPr id="167940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  <p:sp>
        <p:nvSpPr>
          <p:cNvPr id="167941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167942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556D7B-08FB-824C-A18E-1E237A701D29}" type="slidenum">
              <a:rPr lang="en-US" smtClean="0"/>
              <a:pPr/>
              <a:t>67</a:t>
            </a:fld>
            <a:endParaRPr lang="en-US" smtClean="0"/>
          </a:p>
        </p:txBody>
      </p:sp>
      <p:pic>
        <p:nvPicPr>
          <p:cNvPr id="167943" name="Picture 6" descr="washpo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896938" y="2201863"/>
            <a:ext cx="3906837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4" name="Picture 7" descr="USA-Today-Logo.bm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914400" y="1506538"/>
            <a:ext cx="1100138" cy="69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5" name="Picture 8" descr="la_time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31838" y="3105150"/>
            <a:ext cx="3960812" cy="50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68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Patterns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Anomaly / fraud detection</a:t>
            </a:r>
          </a:p>
          <a:p>
            <a:pPr lvl="2"/>
            <a:r>
              <a:rPr lang="en-US" dirty="0" smtClean="0">
                <a:ea typeface="ＭＳ Ｐゴシック" charset="-128"/>
                <a:cs typeface="ＭＳ Ｐゴシック" charset="-128"/>
              </a:rPr>
              <a:t>No labels - Spectral methods</a:t>
            </a:r>
          </a:p>
          <a:p>
            <a:pPr lvl="2"/>
            <a:r>
              <a:rPr lang="en-US" dirty="0" err="1" smtClean="0">
                <a:ea typeface="ＭＳ Ｐゴシック" charset="-128"/>
                <a:cs typeface="ＭＳ Ｐゴシック" charset="-128"/>
              </a:rPr>
              <a:t>w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/ labels: Belief Propagation – closed formulas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graphs; tensors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4244975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47813"/>
            <a:ext cx="9144000" cy="1854200"/>
          </a:xfrm>
          <a:ln w="57150"/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>
                <a:latin typeface="Cambria"/>
              </a:rPr>
              <a:t>Unifying Guilt-by-Association Approaches: </a:t>
            </a:r>
            <a:br>
              <a:rPr lang="en-US" dirty="0" smtClean="0">
                <a:latin typeface="Cambria"/>
              </a:rPr>
            </a:br>
            <a:r>
              <a:rPr lang="en-US" dirty="0" smtClean="0">
                <a:latin typeface="Cambria"/>
              </a:rPr>
              <a:t>Theorems and Fast Algorithms</a:t>
            </a:r>
            <a:endParaRPr lang="en-US" dirty="0">
              <a:latin typeface="Cambria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1171" y="4048500"/>
            <a:ext cx="7260276" cy="1115472"/>
          </a:xfrm>
        </p:spPr>
        <p:txBody>
          <a:bodyPr numCol="2" spcCol="548640">
            <a:normAutofit fontScale="70000" lnSpcReduction="20000"/>
          </a:bodyPr>
          <a:lstStyle/>
          <a:p>
            <a:pPr>
              <a:defRPr/>
            </a:pPr>
            <a:r>
              <a:rPr lang="en-US" b="1" dirty="0" smtClean="0"/>
              <a:t>Danai Koutra		</a:t>
            </a:r>
            <a:endParaRPr lang="en-US" dirty="0" smtClean="0"/>
          </a:p>
          <a:p>
            <a:pPr>
              <a:defRPr/>
            </a:pPr>
            <a:r>
              <a:rPr lang="en-US" dirty="0" smtClean="0"/>
              <a:t>U Kang	</a:t>
            </a:r>
          </a:p>
          <a:p>
            <a:pPr>
              <a:defRPr/>
            </a:pPr>
            <a:r>
              <a:rPr lang="en-US" dirty="0" smtClean="0"/>
              <a:t>Hsing-Kuo Kenneth Pao</a:t>
            </a:r>
          </a:p>
          <a:p>
            <a:pPr>
              <a:defRPr/>
            </a:pPr>
            <a:r>
              <a:rPr lang="en-US" dirty="0" smtClean="0"/>
              <a:t>Tai-You Ke</a:t>
            </a:r>
          </a:p>
          <a:p>
            <a:pPr>
              <a:defRPr/>
            </a:pPr>
            <a:r>
              <a:rPr lang="en-US" dirty="0" smtClean="0"/>
              <a:t>Duen Horng (Polo) Chau</a:t>
            </a:r>
          </a:p>
          <a:p>
            <a:pPr>
              <a:defRPr/>
            </a:pPr>
            <a:r>
              <a:rPr lang="en-US" dirty="0" smtClean="0"/>
              <a:t>Christos Faloutsos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36638" y="5895975"/>
            <a:ext cx="7259637" cy="546100"/>
          </a:xfrm>
          <a:prstGeom prst="rect">
            <a:avLst/>
          </a:prstGeom>
        </p:spPr>
        <p:txBody>
          <a:bodyPr spcCol="548640">
            <a:normAutofit/>
          </a:bodyPr>
          <a:lstStyle/>
          <a:p>
            <a:pPr defTabSz="457200" fontAlgn="auto">
              <a:spcBef>
                <a:spcPct val="20000"/>
              </a:spcBef>
              <a:spcAft>
                <a:spcPts val="0"/>
              </a:spcAft>
              <a:buFont typeface="Arial"/>
              <a:buNone/>
              <a:defRPr/>
            </a:pPr>
            <a:r>
              <a:rPr kumimoji="0" lang="en-US" sz="2400" i="1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ECML PKDD, 5-9 September 2011, Athens, Greece</a:t>
            </a:r>
          </a:p>
        </p:txBody>
      </p:sp>
      <p:pic>
        <p:nvPicPr>
          <p:cNvPr id="5" name="Picture 4" descr="dana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429000"/>
            <a:ext cx="889000" cy="889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662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57A6DEDC-4910-6445-9788-302D49B9B976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26628" name="Rectangle 3074"/>
          <p:cNvSpPr>
            <a:spLocks noGrp="1" noChangeArrowheads="1"/>
          </p:cNvSpPr>
          <p:nvPr>
            <p:ph type="title"/>
          </p:nvPr>
        </p:nvSpPr>
        <p:spPr/>
        <p:txBody>
          <a:bodyPr lIns="82945" tIns="41473" rIns="82945" bIns="41473" anchor="t"/>
          <a:lstStyle/>
          <a:p>
            <a:pPr defTabSz="912813"/>
            <a:r>
              <a:rPr lang="en-US">
                <a:ea typeface="ＭＳ Ｐゴシック" charset="-128"/>
                <a:cs typeface="ＭＳ Ｐゴシック" charset="-128"/>
              </a:rPr>
              <a:t>Graphs - why should we care?</a:t>
            </a:r>
          </a:p>
        </p:txBody>
      </p:sp>
      <p:sp>
        <p:nvSpPr>
          <p:cNvPr id="26629" name="Rectangle 3085"/>
          <p:cNvSpPr>
            <a:spLocks noGrp="1" noChangeArrowheads="1"/>
          </p:cNvSpPr>
          <p:nvPr>
            <p:ph type="body" idx="1"/>
          </p:nvPr>
        </p:nvSpPr>
        <p:spPr>
          <a:xfrm>
            <a:off x="279400" y="1447800"/>
            <a:ext cx="8597900" cy="4648200"/>
          </a:xfrm>
        </p:spPr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web-log (‘blog’) news propagation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computer network security: email/IP traffic and anomaly detection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Recommendation systems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....</a:t>
            </a:r>
          </a:p>
          <a:p>
            <a:endParaRPr lang="en-US" dirty="0" smtClean="0">
              <a:ea typeface="ＭＳ Ｐゴシック" charset="-128"/>
              <a:cs typeface="ＭＳ Ｐゴシック" charset="-128"/>
            </a:endParaRP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Many-to-many db relationship -&gt; graph</a:t>
            </a:r>
          </a:p>
        </p:txBody>
      </p:sp>
      <p:sp>
        <p:nvSpPr>
          <p:cNvPr id="26630" name="Date Placeholder 6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7" name="Picture 6" descr="netflix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340600" y="3137965"/>
            <a:ext cx="1193800" cy="582070"/>
          </a:xfrm>
          <a:prstGeom prst="rect">
            <a:avLst/>
          </a:prstGeom>
        </p:spPr>
      </p:pic>
      <p:pic>
        <p:nvPicPr>
          <p:cNvPr id="8" name="Picture 7" descr="ylogo_ne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9700" y="1619250"/>
            <a:ext cx="2654300" cy="368300"/>
          </a:xfrm>
          <a:prstGeom prst="rect">
            <a:avLst/>
          </a:prstGeom>
          <a:solidFill>
            <a:srgbClr val="66CCFF"/>
          </a:solidFill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Problem Definition:</a:t>
            </a:r>
            <a:br>
              <a:rPr lang="en-US" dirty="0" smtClean="0"/>
            </a:br>
            <a:r>
              <a:rPr lang="en-US" dirty="0" smtClean="0"/>
              <a:t>G</a:t>
            </a:r>
            <a:r>
              <a:rPr lang="en-US" sz="3778" dirty="0" smtClean="0"/>
              <a:t>B</a:t>
            </a:r>
            <a:r>
              <a:rPr lang="en-US" dirty="0" smtClean="0"/>
              <a:t>A techniques</a:t>
            </a:r>
            <a:endParaRPr lang="en-US" dirty="0"/>
          </a:p>
        </p:txBody>
      </p:sp>
      <p:sp>
        <p:nvSpPr>
          <p:cNvPr id="53251" name="Footer Placeholder 8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53252" name="Slide Number Placeholder 7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0966FEF-20F4-1045-BB12-F963D80569D1}" type="slidenum">
              <a:rPr lang="en-US" smtClean="0"/>
              <a:pPr/>
              <a:t>70</a:t>
            </a:fld>
            <a:endParaRPr lang="en-US" smtClean="0"/>
          </a:p>
        </p:txBody>
      </p:sp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5443538" y="2128838"/>
            <a:ext cx="3616325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b="1"/>
              <a:t>Given</a:t>
            </a:r>
            <a:r>
              <a:rPr lang="en-US" sz="2800"/>
              <a:t>: Graph; &amp;	        </a:t>
            </a:r>
          </a:p>
          <a:p>
            <a:pPr algn="l"/>
            <a:r>
              <a:rPr lang="en-US" sz="2800"/>
              <a:t>   few labeled nodes</a:t>
            </a:r>
          </a:p>
          <a:p>
            <a:pPr algn="l"/>
            <a:r>
              <a:rPr lang="en-US" sz="2800" b="1"/>
              <a:t>Find</a:t>
            </a:r>
            <a:r>
              <a:rPr lang="en-US" sz="2800"/>
              <a:t>: labels of rest</a:t>
            </a:r>
          </a:p>
          <a:p>
            <a:pPr algn="l"/>
            <a:r>
              <a:rPr lang="en-US" sz="2800"/>
              <a:t>(assuming network effects)</a:t>
            </a:r>
          </a:p>
        </p:txBody>
      </p:sp>
      <p:pic>
        <p:nvPicPr>
          <p:cNvPr id="53254" name="Content Placeholder 13" descr="graph_gult_by_assoc.pn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l="22217" t="2664" r="18387" b="957"/>
          <a:stretch>
            <a:fillRect/>
          </a:stretch>
        </p:blipFill>
        <p:spPr>
          <a:xfrm>
            <a:off x="342900" y="1762125"/>
            <a:ext cx="5137150" cy="3740150"/>
          </a:xfrm>
        </p:spPr>
      </p:pic>
      <p:sp>
        <p:nvSpPr>
          <p:cNvPr id="11" name="TextBox 10"/>
          <p:cNvSpPr txBox="1"/>
          <p:nvPr/>
        </p:nvSpPr>
        <p:spPr>
          <a:xfrm>
            <a:off x="2201334" y="1694179"/>
            <a:ext cx="6362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58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60640" y="3825115"/>
            <a:ext cx="6362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58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4637" y="2611441"/>
            <a:ext cx="6362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58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40930" y="4771315"/>
            <a:ext cx="636293" cy="64633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ln w="15875">
                  <a:solidFill>
                    <a:schemeClr val="bg1">
                      <a:lumMod val="6500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Arial Black"/>
              </a:rPr>
              <a:t>?</a:t>
            </a:r>
          </a:p>
        </p:txBody>
      </p:sp>
      <p:sp>
        <p:nvSpPr>
          <p:cNvPr id="53264" name="Date Placeholder 15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  <p:sp>
        <p:nvSpPr>
          <p:cNvPr id="16" name="Rectangle 15"/>
          <p:cNvSpPr/>
          <p:nvPr/>
        </p:nvSpPr>
        <p:spPr bwMode="auto">
          <a:xfrm>
            <a:off x="5334000" y="5181600"/>
            <a:ext cx="292100" cy="304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5626100" y="5181600"/>
            <a:ext cx="292100" cy="304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5626100" y="5486400"/>
            <a:ext cx="292100" cy="304800"/>
          </a:xfrm>
          <a:prstGeom prst="rect">
            <a:avLst/>
          </a:prstGeom>
          <a:solidFill>
            <a:srgbClr val="5C5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5334000" y="5486400"/>
            <a:ext cx="292100" cy="304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 bwMode="auto">
          <a:xfrm>
            <a:off x="5016500" y="5270500"/>
            <a:ext cx="127000" cy="139700"/>
          </a:xfrm>
          <a:prstGeom prst="ellipse">
            <a:avLst/>
          </a:prstGeom>
          <a:solidFill>
            <a:srgbClr val="008000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 bwMode="auto">
          <a:xfrm>
            <a:off x="5410200" y="4902200"/>
            <a:ext cx="127000" cy="139700"/>
          </a:xfrm>
          <a:prstGeom prst="ellipse">
            <a:avLst/>
          </a:prstGeom>
          <a:solidFill>
            <a:srgbClr val="008000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 bwMode="auto">
          <a:xfrm>
            <a:off x="5029200" y="5613400"/>
            <a:ext cx="127000" cy="139700"/>
          </a:xfrm>
          <a:prstGeom prst="ellips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Oval 22"/>
          <p:cNvSpPr/>
          <p:nvPr/>
        </p:nvSpPr>
        <p:spPr bwMode="auto">
          <a:xfrm>
            <a:off x="5702300" y="4889500"/>
            <a:ext cx="127000" cy="139700"/>
          </a:xfrm>
          <a:prstGeom prst="ellips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6756400" y="5143500"/>
            <a:ext cx="292100" cy="304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7048500" y="5143500"/>
            <a:ext cx="292100" cy="304800"/>
          </a:xfrm>
          <a:prstGeom prst="rect">
            <a:avLst/>
          </a:prstGeom>
          <a:solidFill>
            <a:schemeClr val="tx1">
              <a:lumMod val="40000"/>
              <a:lumOff val="60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048500" y="5448300"/>
            <a:ext cx="292100" cy="304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6756400" y="5448300"/>
            <a:ext cx="292100" cy="304800"/>
          </a:xfrm>
          <a:prstGeom prst="rect">
            <a:avLst/>
          </a:prstGeom>
          <a:solidFill>
            <a:srgbClr val="5C5CFF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 bwMode="auto">
          <a:xfrm>
            <a:off x="6438900" y="5232400"/>
            <a:ext cx="127000" cy="139700"/>
          </a:xfrm>
          <a:prstGeom prst="ellipse">
            <a:avLst/>
          </a:prstGeom>
          <a:solidFill>
            <a:srgbClr val="008000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 bwMode="auto">
          <a:xfrm>
            <a:off x="6832600" y="4864100"/>
            <a:ext cx="127000" cy="139700"/>
          </a:xfrm>
          <a:prstGeom prst="ellipse">
            <a:avLst/>
          </a:prstGeom>
          <a:solidFill>
            <a:srgbClr val="008000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 bwMode="auto">
          <a:xfrm>
            <a:off x="6451600" y="5575300"/>
            <a:ext cx="127000" cy="139700"/>
          </a:xfrm>
          <a:prstGeom prst="ellips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33" name="Oval 32"/>
          <p:cNvSpPr/>
          <p:nvPr/>
        </p:nvSpPr>
        <p:spPr bwMode="auto">
          <a:xfrm>
            <a:off x="7124700" y="4851400"/>
            <a:ext cx="127000" cy="139700"/>
          </a:xfrm>
          <a:prstGeom prst="ellipse">
            <a:avLst/>
          </a:prstGeom>
          <a:solidFill>
            <a:schemeClr val="tx2"/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7785100" y="4876800"/>
            <a:ext cx="1193800" cy="1206500"/>
            <a:chOff x="7200900" y="1485900"/>
            <a:chExt cx="1193800" cy="1206500"/>
          </a:xfrm>
        </p:grpSpPr>
        <p:sp>
          <p:nvSpPr>
            <p:cNvPr id="36" name="Rectangle 35"/>
            <p:cNvSpPr/>
            <p:nvPr/>
          </p:nvSpPr>
          <p:spPr bwMode="auto">
            <a:xfrm>
              <a:off x="7518400" y="17780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810500" y="17780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7810500" y="20828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7518400" y="2082800"/>
              <a:ext cx="292100" cy="304800"/>
            </a:xfrm>
            <a:prstGeom prst="rect">
              <a:avLst/>
            </a:prstGeom>
            <a:solidFill>
              <a:srgbClr val="5C5CFF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 bwMode="auto">
            <a:xfrm>
              <a:off x="7200900" y="1866900"/>
              <a:ext cx="127000" cy="139700"/>
            </a:xfrm>
            <a:prstGeom prst="ellipse">
              <a:avLst/>
            </a:prstGeom>
            <a:solidFill>
              <a:srgbClr val="00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/>
            <p:cNvSpPr/>
            <p:nvPr/>
          </p:nvSpPr>
          <p:spPr bwMode="auto">
            <a:xfrm>
              <a:off x="7594600" y="1498600"/>
              <a:ext cx="127000" cy="139700"/>
            </a:xfrm>
            <a:prstGeom prst="ellipse">
              <a:avLst/>
            </a:prstGeom>
            <a:solidFill>
              <a:srgbClr val="00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/>
            <p:cNvSpPr/>
            <p:nvPr/>
          </p:nvSpPr>
          <p:spPr bwMode="auto">
            <a:xfrm>
              <a:off x="7213600" y="2209800"/>
              <a:ext cx="127000" cy="139700"/>
            </a:xfrm>
            <a:prstGeom prst="ellipse">
              <a:avLst/>
            </a:pr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/>
            <p:cNvSpPr/>
            <p:nvPr/>
          </p:nvSpPr>
          <p:spPr bwMode="auto">
            <a:xfrm>
              <a:off x="7886700" y="1485900"/>
              <a:ext cx="127000" cy="139700"/>
            </a:xfrm>
            <a:prstGeom prst="ellipse">
              <a:avLst/>
            </a:prstGeom>
            <a:solidFill>
              <a:srgbClr val="FF8000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7518400" y="23876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7810500" y="23876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8102600" y="17780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8102600" y="2387600"/>
              <a:ext cx="292100" cy="304800"/>
            </a:xfrm>
            <a:prstGeom prst="rect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8102600" y="2082800"/>
              <a:ext cx="292100" cy="304800"/>
            </a:xfrm>
            <a:prstGeom prst="rect">
              <a:avLst/>
            </a:prstGeom>
            <a:solidFill>
              <a:schemeClr val="tx1">
                <a:lumMod val="40000"/>
                <a:lumOff val="60000"/>
              </a:schemeClr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Oval 48"/>
            <p:cNvSpPr/>
            <p:nvPr/>
          </p:nvSpPr>
          <p:spPr bwMode="auto">
            <a:xfrm>
              <a:off x="8197850" y="1498600"/>
              <a:ext cx="127000" cy="139700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 bwMode="auto">
            <a:xfrm>
              <a:off x="7213600" y="2495550"/>
              <a:ext cx="127000" cy="139700"/>
            </a:xfrm>
            <a:prstGeom prst="ellipse">
              <a:avLst/>
            </a:prstGeom>
            <a:solidFill>
              <a:schemeClr val="tx2"/>
            </a:solidFill>
            <a:ln w="3175" cap="flat" cmpd="sng" algn="ctr">
              <a:noFill/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51" name="Double Bracket 50"/>
          <p:cNvSpPr/>
          <p:nvPr/>
        </p:nvSpPr>
        <p:spPr bwMode="auto">
          <a:xfrm>
            <a:off x="7683500" y="4787900"/>
            <a:ext cx="1422400" cy="1460500"/>
          </a:xfrm>
          <a:prstGeom prst="bracketPair">
            <a:avLst/>
          </a:prstGeom>
          <a:noFill/>
          <a:ln w="508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Are they related?</a:t>
            </a:r>
          </a:p>
        </p:txBody>
      </p:sp>
      <p:sp>
        <p:nvSpPr>
          <p:cNvPr id="5734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RWR (Random Walk with Restarts)  </a:t>
            </a:r>
          </a:p>
          <a:p>
            <a:pPr lvl="1"/>
            <a:r>
              <a:rPr lang="en-US" smtClean="0"/>
              <a:t>google’s pageRank (‘</a:t>
            </a:r>
            <a:r>
              <a:rPr lang="en-US" i="1" smtClean="0"/>
              <a:t>if my friends are important, I’m important, too</a:t>
            </a:r>
            <a:r>
              <a:rPr lang="en-US" smtClean="0"/>
              <a:t>’)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SSL (Semi-supervised learning) </a:t>
            </a:r>
          </a:p>
          <a:p>
            <a:pPr lvl="1"/>
            <a:r>
              <a:rPr lang="en-US" smtClean="0"/>
              <a:t>minimize the differences among neighbors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BP (Belief propagation) </a:t>
            </a:r>
          </a:p>
          <a:p>
            <a:pPr lvl="1"/>
            <a:r>
              <a:rPr lang="en-US" smtClean="0"/>
              <a:t>send messages to neighbors, on what you believe about them</a:t>
            </a:r>
          </a:p>
        </p:txBody>
      </p:sp>
      <p:sp>
        <p:nvSpPr>
          <p:cNvPr id="5734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  <p:sp>
        <p:nvSpPr>
          <p:cNvPr id="57349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57350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3EB5B35-6DB0-374D-BD72-1F2FCB99CA1A}" type="slidenum">
              <a:rPr lang="en-US" smtClean="0"/>
              <a:pPr/>
              <a:t>71</a:t>
            </a:fld>
            <a:endParaRPr lang="en-US" smtClean="0"/>
          </a:p>
        </p:txBody>
      </p:sp>
      <p:pic>
        <p:nvPicPr>
          <p:cNvPr id="7" name="Picture 6" descr="8_google_logo_by_ruth_ked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275871" y="1954019"/>
            <a:ext cx="1474429" cy="8018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Are they related?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RWR (Random Walk with Restarts)  </a:t>
            </a:r>
          </a:p>
          <a:p>
            <a:pPr lvl="1"/>
            <a:r>
              <a:rPr lang="en-US" smtClean="0"/>
              <a:t>google’s pageRank (‘</a:t>
            </a:r>
            <a:r>
              <a:rPr lang="en-US" i="1" smtClean="0"/>
              <a:t>if my friends are important, I’m important, too</a:t>
            </a:r>
            <a:r>
              <a:rPr lang="en-US" smtClean="0"/>
              <a:t>’)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SSL (Semi-supervised learning) </a:t>
            </a:r>
          </a:p>
          <a:p>
            <a:pPr lvl="1"/>
            <a:r>
              <a:rPr lang="en-US" smtClean="0"/>
              <a:t>minimize the differences among neighbors</a:t>
            </a:r>
          </a:p>
          <a:p>
            <a:r>
              <a:rPr lang="en-US" smtClean="0">
                <a:ea typeface="ＭＳ Ｐゴシック" charset="-128"/>
                <a:cs typeface="ＭＳ Ｐゴシック" charset="-128"/>
              </a:rPr>
              <a:t>BP (Belief propagation) </a:t>
            </a:r>
          </a:p>
          <a:p>
            <a:pPr lvl="1"/>
            <a:r>
              <a:rPr lang="en-US" smtClean="0"/>
              <a:t>send messages to neighbors, on what you believe about them</a:t>
            </a:r>
          </a:p>
        </p:txBody>
      </p:sp>
      <p:sp>
        <p:nvSpPr>
          <p:cNvPr id="5837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  <p:sp>
        <p:nvSpPr>
          <p:cNvPr id="58373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5837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10B396C8-5766-DD48-965A-5D1AD0F51CA0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58375" name="TextBox 6"/>
          <p:cNvSpPr txBox="1">
            <a:spLocks noChangeArrowheads="1"/>
          </p:cNvSpPr>
          <p:nvPr/>
        </p:nvSpPr>
        <p:spPr bwMode="auto">
          <a:xfrm>
            <a:off x="6969125" y="490538"/>
            <a:ext cx="1620838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4800" b="1">
                <a:solidFill>
                  <a:srgbClr val="008000"/>
                </a:solidFill>
              </a:rPr>
              <a:t>YES!</a:t>
            </a:r>
            <a:endParaRPr lang="en-US" sz="3200">
              <a:solidFill>
                <a:srgbClr val="008000"/>
              </a:solidFill>
            </a:endParaRPr>
          </a:p>
        </p:txBody>
      </p:sp>
      <p:pic>
        <p:nvPicPr>
          <p:cNvPr id="8" name="Picture 7" descr="8_google_logo_by_ruth_keda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tretch>
            <a:fillRect/>
          </a:stretch>
        </p:blipFill>
        <p:spPr>
          <a:xfrm>
            <a:off x="7275871" y="1954019"/>
            <a:ext cx="1474429" cy="8018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Correspondence of Methods</a:t>
            </a:r>
            <a:endParaRPr lang="en-US" dirty="0"/>
          </a:p>
        </p:txBody>
      </p:sp>
      <p:sp>
        <p:nvSpPr>
          <p:cNvPr id="59395" name="Footer Placeholder 19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59396" name="Slide Number Placeholder 18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C1280CD-E2FD-F44D-AF1A-62310D52BAC7}" type="slidenum">
              <a:rPr lang="en-US" smtClean="0"/>
              <a:pPr/>
              <a:t>73</a:t>
            </a:fld>
            <a:endParaRPr lang="en-US" smtClean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27063" y="1617663"/>
          <a:ext cx="8195733" cy="2072639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405470"/>
                <a:gridCol w="2912533"/>
                <a:gridCol w="423334"/>
                <a:gridCol w="1659466"/>
                <a:gridCol w="508000"/>
                <a:gridCol w="128693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Method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Matrix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Unknown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known</a:t>
                      </a:r>
                      <a:endParaRPr lang="en-US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RWR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[</a:t>
                      </a:r>
                      <a:r>
                        <a:rPr lang="en-US" sz="2800" b="1" dirty="0" smtClean="0">
                          <a:latin typeface="Times"/>
                        </a:rPr>
                        <a:t>I  </a:t>
                      </a:r>
                      <a:r>
                        <a:rPr lang="en-US" sz="2800" dirty="0" smtClean="0">
                          <a:latin typeface="Times"/>
                        </a:rPr>
                        <a:t>– </a:t>
                      </a:r>
                      <a:r>
                        <a:rPr lang="en-US" sz="2800" baseline="0" dirty="0" smtClean="0">
                          <a:latin typeface="Times"/>
                        </a:rPr>
                        <a:t>   </a:t>
                      </a:r>
                      <a:r>
                        <a:rPr lang="en-US" sz="2800" dirty="0" err="1" smtClean="0">
                          <a:latin typeface="Times"/>
                        </a:rPr>
                        <a:t>c</a:t>
                      </a:r>
                      <a:r>
                        <a:rPr lang="en-US" sz="2800" dirty="0" smtClean="0">
                          <a:latin typeface="Times"/>
                        </a:rPr>
                        <a:t> </a:t>
                      </a:r>
                      <a:r>
                        <a:rPr lang="en-US" sz="2800" baseline="0" dirty="0" smtClean="0">
                          <a:latin typeface="Times"/>
                        </a:rPr>
                        <a:t>  </a:t>
                      </a:r>
                      <a:r>
                        <a:rPr lang="en-US" sz="2800" dirty="0" smtClean="0">
                          <a:latin typeface="Times"/>
                        </a:rPr>
                        <a:t> </a:t>
                      </a:r>
                      <a:r>
                        <a:rPr lang="en-US" sz="2800" b="1" u="none" dirty="0" smtClean="0">
                          <a:uFill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</a:uFill>
                          <a:latin typeface="Times"/>
                        </a:rPr>
                        <a:t>A</a:t>
                      </a:r>
                      <a:r>
                        <a:rPr lang="en-US" sz="2800" b="1" dirty="0" smtClean="0">
                          <a:latin typeface="Times"/>
                        </a:rPr>
                        <a:t>D</a:t>
                      </a:r>
                      <a:r>
                        <a:rPr lang="en-US" sz="3000" baseline="30000" dirty="0" smtClean="0">
                          <a:latin typeface="Times"/>
                        </a:rPr>
                        <a:t>-1</a:t>
                      </a:r>
                      <a:r>
                        <a:rPr lang="en-US" sz="2800" dirty="0" smtClean="0">
                          <a:latin typeface="Times"/>
                        </a:rPr>
                        <a:t>]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×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"/>
                        </a:rPr>
                        <a:t>x</a:t>
                      </a:r>
                      <a:endParaRPr lang="en-US" sz="2800" b="1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smtClean="0">
                          <a:latin typeface="Times"/>
                        </a:rPr>
                        <a:t>=</a:t>
                      </a:r>
                      <a:endParaRPr lang="en-US" sz="2800" b="0" i="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(1-c)</a:t>
                      </a:r>
                      <a:r>
                        <a:rPr lang="en-US" sz="2800" b="1" dirty="0" smtClean="0">
                          <a:latin typeface="Times"/>
                        </a:rPr>
                        <a:t>y</a:t>
                      </a:r>
                      <a:endParaRPr lang="en-US" sz="2800" b="1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/>
                        <a:t>SSL</a:t>
                      </a:r>
                      <a:endParaRPr lang="en-US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[</a:t>
                      </a:r>
                      <a:r>
                        <a:rPr lang="en-US" sz="2800" b="1" dirty="0" smtClean="0">
                          <a:latin typeface="Times"/>
                        </a:rPr>
                        <a:t>I  </a:t>
                      </a:r>
                      <a:r>
                        <a:rPr lang="en-US" sz="2800" dirty="0" smtClean="0">
                          <a:latin typeface="Times"/>
                        </a:rPr>
                        <a:t>+ </a:t>
                      </a:r>
                      <a:r>
                        <a:rPr lang="en-US" sz="2800" dirty="0" err="1" smtClean="0">
                          <a:latin typeface="Monaco"/>
                        </a:rPr>
                        <a:t>a</a:t>
                      </a:r>
                      <a:r>
                        <a:rPr lang="en-US" sz="2800" b="1" u="none" dirty="0" err="1" smtClean="0">
                          <a:uFill>
                            <a:solidFill>
                              <a:srgbClr val="FF0000"/>
                            </a:solidFill>
                          </a:uFill>
                          <a:latin typeface="Times"/>
                        </a:rPr>
                        <a:t>(</a:t>
                      </a:r>
                      <a:r>
                        <a:rPr lang="en-US" sz="2800" b="1" dirty="0" err="1" smtClean="0">
                          <a:latin typeface="Times"/>
                        </a:rPr>
                        <a:t>D</a:t>
                      </a:r>
                      <a:r>
                        <a:rPr lang="en-US" sz="2800" b="1" dirty="0" smtClean="0">
                          <a:latin typeface="Times"/>
                        </a:rPr>
                        <a:t>  </a:t>
                      </a:r>
                      <a:r>
                        <a:rPr lang="en-US" sz="2800" b="0" dirty="0" smtClean="0">
                          <a:latin typeface="Times"/>
                        </a:rPr>
                        <a:t>-   </a:t>
                      </a:r>
                      <a:r>
                        <a:rPr lang="en-US" sz="2800" b="1" u="none" dirty="0" smtClean="0">
                          <a:uFill>
                            <a:solidFill>
                              <a:srgbClr val="FF0000"/>
                            </a:solidFill>
                          </a:uFill>
                          <a:latin typeface="Times"/>
                        </a:rPr>
                        <a:t>A)</a:t>
                      </a:r>
                      <a:r>
                        <a:rPr lang="en-US" sz="2800" dirty="0" smtClean="0">
                          <a:latin typeface="Times"/>
                        </a:rPr>
                        <a:t>] 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×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"/>
                        </a:rPr>
                        <a:t>x</a:t>
                      </a:r>
                      <a:endParaRPr lang="en-US" sz="2800" b="1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dirty="0" smtClean="0">
                          <a:latin typeface="Times"/>
                        </a:rPr>
                        <a:t>=</a:t>
                      </a:r>
                      <a:endParaRPr lang="en-US" sz="2800" b="0" i="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"/>
                        </a:rPr>
                        <a:t>y</a:t>
                      </a:r>
                      <a:endParaRPr lang="en-US" sz="2800" b="1" dirty="0">
                        <a:latin typeface="Times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chemeClr val="accent2"/>
                          </a:solidFill>
                        </a:rPr>
                        <a:t>F</a:t>
                      </a:r>
                      <a:r>
                        <a:rPr lang="en-US" sz="2300" b="1" dirty="0" smtClean="0">
                          <a:solidFill>
                            <a:schemeClr val="accent2"/>
                          </a:solidFill>
                        </a:rPr>
                        <a:t>A</a:t>
                      </a:r>
                      <a:r>
                        <a:rPr lang="en-US" sz="2800" b="1" dirty="0" smtClean="0">
                          <a:solidFill>
                            <a:schemeClr val="accent2"/>
                          </a:solidFill>
                        </a:rPr>
                        <a:t>BP</a:t>
                      </a:r>
                      <a:endParaRPr lang="en-US" sz="28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[</a:t>
                      </a:r>
                      <a:r>
                        <a:rPr lang="en-US" sz="2800" b="1" dirty="0" smtClean="0">
                          <a:latin typeface="Times"/>
                        </a:rPr>
                        <a:t>I  </a:t>
                      </a:r>
                      <a:r>
                        <a:rPr lang="en-US" sz="2800" dirty="0" smtClean="0">
                          <a:latin typeface="Times"/>
                        </a:rPr>
                        <a:t>+ </a:t>
                      </a:r>
                      <a:r>
                        <a:rPr lang="en-US" sz="2800" dirty="0" smtClean="0">
                          <a:latin typeface="Lucida Calligraphy"/>
                          <a:ea typeface="Osaka−等幅"/>
                        </a:rPr>
                        <a:t>a</a:t>
                      </a:r>
                      <a:r>
                        <a:rPr lang="en-US" sz="1000" baseline="0" dirty="0" smtClean="0">
                          <a:latin typeface="Lucida Calligraphy"/>
                          <a:ea typeface="Osaka−等幅"/>
                        </a:rPr>
                        <a:t>  </a:t>
                      </a:r>
                      <a:r>
                        <a:rPr lang="en-US" sz="1000" dirty="0" smtClean="0">
                          <a:latin typeface="Lucida Calligraphy"/>
                          <a:ea typeface="Osaka−等幅"/>
                        </a:rPr>
                        <a:t> </a:t>
                      </a:r>
                      <a:r>
                        <a:rPr lang="en-US" sz="2800" b="1" dirty="0" smtClean="0">
                          <a:latin typeface="Times"/>
                        </a:rPr>
                        <a:t>D </a:t>
                      </a:r>
                      <a:r>
                        <a:rPr lang="en-US" sz="2800" b="1" baseline="0" dirty="0" smtClean="0">
                          <a:latin typeface="Times"/>
                        </a:rPr>
                        <a:t> </a:t>
                      </a:r>
                      <a:r>
                        <a:rPr lang="en-US" sz="2800" dirty="0" smtClean="0">
                          <a:latin typeface="Times"/>
                        </a:rPr>
                        <a:t>- </a:t>
                      </a:r>
                      <a:r>
                        <a:rPr lang="en-US" sz="2800" dirty="0" err="1" smtClean="0">
                          <a:latin typeface="Times"/>
                        </a:rPr>
                        <a:t>c</a:t>
                      </a:r>
                      <a:r>
                        <a:rPr lang="en-US" sz="2800" baseline="0" dirty="0" err="1" smtClean="0">
                          <a:latin typeface="Verdana"/>
                        </a:rPr>
                        <a:t>’</a:t>
                      </a:r>
                      <a:r>
                        <a:rPr lang="en-US" sz="2800" b="1" u="none" dirty="0" err="1" smtClean="0">
                          <a:uFill>
                            <a:solidFill>
                              <a:srgbClr val="FF0000"/>
                            </a:solidFill>
                          </a:uFill>
                          <a:latin typeface="Times"/>
                        </a:rPr>
                        <a:t>A</a:t>
                      </a:r>
                      <a:r>
                        <a:rPr lang="en-US" sz="2800" dirty="0" smtClean="0">
                          <a:latin typeface="Times"/>
                        </a:rPr>
                        <a:t>] 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Times"/>
                        </a:rPr>
                        <a:t>×</a:t>
                      </a:r>
                      <a:endParaRPr lang="en-US" sz="28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 smtClean="0">
                          <a:latin typeface="Times"/>
                        </a:rPr>
                        <a:t>b</a:t>
                      </a:r>
                      <a:r>
                        <a:rPr lang="en-US" sz="3000" b="1" baseline="-25000" dirty="0" err="1" smtClean="0">
                          <a:latin typeface="Times"/>
                        </a:rPr>
                        <a:t>h</a:t>
                      </a:r>
                      <a:endParaRPr lang="en-US" sz="3000" b="1" baseline="-2500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baseline="0" dirty="0" smtClean="0">
                          <a:latin typeface="Times"/>
                        </a:rPr>
                        <a:t>=</a:t>
                      </a:r>
                      <a:endParaRPr lang="en-US" sz="2800" b="0" i="0" baseline="0" dirty="0">
                        <a:latin typeface="Time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800" b="1" dirty="0" smtClean="0">
                          <a:latin typeface="Times"/>
                        </a:rPr>
                        <a:t>φ</a:t>
                      </a:r>
                      <a:r>
                        <a:rPr lang="en-US" sz="3000" b="1" baseline="-25000" dirty="0" err="1" smtClean="0">
                          <a:latin typeface="Times"/>
                        </a:rPr>
                        <a:t>h</a:t>
                      </a:r>
                      <a:endParaRPr lang="en-US" sz="3000" b="1" baseline="-25000" dirty="0">
                        <a:latin typeface="Time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 bwMode="auto">
          <a:xfrm>
            <a:off x="4106863" y="4006850"/>
            <a:ext cx="803275" cy="7445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0  1  0</a:t>
            </a:r>
          </a:p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1  0  1</a:t>
            </a:r>
          </a:p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0  1  0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6053138" y="4024313"/>
            <a:ext cx="255587" cy="730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lnSpc>
                <a:spcPts val="12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>
              <a:lnSpc>
                <a:spcPts val="12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 </a:t>
            </a:r>
          </a:p>
          <a:p>
            <a:pPr>
              <a:lnSpc>
                <a:spcPts val="1200"/>
              </a:lnSpc>
              <a:defRPr/>
            </a:pPr>
            <a:r>
              <a:rPr lang="en-US" sz="2400" b="1" dirty="0">
                <a:solidFill>
                  <a:schemeClr val="tx1"/>
                </a:solidFill>
              </a:rPr>
              <a:t> ?</a:t>
            </a:r>
          </a:p>
        </p:txBody>
      </p:sp>
      <p:sp>
        <p:nvSpPr>
          <p:cNvPr id="23" name="Rectangle 22"/>
          <p:cNvSpPr/>
          <p:nvPr/>
        </p:nvSpPr>
        <p:spPr bwMode="auto">
          <a:xfrm>
            <a:off x="8051800" y="4024313"/>
            <a:ext cx="255588" cy="7302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0</a:t>
            </a:r>
          </a:p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1</a:t>
            </a:r>
          </a:p>
          <a:p>
            <a:pPr>
              <a:lnSpc>
                <a:spcPts val="1900"/>
              </a:lnSpc>
              <a:defRPr/>
            </a:pPr>
            <a:r>
              <a:rPr lang="en-US" sz="2400" dirty="0">
                <a:solidFill>
                  <a:schemeClr val="tx1"/>
                </a:solidFill>
              </a:rPr>
              <a:t> 1</a:t>
            </a:r>
          </a:p>
        </p:txBody>
      </p:sp>
      <p:sp>
        <p:nvSpPr>
          <p:cNvPr id="28" name="Rectangle 27"/>
          <p:cNvSpPr/>
          <p:nvPr/>
        </p:nvSpPr>
        <p:spPr bwMode="auto">
          <a:xfrm>
            <a:off x="2000250" y="4006850"/>
            <a:ext cx="801688" cy="74453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/>
          <a:lstStyle/>
          <a:p>
            <a:pPr algn="l">
              <a:lnSpc>
                <a:spcPts val="1780"/>
              </a:lnSpc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1</a:t>
            </a:r>
            <a:endParaRPr lang="en-US" sz="2400" dirty="0">
              <a:solidFill>
                <a:schemeClr val="tx1"/>
              </a:solidFill>
            </a:endParaRPr>
          </a:p>
          <a:p>
            <a:pPr algn="l">
              <a:lnSpc>
                <a:spcPts val="1780"/>
              </a:lnSpc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  1</a:t>
            </a:r>
          </a:p>
          <a:p>
            <a:pPr algn="l">
              <a:lnSpc>
                <a:spcPts val="1780"/>
              </a:lnSpc>
              <a:defRPr/>
            </a:pPr>
            <a:r>
              <a:rPr lang="en-US" sz="2400" dirty="0" smtClean="0">
                <a:solidFill>
                  <a:schemeClr val="tx1"/>
                </a:solidFill>
              </a:rPr>
              <a:t>       1</a:t>
            </a:r>
            <a:endParaRPr lang="en-US" sz="2400" dirty="0">
              <a:solidFill>
                <a:schemeClr val="tx1"/>
              </a:solidFill>
            </a:endParaRPr>
          </a:p>
        </p:txBody>
      </p:sp>
      <p:cxnSp>
        <p:nvCxnSpPr>
          <p:cNvPr id="29" name="Straight Connector 28"/>
          <p:cNvCxnSpPr/>
          <p:nvPr/>
        </p:nvCxnSpPr>
        <p:spPr bwMode="auto">
          <a:xfrm>
            <a:off x="2008188" y="4024313"/>
            <a:ext cx="801687" cy="727075"/>
          </a:xfrm>
          <a:prstGeom prst="line">
            <a:avLst/>
          </a:prstGeom>
          <a:ln>
            <a:solidFill>
              <a:srgbClr val="3366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3066971" y="4006854"/>
            <a:ext cx="809529" cy="745173"/>
            <a:chOff x="3374810" y="2523079"/>
            <a:chExt cx="809569" cy="745200"/>
          </a:xfrm>
        </p:grpSpPr>
        <p:sp>
          <p:nvSpPr>
            <p:cNvPr id="26" name="Rectangle 25"/>
            <p:cNvSpPr/>
            <p:nvPr/>
          </p:nvSpPr>
          <p:spPr>
            <a:xfrm>
              <a:off x="3381239" y="2523075"/>
              <a:ext cx="803315" cy="74456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/>
            <a:lstStyle/>
            <a:p>
              <a:pPr algn="l">
                <a:lnSpc>
                  <a:spcPts val="1880"/>
                </a:lnSpc>
                <a:defRPr/>
              </a:pPr>
              <a:r>
                <a:rPr lang="en-US" sz="2400" dirty="0" smtClean="0">
                  <a:solidFill>
                    <a:schemeClr val="tx1"/>
                  </a:solidFill>
                </a:rPr>
                <a:t>d1</a:t>
              </a:r>
              <a:endParaRPr lang="en-US" sz="2400" dirty="0">
                <a:solidFill>
                  <a:schemeClr val="tx1"/>
                </a:solidFill>
              </a:endParaRPr>
            </a:p>
            <a:p>
              <a:pPr>
                <a:lnSpc>
                  <a:spcPts val="1880"/>
                </a:lnSpc>
                <a:defRPr/>
              </a:pPr>
              <a:r>
                <a:rPr lang="en-US" sz="2400" dirty="0" smtClean="0">
                  <a:solidFill>
                    <a:schemeClr val="tx1"/>
                  </a:solidFill>
                </a:rPr>
                <a:t> d2 </a:t>
              </a:r>
              <a:endParaRPr lang="en-US" sz="2400" dirty="0">
                <a:solidFill>
                  <a:schemeClr val="tx1"/>
                </a:solidFill>
              </a:endParaRPr>
            </a:p>
            <a:p>
              <a:pPr>
                <a:lnSpc>
                  <a:spcPts val="1880"/>
                </a:lnSpc>
                <a:defRPr/>
              </a:pPr>
              <a:r>
                <a:rPr lang="en-US" sz="2400" dirty="0">
                  <a:solidFill>
                    <a:schemeClr val="tx1"/>
                  </a:solidFill>
                </a:rPr>
                <a:t>  </a:t>
              </a:r>
              <a:r>
                <a:rPr lang="en-US" sz="2400" dirty="0" smtClean="0">
                  <a:solidFill>
                    <a:schemeClr val="tx1"/>
                  </a:solidFill>
                </a:rPr>
                <a:t>    </a:t>
              </a:r>
              <a:r>
                <a:rPr lang="en-US" sz="2400" dirty="0">
                  <a:solidFill>
                    <a:schemeClr val="tx1"/>
                  </a:solidFill>
                </a:rPr>
                <a:t>d3</a:t>
              </a:r>
            </a:p>
          </p:txBody>
        </p:sp>
        <p:cxnSp>
          <p:nvCxnSpPr>
            <p:cNvPr id="27" name="Straight Connector 26"/>
            <p:cNvCxnSpPr/>
            <p:nvPr/>
          </p:nvCxnSpPr>
          <p:spPr>
            <a:xfrm>
              <a:off x="3374889" y="2540539"/>
              <a:ext cx="801728" cy="727101"/>
            </a:xfrm>
            <a:prstGeom prst="line">
              <a:avLst/>
            </a:prstGeom>
            <a:ln>
              <a:solidFill>
                <a:srgbClr val="3366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Rectangle 30"/>
          <p:cNvSpPr/>
          <p:nvPr/>
        </p:nvSpPr>
        <p:spPr>
          <a:xfrm>
            <a:off x="5268913" y="4776788"/>
            <a:ext cx="1792287" cy="9810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omic Sans MS"/>
              </a:rPr>
              <a:t>final labels/ beliefs</a:t>
            </a:r>
          </a:p>
        </p:txBody>
      </p:sp>
      <p:sp>
        <p:nvSpPr>
          <p:cNvPr id="32" name="Rectangle 31"/>
          <p:cNvSpPr/>
          <p:nvPr/>
        </p:nvSpPr>
        <p:spPr>
          <a:xfrm>
            <a:off x="7221538" y="4733925"/>
            <a:ext cx="1897062" cy="106521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latin typeface="Comic Sans MS"/>
              </a:rPr>
              <a:t>prior labels/ beliefs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3676650" y="4845050"/>
            <a:ext cx="1657350" cy="676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400" dirty="0">
                <a:solidFill>
                  <a:srgbClr val="0000FF"/>
                </a:solidFill>
                <a:uFill>
                  <a:solidFill>
                    <a:srgbClr val="FF0000"/>
                  </a:solidFill>
                </a:uFill>
                <a:latin typeface="Comic Sans MS"/>
              </a:rPr>
              <a:t>adjacency matrix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3765550" y="2582863"/>
            <a:ext cx="320675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146550" y="3090863"/>
            <a:ext cx="274638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275138" y="3606800"/>
            <a:ext cx="274637" cy="0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32" name="Date Placeholder 2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169863" y="-61913"/>
            <a:ext cx="8229600" cy="1143001"/>
          </a:xfrm>
        </p:spPr>
        <p:txBody>
          <a:bodyPr/>
          <a:lstStyle/>
          <a:p>
            <a:r>
              <a:rPr lang="en-US" smtClean="0">
                <a:ea typeface="ＭＳ Ｐゴシック" charset="-128"/>
                <a:cs typeface="ＭＳ Ｐゴシック" charset="-128"/>
              </a:rPr>
              <a:t>Results: Scalability </a:t>
            </a:r>
          </a:p>
        </p:txBody>
      </p:sp>
      <p:pic>
        <p:nvPicPr>
          <p:cNvPr id="60419" name="Content Placeholder 4" descr="kronecker_runtime_vs_edges.pdf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 t="-3006" b="-3006"/>
          <a:stretch>
            <a:fillRect/>
          </a:stretch>
        </p:blipFill>
        <p:spPr>
          <a:xfrm>
            <a:off x="1296988" y="855663"/>
            <a:ext cx="6800850" cy="3932237"/>
          </a:xfrm>
        </p:spPr>
      </p:pic>
      <p:sp>
        <p:nvSpPr>
          <p:cNvPr id="60420" name="Footer Placeholder 10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</a:p>
        </p:txBody>
      </p:sp>
      <p:sp>
        <p:nvSpPr>
          <p:cNvPr id="60421" name="Slide Number Placeholder 9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6B3DAE1B-FFF2-4B4D-8EE9-60E6DABC47EA}" type="slidenum">
              <a:rPr lang="en-US" smtClean="0"/>
              <a:pPr/>
              <a:t>74</a:t>
            </a:fld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1531938" y="5334000"/>
            <a:ext cx="6548437" cy="685800"/>
          </a:xfrm>
          <a:prstGeom prst="roundRect">
            <a:avLst/>
          </a:prstGeom>
          <a:noFill/>
          <a:ln w="57150" cmpd="thickThin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 anchorCtr="1"/>
          <a:lstStyle/>
          <a:p>
            <a:pPr>
              <a:defRPr/>
            </a:pPr>
            <a:r>
              <a:rPr lang="en-US" sz="3000" dirty="0">
                <a:solidFill>
                  <a:schemeClr val="tx1"/>
                </a:solidFill>
              </a:rPr>
              <a:t>F</a:t>
            </a:r>
            <a:r>
              <a:rPr lang="en-US" sz="2700" dirty="0">
                <a:solidFill>
                  <a:schemeClr val="tx1"/>
                </a:solidFill>
              </a:rPr>
              <a:t>A</a:t>
            </a:r>
            <a:r>
              <a:rPr lang="en-US" sz="3000" dirty="0">
                <a:solidFill>
                  <a:schemeClr val="tx1"/>
                </a:solidFill>
              </a:rPr>
              <a:t>BP is </a:t>
            </a:r>
            <a:r>
              <a:rPr lang="en-US" sz="3000" b="1" dirty="0">
                <a:solidFill>
                  <a:schemeClr val="tx1"/>
                </a:solidFill>
              </a:rPr>
              <a:t>linear </a:t>
            </a:r>
            <a:r>
              <a:rPr lang="en-US" sz="3000" dirty="0">
                <a:solidFill>
                  <a:schemeClr val="tx1"/>
                </a:solidFill>
              </a:rPr>
              <a:t>on the number of edges.</a:t>
            </a:r>
          </a:p>
        </p:txBody>
      </p:sp>
      <p:pic>
        <p:nvPicPr>
          <p:cNvPr id="6" name="Picture 5" descr="hadoop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7110034" y="658959"/>
            <a:ext cx="2036552" cy="524501"/>
          </a:xfrm>
          <a:prstGeom prst="rect">
            <a:avLst/>
          </a:prstGeom>
          <a:scene3d>
            <a:camera prst="orthographicFront">
              <a:rot lat="0" lon="0" rev="19799999"/>
            </a:camera>
            <a:lightRig rig="threePt" dir="t"/>
          </a:scene3d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347788" y="1497013"/>
            <a:ext cx="5784850" cy="3282950"/>
            <a:chOff x="1348419" y="1497518"/>
            <a:chExt cx="5784746" cy="3281720"/>
          </a:xfrm>
        </p:grpSpPr>
        <p:sp>
          <p:nvSpPr>
            <p:cNvPr id="7" name="Rectangle 6"/>
            <p:cNvSpPr/>
            <p:nvPr/>
          </p:nvSpPr>
          <p:spPr>
            <a:xfrm>
              <a:off x="3147024" y="4341252"/>
              <a:ext cx="3986141" cy="437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en-US" sz="2400" b="1" dirty="0">
                  <a:solidFill>
                    <a:schemeClr val="tx1"/>
                  </a:solidFill>
                </a:rPr>
                <a:t># of edges (Kronecker graphs)</a:t>
              </a:r>
              <a:endParaRPr lang="en-US" sz="2400" b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348419" y="1497518"/>
              <a:ext cx="299779" cy="19881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anchor="ctr"/>
            <a:lstStyle/>
            <a:p>
              <a:pPr>
                <a:defRPr/>
              </a:pPr>
              <a:r>
                <a:rPr lang="en-US" sz="2400" b="1" dirty="0">
                  <a:solidFill>
                    <a:schemeClr val="tx1"/>
                  </a:solidFill>
                </a:rPr>
                <a:t>runtime (min)</a:t>
              </a:r>
            </a:p>
          </p:txBody>
        </p:sp>
      </p:grpSp>
      <p:sp>
        <p:nvSpPr>
          <p:cNvPr id="60425" name="Date Placeholder 10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25" y="609600"/>
            <a:ext cx="8203675" cy="685800"/>
          </a:xfrm>
        </p:spPr>
        <p:txBody>
          <a:bodyPr/>
          <a:lstStyle/>
          <a:p>
            <a:r>
              <a:rPr lang="en-US" dirty="0" smtClean="0"/>
              <a:t>Problem</a:t>
            </a:r>
            <a:r>
              <a:rPr lang="en-US" smtClean="0"/>
              <a:t>: e-commerce ratings fraud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116" y="1329948"/>
            <a:ext cx="4584700" cy="4365942"/>
          </a:xfrm>
        </p:spPr>
        <p:txBody>
          <a:bodyPr/>
          <a:lstStyle/>
          <a:p>
            <a:r>
              <a:rPr lang="en-US" b="1" dirty="0" smtClean="0"/>
              <a:t>Given</a:t>
            </a:r>
            <a:r>
              <a:rPr lang="en-US" dirty="0" smtClean="0"/>
              <a:t> a </a:t>
            </a:r>
            <a:r>
              <a:rPr lang="en-US" b="1" dirty="0" smtClean="0"/>
              <a:t>heterogeneous </a:t>
            </a:r>
            <a:r>
              <a:rPr lang="en-US" dirty="0" smtClean="0"/>
              <a:t>graph on users, products, sellers and positive/negative ratings with “seed labels”</a:t>
            </a:r>
          </a:p>
          <a:p>
            <a:r>
              <a:rPr lang="en-US" b="1" dirty="0" smtClean="0"/>
              <a:t>Find</a:t>
            </a:r>
            <a:r>
              <a:rPr lang="en-US" dirty="0" smtClean="0"/>
              <a:t> the top </a:t>
            </a:r>
            <a:r>
              <a:rPr lang="en-US" i="1" dirty="0" smtClean="0"/>
              <a:t>k</a:t>
            </a:r>
            <a:r>
              <a:rPr lang="en-US" dirty="0" smtClean="0"/>
              <a:t> most fraudulent users, products and sellers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75</a:t>
            </a:fld>
            <a:endParaRPr lang="en-US"/>
          </a:p>
        </p:txBody>
      </p:sp>
      <p:pic>
        <p:nvPicPr>
          <p:cNvPr id="10" name="Picture 9" descr="schemati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6925" y="1302319"/>
            <a:ext cx="4161191" cy="3120893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860424" y="4787900"/>
            <a:ext cx="1594239" cy="832485"/>
            <a:chOff x="4556125" y="3062288"/>
            <a:chExt cx="4186238" cy="2185987"/>
          </a:xfrm>
        </p:grpSpPr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5122863" y="3063875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Oval 7"/>
            <p:cNvSpPr>
              <a:spLocks noChangeArrowheads="1"/>
            </p:cNvSpPr>
            <p:nvPr/>
          </p:nvSpPr>
          <p:spPr bwMode="auto">
            <a:xfrm>
              <a:off x="6654800" y="306863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Oval 8"/>
            <p:cNvSpPr>
              <a:spLocks noChangeArrowheads="1"/>
            </p:cNvSpPr>
            <p:nvPr/>
          </p:nvSpPr>
          <p:spPr bwMode="auto">
            <a:xfrm>
              <a:off x="7400925" y="30622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Oval 9"/>
            <p:cNvSpPr>
              <a:spLocks noChangeArrowheads="1"/>
            </p:cNvSpPr>
            <p:nvPr/>
          </p:nvSpPr>
          <p:spPr bwMode="auto">
            <a:xfrm>
              <a:off x="5892800" y="30622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Oval 11"/>
            <p:cNvSpPr>
              <a:spLocks noChangeArrowheads="1"/>
            </p:cNvSpPr>
            <p:nvPr/>
          </p:nvSpPr>
          <p:spPr bwMode="auto">
            <a:xfrm>
              <a:off x="4818063" y="405923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Oval 12"/>
            <p:cNvSpPr>
              <a:spLocks noChangeArrowheads="1"/>
            </p:cNvSpPr>
            <p:nvPr/>
          </p:nvSpPr>
          <p:spPr bwMode="auto">
            <a:xfrm>
              <a:off x="6350000" y="406400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Oval 13"/>
            <p:cNvSpPr>
              <a:spLocks noChangeArrowheads="1"/>
            </p:cNvSpPr>
            <p:nvPr/>
          </p:nvSpPr>
          <p:spPr bwMode="auto">
            <a:xfrm>
              <a:off x="7096125" y="40576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Oval 14"/>
            <p:cNvSpPr>
              <a:spLocks noChangeArrowheads="1"/>
            </p:cNvSpPr>
            <p:nvPr/>
          </p:nvSpPr>
          <p:spPr bwMode="auto">
            <a:xfrm>
              <a:off x="5588000" y="40576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15"/>
            <p:cNvSpPr>
              <a:spLocks noChangeArrowheads="1"/>
            </p:cNvSpPr>
            <p:nvPr/>
          </p:nvSpPr>
          <p:spPr bwMode="auto">
            <a:xfrm>
              <a:off x="7962900" y="40528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Oval 16"/>
            <p:cNvSpPr>
              <a:spLocks noChangeArrowheads="1"/>
            </p:cNvSpPr>
            <p:nvPr/>
          </p:nvSpPr>
          <p:spPr bwMode="auto">
            <a:xfrm>
              <a:off x="4556125" y="505460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Oval 17"/>
            <p:cNvSpPr>
              <a:spLocks noChangeArrowheads="1"/>
            </p:cNvSpPr>
            <p:nvPr/>
          </p:nvSpPr>
          <p:spPr bwMode="auto">
            <a:xfrm>
              <a:off x="6088063" y="505936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Oval 18"/>
            <p:cNvSpPr>
              <a:spLocks noChangeArrowheads="1"/>
            </p:cNvSpPr>
            <p:nvPr/>
          </p:nvSpPr>
          <p:spPr bwMode="auto">
            <a:xfrm>
              <a:off x="6834188" y="505301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Oval 19"/>
            <p:cNvSpPr>
              <a:spLocks noChangeArrowheads="1"/>
            </p:cNvSpPr>
            <p:nvPr/>
          </p:nvSpPr>
          <p:spPr bwMode="auto">
            <a:xfrm>
              <a:off x="5326063" y="5053013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Oval 20"/>
            <p:cNvSpPr>
              <a:spLocks noChangeArrowheads="1"/>
            </p:cNvSpPr>
            <p:nvPr/>
          </p:nvSpPr>
          <p:spPr bwMode="auto">
            <a:xfrm>
              <a:off x="7700963" y="5048250"/>
              <a:ext cx="203200" cy="188913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Oval 21"/>
            <p:cNvSpPr>
              <a:spLocks noChangeArrowheads="1"/>
            </p:cNvSpPr>
            <p:nvPr/>
          </p:nvSpPr>
          <p:spPr bwMode="auto">
            <a:xfrm>
              <a:off x="8539163" y="5043488"/>
              <a:ext cx="203200" cy="18891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25" name="AutoShape 22"/>
            <p:cNvCxnSpPr>
              <a:cxnSpLocks noChangeShapeType="1"/>
              <a:stCxn id="9" idx="4"/>
              <a:endCxn id="14" idx="0"/>
            </p:cNvCxnSpPr>
            <p:nvPr/>
          </p:nvCxnSpPr>
          <p:spPr bwMode="auto">
            <a:xfrm flipH="1">
              <a:off x="4919663" y="3252788"/>
              <a:ext cx="304800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6" name="AutoShape 23"/>
            <p:cNvCxnSpPr>
              <a:cxnSpLocks noChangeShapeType="1"/>
              <a:stCxn id="9" idx="4"/>
              <a:endCxn id="17" idx="1"/>
            </p:cNvCxnSpPr>
            <p:nvPr/>
          </p:nvCxnSpPr>
          <p:spPr bwMode="auto">
            <a:xfrm>
              <a:off x="5224463" y="3252788"/>
              <a:ext cx="393700" cy="8318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7" name="AutoShape 24"/>
            <p:cNvCxnSpPr>
              <a:cxnSpLocks noChangeShapeType="1"/>
              <a:stCxn id="9" idx="5"/>
              <a:endCxn id="15" idx="1"/>
            </p:cNvCxnSpPr>
            <p:nvPr/>
          </p:nvCxnSpPr>
          <p:spPr bwMode="auto">
            <a:xfrm>
              <a:off x="5295900" y="3225800"/>
              <a:ext cx="1084263" cy="8651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8" name="AutoShape 25"/>
            <p:cNvCxnSpPr>
              <a:cxnSpLocks noChangeShapeType="1"/>
              <a:stCxn id="9" idx="6"/>
              <a:endCxn id="16" idx="2"/>
            </p:cNvCxnSpPr>
            <p:nvPr/>
          </p:nvCxnSpPr>
          <p:spPr bwMode="auto">
            <a:xfrm>
              <a:off x="5326063" y="3159125"/>
              <a:ext cx="1770062" cy="9937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29" name="AutoShape 26"/>
            <p:cNvCxnSpPr>
              <a:cxnSpLocks noChangeShapeType="1"/>
              <a:stCxn id="9" idx="6"/>
              <a:endCxn id="18" idx="2"/>
            </p:cNvCxnSpPr>
            <p:nvPr/>
          </p:nvCxnSpPr>
          <p:spPr bwMode="auto">
            <a:xfrm>
              <a:off x="5326063" y="3159125"/>
              <a:ext cx="2636837" cy="989013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0" name="AutoShape 27"/>
            <p:cNvCxnSpPr>
              <a:cxnSpLocks noChangeShapeType="1"/>
              <a:stCxn id="13" idx="4"/>
              <a:endCxn id="17" idx="7"/>
            </p:cNvCxnSpPr>
            <p:nvPr/>
          </p:nvCxnSpPr>
          <p:spPr bwMode="auto">
            <a:xfrm flipH="1">
              <a:off x="5761038" y="3251200"/>
              <a:ext cx="233362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1" name="AutoShape 28"/>
            <p:cNvCxnSpPr>
              <a:cxnSpLocks noChangeShapeType="1"/>
              <a:stCxn id="13" idx="3"/>
              <a:endCxn id="14" idx="7"/>
            </p:cNvCxnSpPr>
            <p:nvPr/>
          </p:nvCxnSpPr>
          <p:spPr bwMode="auto">
            <a:xfrm flipH="1">
              <a:off x="4991100" y="3224213"/>
              <a:ext cx="931863" cy="862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2" name="AutoShape 29"/>
            <p:cNvCxnSpPr>
              <a:cxnSpLocks noChangeShapeType="1"/>
              <a:stCxn id="11" idx="3"/>
              <a:endCxn id="14" idx="7"/>
            </p:cNvCxnSpPr>
            <p:nvPr/>
          </p:nvCxnSpPr>
          <p:spPr bwMode="auto">
            <a:xfrm flipH="1">
              <a:off x="4991100" y="3230563"/>
              <a:ext cx="1693863" cy="85566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" name="AutoShape 30"/>
            <p:cNvCxnSpPr>
              <a:cxnSpLocks noChangeShapeType="1"/>
              <a:stCxn id="12" idx="3"/>
              <a:endCxn id="14" idx="7"/>
            </p:cNvCxnSpPr>
            <p:nvPr/>
          </p:nvCxnSpPr>
          <p:spPr bwMode="auto">
            <a:xfrm flipH="1">
              <a:off x="4991100" y="3224213"/>
              <a:ext cx="2439988" cy="8620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4" name="AutoShape 31"/>
            <p:cNvCxnSpPr>
              <a:cxnSpLocks noChangeShapeType="1"/>
              <a:stCxn id="12" idx="5"/>
              <a:endCxn id="18" idx="0"/>
            </p:cNvCxnSpPr>
            <p:nvPr/>
          </p:nvCxnSpPr>
          <p:spPr bwMode="auto">
            <a:xfrm>
              <a:off x="7573963" y="3224213"/>
              <a:ext cx="490537" cy="82867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5" name="AutoShape 32"/>
            <p:cNvCxnSpPr>
              <a:cxnSpLocks noChangeShapeType="1"/>
              <a:stCxn id="12" idx="4"/>
              <a:endCxn id="16" idx="7"/>
            </p:cNvCxnSpPr>
            <p:nvPr/>
          </p:nvCxnSpPr>
          <p:spPr bwMode="auto">
            <a:xfrm flipH="1">
              <a:off x="7269163" y="3251200"/>
              <a:ext cx="233362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6" name="AutoShape 33"/>
            <p:cNvCxnSpPr>
              <a:cxnSpLocks noChangeShapeType="1"/>
              <a:stCxn id="12" idx="3"/>
              <a:endCxn id="15" idx="0"/>
            </p:cNvCxnSpPr>
            <p:nvPr/>
          </p:nvCxnSpPr>
          <p:spPr bwMode="auto">
            <a:xfrm flipH="1">
              <a:off x="6451600" y="3224213"/>
              <a:ext cx="979488" cy="839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7" name="AutoShape 34"/>
            <p:cNvCxnSpPr>
              <a:cxnSpLocks noChangeShapeType="1"/>
              <a:stCxn id="11" idx="4"/>
              <a:endCxn id="17" idx="7"/>
            </p:cNvCxnSpPr>
            <p:nvPr/>
          </p:nvCxnSpPr>
          <p:spPr bwMode="auto">
            <a:xfrm flipH="1">
              <a:off x="5761038" y="3257550"/>
              <a:ext cx="995362" cy="8270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8" name="AutoShape 35"/>
            <p:cNvCxnSpPr>
              <a:cxnSpLocks noChangeShapeType="1"/>
              <a:stCxn id="11" idx="4"/>
              <a:endCxn id="15" idx="0"/>
            </p:cNvCxnSpPr>
            <p:nvPr/>
          </p:nvCxnSpPr>
          <p:spPr bwMode="auto">
            <a:xfrm flipH="1">
              <a:off x="6451600" y="3257550"/>
              <a:ext cx="304800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9" name="AutoShape 36"/>
            <p:cNvCxnSpPr>
              <a:cxnSpLocks noChangeShapeType="1"/>
              <a:stCxn id="11" idx="4"/>
              <a:endCxn id="16" idx="0"/>
            </p:cNvCxnSpPr>
            <p:nvPr/>
          </p:nvCxnSpPr>
          <p:spPr bwMode="auto">
            <a:xfrm>
              <a:off x="6756400" y="3257550"/>
              <a:ext cx="441325" cy="800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0" name="AutoShape 37"/>
            <p:cNvCxnSpPr>
              <a:cxnSpLocks noChangeShapeType="1"/>
              <a:stCxn id="11" idx="5"/>
              <a:endCxn id="18" idx="1"/>
            </p:cNvCxnSpPr>
            <p:nvPr/>
          </p:nvCxnSpPr>
          <p:spPr bwMode="auto">
            <a:xfrm>
              <a:off x="6827838" y="3230563"/>
              <a:ext cx="1165225" cy="849312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1" name="AutoShape 38"/>
            <p:cNvCxnSpPr>
              <a:cxnSpLocks noChangeShapeType="1"/>
              <a:stCxn id="13" idx="5"/>
              <a:endCxn id="15" idx="0"/>
            </p:cNvCxnSpPr>
            <p:nvPr/>
          </p:nvCxnSpPr>
          <p:spPr bwMode="auto">
            <a:xfrm>
              <a:off x="6065838" y="3224213"/>
              <a:ext cx="385762" cy="8397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2" name="AutoShape 39"/>
            <p:cNvCxnSpPr>
              <a:cxnSpLocks noChangeShapeType="1"/>
              <a:stCxn id="13" idx="6"/>
              <a:endCxn id="16" idx="1"/>
            </p:cNvCxnSpPr>
            <p:nvPr/>
          </p:nvCxnSpPr>
          <p:spPr bwMode="auto">
            <a:xfrm>
              <a:off x="6096000" y="3157538"/>
              <a:ext cx="1030288" cy="9271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3" name="AutoShape 40"/>
            <p:cNvCxnSpPr>
              <a:cxnSpLocks noChangeShapeType="1"/>
              <a:stCxn id="13" idx="6"/>
              <a:endCxn id="18" idx="1"/>
            </p:cNvCxnSpPr>
            <p:nvPr/>
          </p:nvCxnSpPr>
          <p:spPr bwMode="auto">
            <a:xfrm>
              <a:off x="6096000" y="3157538"/>
              <a:ext cx="1897063" cy="92233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4" name="AutoShape 41"/>
            <p:cNvCxnSpPr>
              <a:cxnSpLocks noChangeShapeType="1"/>
              <a:stCxn id="14" idx="4"/>
              <a:endCxn id="19" idx="0"/>
            </p:cNvCxnSpPr>
            <p:nvPr/>
          </p:nvCxnSpPr>
          <p:spPr bwMode="auto">
            <a:xfrm flipH="1">
              <a:off x="4657725" y="4248150"/>
              <a:ext cx="261938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5" name="AutoShape 42"/>
            <p:cNvCxnSpPr>
              <a:cxnSpLocks noChangeShapeType="1"/>
              <a:stCxn id="17" idx="4"/>
              <a:endCxn id="20" idx="0"/>
            </p:cNvCxnSpPr>
            <p:nvPr/>
          </p:nvCxnSpPr>
          <p:spPr bwMode="auto">
            <a:xfrm>
              <a:off x="5689600" y="4246563"/>
              <a:ext cx="500063" cy="8128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6" name="AutoShape 43"/>
            <p:cNvCxnSpPr>
              <a:cxnSpLocks noChangeShapeType="1"/>
              <a:stCxn id="16" idx="4"/>
              <a:endCxn id="21" idx="0"/>
            </p:cNvCxnSpPr>
            <p:nvPr/>
          </p:nvCxnSpPr>
          <p:spPr bwMode="auto">
            <a:xfrm flipH="1">
              <a:off x="6935788" y="4246563"/>
              <a:ext cx="261937" cy="80645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7" name="AutoShape 44"/>
            <p:cNvCxnSpPr>
              <a:cxnSpLocks noChangeShapeType="1"/>
              <a:stCxn id="15" idx="4"/>
              <a:endCxn id="23" idx="2"/>
            </p:cNvCxnSpPr>
            <p:nvPr/>
          </p:nvCxnSpPr>
          <p:spPr bwMode="auto">
            <a:xfrm>
              <a:off x="6451600" y="4252913"/>
              <a:ext cx="1249363" cy="89058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8" name="AutoShape 46"/>
            <p:cNvCxnSpPr>
              <a:cxnSpLocks noChangeShapeType="1"/>
              <a:stCxn id="18" idx="4"/>
              <a:endCxn id="23" idx="7"/>
            </p:cNvCxnSpPr>
            <p:nvPr/>
          </p:nvCxnSpPr>
          <p:spPr bwMode="auto">
            <a:xfrm flipH="1">
              <a:off x="7874000" y="4241800"/>
              <a:ext cx="190500" cy="83343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49" name="AutoShape 47"/>
            <p:cNvCxnSpPr>
              <a:cxnSpLocks noChangeShapeType="1"/>
              <a:stCxn id="19" idx="4"/>
              <a:endCxn id="22" idx="4"/>
            </p:cNvCxnSpPr>
            <p:nvPr/>
          </p:nvCxnSpPr>
          <p:spPr bwMode="auto">
            <a:xfrm rot="5400000" flipH="1" flipV="1">
              <a:off x="5041900" y="4857750"/>
              <a:ext cx="1588" cy="769938"/>
            </a:xfrm>
            <a:prstGeom prst="curvedConnector3">
              <a:avLst>
                <a:gd name="adj1" fmla="val -144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50" name="AutoShape 48"/>
            <p:cNvCxnSpPr>
              <a:cxnSpLocks noChangeShapeType="1"/>
              <a:stCxn id="20" idx="5"/>
              <a:endCxn id="24" idx="4"/>
            </p:cNvCxnSpPr>
            <p:nvPr/>
          </p:nvCxnSpPr>
          <p:spPr bwMode="auto">
            <a:xfrm rot="16200000" flipH="1">
              <a:off x="7445376" y="4037012"/>
              <a:ext cx="11112" cy="2379663"/>
            </a:xfrm>
            <a:prstGeom prst="curvedConnector3">
              <a:avLst>
                <a:gd name="adj1" fmla="val 230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</p:cxn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622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25" y="609600"/>
            <a:ext cx="8203675" cy="685800"/>
          </a:xfrm>
        </p:spPr>
        <p:txBody>
          <a:bodyPr/>
          <a:lstStyle/>
          <a:p>
            <a:r>
              <a:rPr lang="en-US" dirty="0" smtClean="0"/>
              <a:t>Problem</a:t>
            </a:r>
            <a:r>
              <a:rPr lang="en-US" smtClean="0"/>
              <a:t>: e-commerce ratings fraud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116" y="1329948"/>
            <a:ext cx="4584700" cy="4365942"/>
          </a:xfrm>
        </p:spPr>
        <p:txBody>
          <a:bodyPr/>
          <a:lstStyle/>
          <a:p>
            <a:r>
              <a:rPr lang="en-US" b="1" dirty="0" smtClean="0"/>
              <a:t>Given</a:t>
            </a:r>
            <a:r>
              <a:rPr lang="en-US" dirty="0" smtClean="0"/>
              <a:t> a heterogeneous graph on users, products, sellers and positive/negative ratings with “seed labels”</a:t>
            </a:r>
          </a:p>
          <a:p>
            <a:r>
              <a:rPr lang="en-US" b="1" dirty="0" smtClean="0"/>
              <a:t>Find</a:t>
            </a:r>
            <a:r>
              <a:rPr lang="en-US" dirty="0" smtClean="0"/>
              <a:t> the top </a:t>
            </a:r>
            <a:r>
              <a:rPr lang="en-US" i="1" dirty="0" smtClean="0"/>
              <a:t>k</a:t>
            </a:r>
            <a:r>
              <a:rPr lang="en-US" dirty="0" smtClean="0"/>
              <a:t> most fraudulent users, products and sellers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76</a:t>
            </a:fld>
            <a:endParaRPr lang="en-US"/>
          </a:p>
        </p:txBody>
      </p:sp>
      <p:pic>
        <p:nvPicPr>
          <p:cNvPr id="7" name="Picture 6" descr="cf2014-t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606800" y="4485329"/>
            <a:ext cx="901962" cy="109137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5559056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bg1"/>
                </a:solidFill>
              </a:rPr>
              <a:t>Dhivya Eswaran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Stephan </a:t>
            </a:r>
            <a:r>
              <a:rPr lang="en-US" dirty="0" err="1">
                <a:solidFill>
                  <a:schemeClr val="bg1"/>
                </a:solidFill>
              </a:rPr>
              <a:t>Günnemann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i="1" dirty="0" err="1" smtClean="0">
                <a:solidFill>
                  <a:schemeClr val="bg1"/>
                </a:solidFill>
              </a:rPr>
              <a:t>ZooBP</a:t>
            </a:r>
            <a:r>
              <a:rPr lang="en-US" i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Belief Propagation for Heterogeneous Networks</a:t>
            </a:r>
            <a:r>
              <a:rPr lang="en-US" dirty="0" smtClean="0">
                <a:solidFill>
                  <a:schemeClr val="bg1"/>
                </a:solidFill>
              </a:rPr>
              <a:t>”, In submission to VLDB 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schematic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6925" y="1302319"/>
            <a:ext cx="4161191" cy="3120893"/>
          </a:xfrm>
          <a:prstGeom prst="rect">
            <a:avLst/>
          </a:prstGeom>
        </p:spPr>
      </p:pic>
      <p:pic>
        <p:nvPicPr>
          <p:cNvPr id="11" name="Picture 10" descr="guenneman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8642" y="4438141"/>
            <a:ext cx="937135" cy="1149859"/>
          </a:xfrm>
          <a:prstGeom prst="rect">
            <a:avLst/>
          </a:prstGeom>
        </p:spPr>
      </p:pic>
      <p:pic>
        <p:nvPicPr>
          <p:cNvPr id="12" name="Picture 11" descr="dhivya-eswaran-231x23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99382" y="4441213"/>
            <a:ext cx="1086517" cy="111292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622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925" y="609600"/>
            <a:ext cx="8203675" cy="685800"/>
          </a:xfrm>
        </p:spPr>
        <p:txBody>
          <a:bodyPr/>
          <a:lstStyle/>
          <a:p>
            <a:r>
              <a:rPr lang="en-US" dirty="0" smtClean="0"/>
              <a:t>Problem</a:t>
            </a:r>
            <a:r>
              <a:rPr lang="en-US" smtClean="0"/>
              <a:t>: e-commerce ratings fraud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77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542123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bg1"/>
                </a:solidFill>
              </a:rPr>
              <a:t>Dhivya Eswaran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Stephan </a:t>
            </a:r>
            <a:r>
              <a:rPr lang="en-US" dirty="0" err="1">
                <a:solidFill>
                  <a:schemeClr val="bg1"/>
                </a:solidFill>
              </a:rPr>
              <a:t>Günnemann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i="1" dirty="0" err="1" smtClean="0">
                <a:solidFill>
                  <a:schemeClr val="bg1"/>
                </a:solidFill>
              </a:rPr>
              <a:t>ZooBP</a:t>
            </a:r>
            <a:r>
              <a:rPr lang="en-US" i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Belief Propagation for Heterogeneous Networks</a:t>
            </a:r>
            <a:r>
              <a:rPr lang="en-US" dirty="0" smtClean="0">
                <a:solidFill>
                  <a:schemeClr val="bg1"/>
                </a:solidFill>
              </a:rPr>
              <a:t>”, In submission to VLDB 2017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 descr="schematic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406925" y="1302319"/>
            <a:ext cx="2247375" cy="16855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" y="3092100"/>
            <a:ext cx="8483600" cy="250224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36224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ZooBP</a:t>
            </a:r>
            <a:r>
              <a:rPr lang="en-US" dirty="0" smtClean="0"/>
              <a:t>: features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  <p:pic>
        <p:nvPicPr>
          <p:cNvPr id="12" name="Picture 11" descr="scalability-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5020613" y="2293975"/>
            <a:ext cx="3065173" cy="2884067"/>
          </a:xfrm>
          <a:prstGeom prst="rect">
            <a:avLst/>
          </a:prstGeom>
        </p:spPr>
      </p:pic>
      <p:pic>
        <p:nvPicPr>
          <p:cNvPr id="8" name="Picture 7" descr="prodCorrelation-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935385" y="2171031"/>
            <a:ext cx="3093713" cy="3016093"/>
          </a:xfrm>
          <a:prstGeom prst="rect">
            <a:avLst/>
          </a:prstGeom>
        </p:spPr>
      </p:pic>
      <p:sp>
        <p:nvSpPr>
          <p:cNvPr id="13" name="Content Placeholder 5"/>
          <p:cNvSpPr>
            <a:spLocks noGrp="1"/>
          </p:cNvSpPr>
          <p:nvPr>
            <p:ph idx="1"/>
          </p:nvPr>
        </p:nvSpPr>
        <p:spPr>
          <a:xfrm>
            <a:off x="238125" y="1462088"/>
            <a:ext cx="8905875" cy="855699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Fast; convergence guarantees.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960785" y="5057897"/>
            <a:ext cx="3422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Near-perfect accuracy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45716" y="5075601"/>
            <a:ext cx="29725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linear in graph size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546348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bg1"/>
                </a:solidFill>
              </a:rPr>
              <a:t>Dhivya Eswaran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Stephan </a:t>
            </a:r>
            <a:r>
              <a:rPr lang="en-US" dirty="0" err="1">
                <a:solidFill>
                  <a:schemeClr val="bg1"/>
                </a:solidFill>
              </a:rPr>
              <a:t>Günnemann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i="1" dirty="0" err="1" smtClean="0">
                <a:solidFill>
                  <a:schemeClr val="bg1"/>
                </a:solidFill>
              </a:rPr>
              <a:t>ZooBP</a:t>
            </a:r>
            <a:r>
              <a:rPr lang="en-US" i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Belief Propagation for Heterogeneous Networks</a:t>
            </a:r>
            <a:r>
              <a:rPr lang="en-US" dirty="0" smtClean="0">
                <a:solidFill>
                  <a:schemeClr val="bg1"/>
                </a:solidFill>
              </a:rPr>
              <a:t>”, In submission to VLDB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238312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ZooBP</a:t>
            </a:r>
            <a:r>
              <a:rPr lang="en-US" dirty="0" smtClean="0"/>
              <a:t> in the real world</a:t>
            </a:r>
            <a:endParaRPr lang="en-US" dirty="0"/>
          </a:p>
        </p:txBody>
      </p:sp>
      <p:pic>
        <p:nvPicPr>
          <p:cNvPr id="3" name="Picture 2" descr="effectiveness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264993" y="1993900"/>
            <a:ext cx="3646608" cy="33904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67200" y="1917700"/>
            <a:ext cx="4643477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Near 100% precision on top 300 users (</a:t>
            </a:r>
            <a:r>
              <a:rPr lang="en-US" sz="2800" dirty="0" err="1" smtClean="0"/>
              <a:t>Flipkart</a:t>
            </a:r>
            <a:r>
              <a:rPr lang="en-US" sz="2800" dirty="0" smtClean="0"/>
              <a:t>)</a:t>
            </a:r>
          </a:p>
          <a:p>
            <a:pPr marL="457200" indent="-457200" algn="l">
              <a:buFont typeface="Arial"/>
              <a:buChar char="•"/>
            </a:pPr>
            <a:r>
              <a:rPr lang="en-US" sz="2800" dirty="0" smtClean="0"/>
              <a:t>Flagged users: suspicious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/>
              <a:t>400 ratings in 1 sec</a:t>
            </a:r>
          </a:p>
          <a:p>
            <a:pPr marL="914400" lvl="1" indent="-457200" algn="l">
              <a:buFont typeface="Arial"/>
              <a:buChar char="•"/>
            </a:pPr>
            <a:r>
              <a:rPr lang="en-US" sz="2400" dirty="0" smtClean="0"/>
              <a:t>5000 good ratings and no bad ratings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79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5546348"/>
            <a:ext cx="9144000" cy="1292662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u="sng" dirty="0" smtClean="0">
                <a:solidFill>
                  <a:schemeClr val="bg1"/>
                </a:solidFill>
              </a:rPr>
              <a:t>Dhivya Eswaran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>
                <a:solidFill>
                  <a:schemeClr val="bg1"/>
                </a:solidFill>
              </a:rPr>
              <a:t>Stephan </a:t>
            </a:r>
            <a:r>
              <a:rPr lang="en-US" dirty="0" err="1">
                <a:solidFill>
                  <a:schemeClr val="bg1"/>
                </a:solidFill>
              </a:rPr>
              <a:t>Günnemann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Christos </a:t>
            </a:r>
            <a:r>
              <a:rPr lang="en-US" dirty="0" err="1" smtClean="0">
                <a:solidFill>
                  <a:schemeClr val="bg1"/>
                </a:solidFill>
              </a:rPr>
              <a:t>Faloutsos</a:t>
            </a:r>
            <a:r>
              <a:rPr lang="en-US" dirty="0" smtClean="0">
                <a:solidFill>
                  <a:schemeClr val="bg1"/>
                </a:solidFill>
              </a:rPr>
              <a:t>, “</a:t>
            </a:r>
            <a:r>
              <a:rPr lang="en-US" i="1" dirty="0" err="1" smtClean="0">
                <a:solidFill>
                  <a:schemeClr val="bg1"/>
                </a:solidFill>
              </a:rPr>
              <a:t>ZooBP</a:t>
            </a:r>
            <a:r>
              <a:rPr lang="en-US" i="1" dirty="0" smtClean="0">
                <a:solidFill>
                  <a:schemeClr val="bg1"/>
                </a:solidFill>
              </a:rPr>
              <a:t>: </a:t>
            </a:r>
            <a:r>
              <a:rPr lang="en-US" dirty="0">
                <a:solidFill>
                  <a:schemeClr val="bg1"/>
                </a:solidFill>
              </a:rPr>
              <a:t>Belief Propagation for Heterogeneous Networks</a:t>
            </a:r>
            <a:r>
              <a:rPr lang="en-US" dirty="0" smtClean="0">
                <a:solidFill>
                  <a:schemeClr val="bg1"/>
                </a:solidFill>
              </a:rPr>
              <a:t>”, In submission to VLDB 2017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722582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P1: patterns? Fraud detection?</a:t>
            </a:r>
          </a:p>
          <a:p>
            <a:endParaRPr lang="en-US" dirty="0" smtClean="0"/>
          </a:p>
          <a:p>
            <a:r>
              <a:rPr lang="en-US" dirty="0" smtClean="0"/>
              <a:t>P2: patterns in time-evolving graphs / tensors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83500" y="1158856"/>
            <a:ext cx="1104900" cy="12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 rot="16200000">
            <a:off x="4986028" y="3301852"/>
            <a:ext cx="757607" cy="82564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531627" y="4055534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259942">
            <a:off x="4370316" y="3945468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source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59849" y="3460589"/>
            <a:ext cx="142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destination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 bwMode="auto">
          <a:xfrm>
            <a:off x="5308600" y="3683000"/>
            <a:ext cx="247650" cy="17145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>
            <a:off x="2781300" y="20828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 bwMode="auto">
          <a:xfrm>
            <a:off x="2933700" y="22352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 bwMode="auto">
          <a:xfrm>
            <a:off x="3086100" y="23876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 bwMode="auto">
          <a:xfrm>
            <a:off x="3238500" y="25400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 bwMode="auto">
          <a:xfrm>
            <a:off x="3098800" y="2209800"/>
            <a:ext cx="76200" cy="76200"/>
          </a:xfrm>
          <a:prstGeom prst="ellipse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of Part#1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*many* patterns in real graphs</a:t>
            </a:r>
          </a:p>
          <a:p>
            <a:pPr lvl="1"/>
            <a:r>
              <a:rPr lang="en-US" dirty="0" smtClean="0"/>
              <a:t>Power-laws everywhere</a:t>
            </a:r>
          </a:p>
          <a:p>
            <a:pPr lvl="1"/>
            <a:r>
              <a:rPr lang="en-US" dirty="0" smtClean="0"/>
              <a:t>Long (and growing) list of tools for anomaly/fraud detection</a:t>
            </a:r>
          </a:p>
          <a:p>
            <a:pPr lvl="1"/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80</a:t>
            </a:fld>
            <a:endParaRPr lang="en-US"/>
          </a:p>
        </p:txBody>
      </p:sp>
      <p:grpSp>
        <p:nvGrpSpPr>
          <p:cNvPr id="8" name="Group 21"/>
          <p:cNvGrpSpPr/>
          <p:nvPr/>
        </p:nvGrpSpPr>
        <p:grpSpPr>
          <a:xfrm>
            <a:off x="996804" y="4991100"/>
            <a:ext cx="5696096" cy="779820"/>
            <a:chOff x="3448242" y="2036048"/>
            <a:chExt cx="4057796" cy="569040"/>
          </a:xfrm>
        </p:grpSpPr>
        <p:sp>
          <p:nvSpPr>
            <p:cNvPr id="9" name="TextBox 8"/>
            <p:cNvSpPr txBox="1"/>
            <p:nvPr/>
          </p:nvSpPr>
          <p:spPr>
            <a:xfrm>
              <a:off x="3448242" y="2095501"/>
              <a:ext cx="4057796" cy="4267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chemeClr val="tx2"/>
                  </a:solidFill>
                </a:rPr>
                <a:t>Patterns            anomalies</a:t>
              </a:r>
              <a:endParaRPr lang="en-US" dirty="0">
                <a:solidFill>
                  <a:schemeClr val="tx2"/>
                </a:solidFill>
              </a:endParaRPr>
            </a:p>
          </p:txBody>
        </p:sp>
        <p:pic>
          <p:nvPicPr>
            <p:cNvPr id="10" name="Picture 9" descr="shutterstock_104520869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</a:ext>
              </a:extLst>
            </a:blip>
            <a:stretch>
              <a:fillRect/>
            </a:stretch>
          </p:blipFill>
          <p:spPr>
            <a:xfrm>
              <a:off x="4927600" y="2036048"/>
              <a:ext cx="850900" cy="569040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6329357" y="3314703"/>
            <a:ext cx="2432051" cy="1752584"/>
          </a:xfrm>
          <a:prstGeom prst="rect">
            <a:avLst/>
          </a:prstGeom>
          <a:noFill/>
          <a:ln w="28575">
            <a:noFill/>
            <a:miter lim="800000"/>
            <a:headEnd type="none" w="sm" len="sm"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81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P2.1: tools/tensors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P2.2: other patterns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3283743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82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44054" y="2151727"/>
            <a:ext cx="7255913" cy="3785652"/>
          </a:xfrm>
          <a:prstGeom prst="rect">
            <a:avLst/>
          </a:prstGeom>
          <a:solidFill>
            <a:schemeClr val="tx2"/>
          </a:solidFill>
        </p:spPr>
        <p:txBody>
          <a:bodyPr wrap="none" rtlCol="0">
            <a:spAutoFit/>
          </a:bodyPr>
          <a:lstStyle/>
          <a:p>
            <a:r>
              <a:rPr lang="en-US" sz="8000" dirty="0" smtClean="0">
                <a:solidFill>
                  <a:schemeClr val="bg1"/>
                </a:solidFill>
              </a:rPr>
              <a:t>Part 2: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Time evolving </a:t>
            </a:r>
          </a:p>
          <a:p>
            <a:r>
              <a:rPr lang="en-US" sz="8000" dirty="0" smtClean="0">
                <a:solidFill>
                  <a:schemeClr val="bg1"/>
                </a:solidFill>
              </a:rPr>
              <a:t>graphs; tensors</a:t>
            </a:r>
            <a:endParaRPr lang="en-US" sz="8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#2.1:</a:t>
            </a:r>
          </a:p>
          <a:p>
            <a:pPr lvl="1"/>
            <a:r>
              <a:rPr lang="en-US" dirty="0" smtClean="0"/>
              <a:t>Given who calls whom, and when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74798" y="4597400"/>
            <a:ext cx="9812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9955723">
            <a:off x="2099838" y="3627962"/>
            <a:ext cx="137827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johnson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 bwMode="auto">
          <a:xfrm>
            <a:off x="1676400" y="4775200"/>
            <a:ext cx="1155700" cy="1270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2425700" y="4356100"/>
            <a:ext cx="114300" cy="1333500"/>
          </a:xfrm>
          <a:prstGeom prst="rect">
            <a:avLst/>
          </a:prstGeom>
          <a:noFill/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438400" y="4775200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#2.1:</a:t>
            </a:r>
          </a:p>
          <a:p>
            <a:pPr lvl="1"/>
            <a:r>
              <a:rPr lang="en-US" dirty="0" smtClean="0"/>
              <a:t>Given who calls whom, and when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84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438400" y="4775200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 bwMode="auto">
          <a:xfrm>
            <a:off x="1930413" y="4775203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2675468" y="4775206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 bwMode="auto">
          <a:xfrm>
            <a:off x="1811888" y="5232400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 bwMode="auto">
          <a:xfrm>
            <a:off x="2032014" y="5012268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 bwMode="auto">
          <a:xfrm>
            <a:off x="2235213" y="4487348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2387613" y="5503331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2540013" y="5384803"/>
            <a:ext cx="101600" cy="114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#2.1:</a:t>
            </a:r>
          </a:p>
          <a:p>
            <a:pPr lvl="1"/>
            <a:r>
              <a:rPr lang="en-US" dirty="0" smtClean="0"/>
              <a:t>Given who calls whom, and when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85</a:t>
            </a:fld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22"/>
          <p:cNvGrpSpPr/>
          <p:nvPr/>
        </p:nvGrpSpPr>
        <p:grpSpPr>
          <a:xfrm>
            <a:off x="1811888" y="4487348"/>
            <a:ext cx="965180" cy="1130283"/>
            <a:chOff x="1811888" y="4487348"/>
            <a:chExt cx="965180" cy="1130283"/>
          </a:xfrm>
        </p:grpSpPr>
        <p:sp>
          <p:nvSpPr>
            <p:cNvPr id="12" name="Rectangle 11"/>
            <p:cNvSpPr/>
            <p:nvPr/>
          </p:nvSpPr>
          <p:spPr bwMode="auto">
            <a:xfrm>
              <a:off x="2438400" y="4775200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1930413" y="4775203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2675468" y="4775206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1811888" y="5232400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2032014" y="5012268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2235213" y="4487348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2387613" y="5503331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540013" y="5384803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200627" y="4216400"/>
            <a:ext cx="8332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02651" y="3860800"/>
            <a:ext cx="74683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Tue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#2.1:</a:t>
            </a:r>
          </a:p>
          <a:p>
            <a:pPr lvl="1"/>
            <a:r>
              <a:rPr lang="en-US" dirty="0" smtClean="0"/>
              <a:t>Given who calls whom, and when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86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171700" y="38354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981200" y="40259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34517" y="5803900"/>
            <a:ext cx="10558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callee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01717" y="4584700"/>
            <a:ext cx="9814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049385">
            <a:off x="624855" y="3759200"/>
            <a:ext cx="8145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 bwMode="auto">
          <a:xfrm rot="5400000" flipH="1" flipV="1">
            <a:off x="1670050" y="3829050"/>
            <a:ext cx="533400" cy="5207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 rot="5400000" flipH="1" flipV="1">
            <a:off x="2813050" y="3829050"/>
            <a:ext cx="533400" cy="5207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5400000" flipH="1" flipV="1">
            <a:off x="2825750" y="5124450"/>
            <a:ext cx="533400" cy="520700"/>
          </a:xfrm>
          <a:prstGeom prst="line">
            <a:avLst/>
          </a:prstGeom>
          <a:solidFill>
            <a:schemeClr val="accent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</p:cxnSp>
      <p:grpSp>
        <p:nvGrpSpPr>
          <p:cNvPr id="8" name="Group 18"/>
          <p:cNvGrpSpPr/>
          <p:nvPr/>
        </p:nvGrpSpPr>
        <p:grpSpPr>
          <a:xfrm>
            <a:off x="1811888" y="4487348"/>
            <a:ext cx="965180" cy="1130283"/>
            <a:chOff x="1811888" y="4487348"/>
            <a:chExt cx="965180" cy="1130283"/>
          </a:xfrm>
        </p:grpSpPr>
        <p:sp>
          <p:nvSpPr>
            <p:cNvPr id="20" name="Rectangle 19"/>
            <p:cNvSpPr/>
            <p:nvPr/>
          </p:nvSpPr>
          <p:spPr bwMode="auto">
            <a:xfrm>
              <a:off x="2438400" y="4775200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930413" y="4775203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675468" y="4775206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1811888" y="5232400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2032014" y="5012268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2235213" y="4487348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2387613" y="5503331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2540013" y="5384803"/>
              <a:ext cx="101600" cy="1143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#2.1’:</a:t>
            </a:r>
          </a:p>
          <a:p>
            <a:pPr lvl="1"/>
            <a:r>
              <a:rPr lang="en-US" dirty="0" smtClean="0"/>
              <a:t>Given author-keyword-date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87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171700" y="38354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981200" y="40259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449329" y="5803900"/>
            <a:ext cx="142621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keyword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25615" y="4584700"/>
            <a:ext cx="11336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author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049385">
            <a:off x="615333" y="3759200"/>
            <a:ext cx="8336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87161" y="3894666"/>
            <a:ext cx="4550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tx2"/>
                </a:solidFill>
              </a:rPr>
              <a:t>MANY </a:t>
            </a:r>
            <a:r>
              <a:rPr lang="en-US" sz="3600" dirty="0" smtClean="0"/>
              <a:t>more settings,</a:t>
            </a:r>
          </a:p>
          <a:p>
            <a:pPr algn="just"/>
            <a:r>
              <a:rPr lang="en-US" sz="3600" dirty="0" smtClean="0"/>
              <a:t>with &gt;2 ‘modes’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#2.1’’:</a:t>
            </a:r>
          </a:p>
          <a:p>
            <a:pPr lvl="1"/>
            <a:r>
              <a:rPr lang="en-US" dirty="0" smtClean="0"/>
              <a:t>Given subject – verb – object facts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88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171700" y="38354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981200" y="40259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625238" y="5803900"/>
            <a:ext cx="10743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71882" y="4584700"/>
            <a:ext cx="12411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049385">
            <a:off x="609083" y="3759200"/>
            <a:ext cx="8461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87161" y="3894666"/>
            <a:ext cx="45506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tx2"/>
                </a:solidFill>
              </a:rPr>
              <a:t>MANY </a:t>
            </a:r>
            <a:r>
              <a:rPr lang="en-US" sz="3600" dirty="0" smtClean="0"/>
              <a:t>more settings,</a:t>
            </a:r>
          </a:p>
          <a:p>
            <a:pPr algn="just"/>
            <a:r>
              <a:rPr lang="en-US" sz="3600" dirty="0" smtClean="0"/>
              <a:t>with &gt;2 ‘modes’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Graphs over time -&gt; tensors!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Problem #2.1’’’:</a:t>
            </a:r>
          </a:p>
          <a:p>
            <a:pPr lvl="1"/>
            <a:r>
              <a:rPr lang="en-US" dirty="0" smtClean="0"/>
              <a:t>Given &lt;triplets&gt;</a:t>
            </a:r>
          </a:p>
          <a:p>
            <a:pPr lvl="1"/>
            <a:r>
              <a:rPr lang="en-US" dirty="0" smtClean="0"/>
              <a:t>Find patterns / anomalies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89</a:t>
            </a:fld>
            <a:endParaRPr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2171700" y="38354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1981200" y="40259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1816100" y="41910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 bwMode="auto">
          <a:xfrm>
            <a:off x="1676400" y="4356100"/>
            <a:ext cx="1168400" cy="132080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560362" y="5803900"/>
            <a:ext cx="12041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mode2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90362" y="4584700"/>
            <a:ext cx="12041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mode1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049385">
            <a:off x="430062" y="3759200"/>
            <a:ext cx="120415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mode3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87161" y="3894666"/>
            <a:ext cx="455062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>
                <a:solidFill>
                  <a:schemeClr val="tx2"/>
                </a:solidFill>
              </a:rPr>
              <a:t>MANY </a:t>
            </a:r>
            <a:r>
              <a:rPr lang="en-US" sz="3600" dirty="0" smtClean="0"/>
              <a:t>more settings,</a:t>
            </a:r>
          </a:p>
          <a:p>
            <a:pPr algn="just"/>
            <a:r>
              <a:rPr lang="en-US" sz="3600" dirty="0" smtClean="0"/>
              <a:t>with &gt;2 ‘modes’</a:t>
            </a:r>
          </a:p>
          <a:p>
            <a:pPr algn="just"/>
            <a:r>
              <a:rPr lang="en-US" sz="3600" dirty="0" smtClean="0"/>
              <a:t>(and 4, 5, etc modes)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Motivating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P1: patterns? Fraud detection?</a:t>
            </a:r>
          </a:p>
          <a:p>
            <a:endParaRPr lang="en-US" dirty="0" smtClean="0"/>
          </a:p>
          <a:p>
            <a:r>
              <a:rPr lang="en-US" dirty="0" smtClean="0"/>
              <a:t>P2: patterns in time-evolving graphs / tensors</a:t>
            </a:r>
          </a:p>
          <a:p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4" descr="0iterati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83500" y="1158856"/>
            <a:ext cx="1104900" cy="121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 rot="16200000">
            <a:off x="4986028" y="3301852"/>
            <a:ext cx="757607" cy="825648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5531627" y="4055534"/>
            <a:ext cx="6207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time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 rot="1259942">
            <a:off x="4370316" y="3945468"/>
            <a:ext cx="877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source</a:t>
            </a:r>
            <a:endParaRPr lang="en-US" dirty="0"/>
          </a:p>
        </p:txBody>
      </p:sp>
      <p:sp>
        <p:nvSpPr>
          <p:cNvPr id="62" name="TextBox 61"/>
          <p:cNvSpPr txBox="1"/>
          <p:nvPr/>
        </p:nvSpPr>
        <p:spPr>
          <a:xfrm>
            <a:off x="3359849" y="3460589"/>
            <a:ext cx="1425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destination</a:t>
            </a:r>
            <a:endParaRPr lang="en-US" dirty="0"/>
          </a:p>
        </p:txBody>
      </p:sp>
      <p:sp>
        <p:nvSpPr>
          <p:cNvPr id="63" name="Rectangle 62"/>
          <p:cNvSpPr/>
          <p:nvPr/>
        </p:nvSpPr>
        <p:spPr bwMode="auto">
          <a:xfrm>
            <a:off x="5308600" y="3683000"/>
            <a:ext cx="247650" cy="171450"/>
          </a:xfrm>
          <a:prstGeom prst="rect">
            <a:avLst/>
          </a:prstGeom>
          <a:solidFill>
            <a:schemeClr val="bg1"/>
          </a:solidFill>
          <a:ln w="3175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2781300" y="2036048"/>
            <a:ext cx="4724738" cy="605552"/>
            <a:chOff x="2781300" y="2036048"/>
            <a:chExt cx="4724738" cy="605552"/>
          </a:xfrm>
        </p:grpSpPr>
        <p:sp>
          <p:nvSpPr>
            <p:cNvPr id="13" name="Oval 12"/>
            <p:cNvSpPr/>
            <p:nvPr/>
          </p:nvSpPr>
          <p:spPr bwMode="auto">
            <a:xfrm>
              <a:off x="2781300" y="20828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2933700" y="22352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 bwMode="auto">
            <a:xfrm>
              <a:off x="3086100" y="23876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 bwMode="auto">
            <a:xfrm>
              <a:off x="3238500" y="25400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 bwMode="auto">
            <a:xfrm>
              <a:off x="3098800" y="2209800"/>
              <a:ext cx="76200" cy="76200"/>
            </a:xfrm>
            <a:prstGeom prst="ellipse">
              <a:avLst/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rot="16200000" flipH="1">
              <a:off x="2768600" y="2082800"/>
              <a:ext cx="571500" cy="546100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  <p:grpSp>
          <p:nvGrpSpPr>
            <p:cNvPr id="8" name="Group 21"/>
            <p:cNvGrpSpPr/>
            <p:nvPr/>
          </p:nvGrpSpPr>
          <p:grpSpPr>
            <a:xfrm>
              <a:off x="3448242" y="2036048"/>
              <a:ext cx="4057796" cy="569040"/>
              <a:chOff x="3448242" y="2036048"/>
              <a:chExt cx="4057796" cy="569040"/>
            </a:xfrm>
          </p:grpSpPr>
          <p:sp>
            <p:nvSpPr>
              <p:cNvPr id="21" name="TextBox 20"/>
              <p:cNvSpPr txBox="1"/>
              <p:nvPr/>
            </p:nvSpPr>
            <p:spPr>
              <a:xfrm>
                <a:off x="3448242" y="2095500"/>
                <a:ext cx="4057796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2"/>
                    </a:solidFill>
                  </a:rPr>
                  <a:t>Patterns            anomalies</a:t>
                </a:r>
                <a:endParaRPr lang="en-US" dirty="0">
                  <a:solidFill>
                    <a:schemeClr val="tx2"/>
                  </a:solidFill>
                </a:endParaRPr>
              </a:p>
            </p:txBody>
          </p:sp>
          <p:pic>
            <p:nvPicPr>
              <p:cNvPr id="20" name="Picture 19" descr="shutterstock_104520869.jp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    </a:ext>
                </a:extLst>
              </a:blip>
              <a:stretch>
                <a:fillRect/>
              </a:stretch>
            </p:blipFill>
            <p:spPr>
              <a:xfrm>
                <a:off x="4927600" y="2036048"/>
                <a:ext cx="850900" cy="569040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 : tensor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(SVD) matrix factorization: finds blocks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90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17900" y="5918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77150" y="6019800"/>
            <a:ext cx="368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816350"/>
            <a:ext cx="393700" cy="419100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873500" y="4356100"/>
            <a:ext cx="977900" cy="45719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422400" y="4419600"/>
            <a:ext cx="990600" cy="1422400"/>
          </a:xfrm>
          <a:prstGeom prst="rect">
            <a:avLst/>
          </a:prstGeom>
          <a:noFill/>
          <a:ln w="285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236538" y="5138738"/>
            <a:ext cx="1471612" cy="11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1397000" y="4064000"/>
            <a:ext cx="1054100" cy="12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42930" y="4889500"/>
            <a:ext cx="99999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 </a:t>
            </a:r>
          </a:p>
          <a:p>
            <a:r>
              <a:rPr lang="en-US" dirty="0" smtClean="0"/>
              <a:t>users</a:t>
            </a:r>
            <a:endParaRPr lang="en-US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284378" y="3162300"/>
            <a:ext cx="1463499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</a:t>
            </a:r>
          </a:p>
          <a:p>
            <a:r>
              <a:rPr lang="en-US" dirty="0" smtClean="0"/>
              <a:t>products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 bwMode="auto">
          <a:xfrm>
            <a:off x="1435100" y="4432300"/>
            <a:ext cx="6096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2082800" y="4940300"/>
            <a:ext cx="101600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 bwMode="auto">
          <a:xfrm>
            <a:off x="2184400" y="5626100"/>
            <a:ext cx="215900" cy="1270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873500" y="4361180"/>
            <a:ext cx="584200" cy="45719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41531" y="2904067"/>
            <a:ext cx="209941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‘meat-eaters’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‘steaks’</a:t>
            </a:r>
            <a:endParaRPr lang="en-US" dirty="0">
              <a:solidFill>
                <a:srgbClr val="0066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030759" y="2929467"/>
            <a:ext cx="204422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‘vegetarians’</a:t>
            </a:r>
          </a:p>
          <a:p>
            <a:r>
              <a:rPr lang="en-US" dirty="0" smtClean="0"/>
              <a:t>‘plants’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7206955" y="2912537"/>
            <a:ext cx="1450963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‘kids’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‘cookies’</a:t>
            </a:r>
            <a:endParaRPr lang="en-US" dirty="0">
              <a:solidFill>
                <a:srgbClr val="FF33CC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54610" y="4986867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32" y="4986864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6" name="Double Bracket 35"/>
          <p:cNvSpPr/>
          <p:nvPr/>
        </p:nvSpPr>
        <p:spPr bwMode="auto">
          <a:xfrm>
            <a:off x="84665" y="1439333"/>
            <a:ext cx="8890000" cy="5215467"/>
          </a:xfrm>
          <a:prstGeom prst="bracketPair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3873500" y="4457700"/>
            <a:ext cx="546100" cy="330200"/>
          </a:xfrm>
          <a:prstGeom prst="rect">
            <a:avLst/>
          </a:prstGeom>
          <a:solidFill>
            <a:srgbClr val="008000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6362700" y="4902200"/>
            <a:ext cx="101600" cy="469900"/>
          </a:xfrm>
          <a:prstGeom prst="rect">
            <a:avLst/>
          </a:prstGeom>
          <a:solidFill>
            <a:schemeClr val="tx1">
              <a:alpha val="25000"/>
            </a:scheme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8382000" y="5626100"/>
            <a:ext cx="215900" cy="127000"/>
          </a:xfrm>
          <a:prstGeom prst="rect">
            <a:avLst/>
          </a:prstGeom>
          <a:solidFill>
            <a:srgbClr val="FF33CC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860800" y="44450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5791200" y="44577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7607300" y="44323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Crush intro to SVD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Recall: (SVD) matrix factorization: finds blocks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91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" name="Picture 12" descr="latex-image-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3517900" y="5918200"/>
            <a:ext cx="4064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latex-image-1.pd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7677150" y="6019800"/>
            <a:ext cx="3683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6950" y="3816350"/>
            <a:ext cx="393700" cy="419100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3873500" y="4356100"/>
            <a:ext cx="977900" cy="45719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7" name="Straight Arrow Connector 16"/>
          <p:cNvCxnSpPr>
            <a:cxnSpLocks noChangeShapeType="1"/>
          </p:cNvCxnSpPr>
          <p:nvPr/>
        </p:nvCxnSpPr>
        <p:spPr bwMode="auto">
          <a:xfrm rot="16200000" flipH="1">
            <a:off x="236538" y="5138738"/>
            <a:ext cx="1471612" cy="11112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8" name="Straight Arrow Connector 19"/>
          <p:cNvCxnSpPr>
            <a:cxnSpLocks noChangeShapeType="1"/>
          </p:cNvCxnSpPr>
          <p:nvPr/>
        </p:nvCxnSpPr>
        <p:spPr bwMode="auto">
          <a:xfrm>
            <a:off x="1397000" y="4064000"/>
            <a:ext cx="1054100" cy="1270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9" name="TextBox 20"/>
          <p:cNvSpPr txBox="1">
            <a:spLocks noChangeArrowheads="1"/>
          </p:cNvSpPr>
          <p:nvPr/>
        </p:nvSpPr>
        <p:spPr bwMode="auto">
          <a:xfrm>
            <a:off x="135485" y="4889500"/>
            <a:ext cx="81488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N </a:t>
            </a:r>
          </a:p>
          <a:p>
            <a:r>
              <a:rPr lang="en-US" dirty="0" smtClean="0"/>
              <a:t>fans</a:t>
            </a:r>
            <a:endParaRPr lang="en-US" dirty="0"/>
          </a:p>
        </p:txBody>
      </p:sp>
      <p:sp>
        <p:nvSpPr>
          <p:cNvPr id="20" name="TextBox 21"/>
          <p:cNvSpPr txBox="1">
            <a:spLocks noChangeArrowheads="1"/>
          </p:cNvSpPr>
          <p:nvPr/>
        </p:nvSpPr>
        <p:spPr bwMode="auto">
          <a:xfrm>
            <a:off x="1580928" y="3162300"/>
            <a:ext cx="870401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M</a:t>
            </a:r>
          </a:p>
          <a:p>
            <a:r>
              <a:rPr lang="en-US" dirty="0" smtClean="0"/>
              <a:t>idols</a:t>
            </a:r>
            <a:endParaRPr lang="en-US" dirty="0"/>
          </a:p>
        </p:txBody>
      </p:sp>
      <p:grpSp>
        <p:nvGrpSpPr>
          <p:cNvPr id="38" name="Group 42"/>
          <p:cNvGrpSpPr/>
          <p:nvPr/>
        </p:nvGrpSpPr>
        <p:grpSpPr>
          <a:xfrm>
            <a:off x="1422400" y="4419600"/>
            <a:ext cx="990600" cy="1422400"/>
            <a:chOff x="1422400" y="4419600"/>
            <a:chExt cx="990600" cy="1422400"/>
          </a:xfrm>
        </p:grpSpPr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 bwMode="auto">
          <a:xfrm>
            <a:off x="3873500" y="4361180"/>
            <a:ext cx="584200" cy="45719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2904657" y="2904067"/>
            <a:ext cx="217316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6600"/>
                </a:solidFill>
              </a:rPr>
              <a:t>‘music lovers’</a:t>
            </a:r>
          </a:p>
          <a:p>
            <a:r>
              <a:rPr lang="en-US" dirty="0" smtClean="0">
                <a:solidFill>
                  <a:srgbClr val="006600"/>
                </a:solidFill>
              </a:rPr>
              <a:t>‘singers’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946674" y="2929467"/>
            <a:ext cx="2212402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‘sports lovers’</a:t>
            </a:r>
          </a:p>
          <a:p>
            <a:r>
              <a:rPr lang="en-US" dirty="0" smtClean="0"/>
              <a:t>‘athletes’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040163" y="2912537"/>
            <a:ext cx="178455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‘citizens’</a:t>
            </a:r>
          </a:p>
          <a:p>
            <a:r>
              <a:rPr lang="en-US" dirty="0" smtClean="0">
                <a:solidFill>
                  <a:srgbClr val="FF33CC"/>
                </a:solidFill>
              </a:rPr>
              <a:t>‘politicians’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54610" y="4986867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32" y="4986864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6" name="Double Bracket 35"/>
          <p:cNvSpPr/>
          <p:nvPr/>
        </p:nvSpPr>
        <p:spPr bwMode="auto">
          <a:xfrm>
            <a:off x="84665" y="1439333"/>
            <a:ext cx="8890000" cy="5215467"/>
          </a:xfrm>
          <a:prstGeom prst="bracketPair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3873500" y="4457700"/>
            <a:ext cx="546100" cy="330200"/>
          </a:xfrm>
          <a:prstGeom prst="rect">
            <a:avLst/>
          </a:prstGeom>
          <a:solidFill>
            <a:srgbClr val="008000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6362700" y="4902200"/>
            <a:ext cx="101600" cy="469900"/>
          </a:xfrm>
          <a:prstGeom prst="rect">
            <a:avLst/>
          </a:prstGeom>
          <a:solidFill>
            <a:schemeClr val="tx1">
              <a:alpha val="25000"/>
            </a:scheme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 bwMode="auto">
          <a:xfrm>
            <a:off x="8382000" y="5626100"/>
            <a:ext cx="215900" cy="127000"/>
          </a:xfrm>
          <a:prstGeom prst="rect">
            <a:avLst/>
          </a:prstGeom>
          <a:solidFill>
            <a:srgbClr val="FF33CC">
              <a:alpha val="25000"/>
            </a:srgbClr>
          </a:solidFill>
          <a:ln w="3175" cap="flat" cmpd="sng" algn="ctr">
            <a:noFill/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7"/>
          <p:cNvSpPr>
            <a:spLocks noChangeArrowheads="1"/>
          </p:cNvSpPr>
          <p:nvPr/>
        </p:nvSpPr>
        <p:spPr bwMode="auto">
          <a:xfrm>
            <a:off x="3860800" y="44450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Rectangle 7"/>
          <p:cNvSpPr>
            <a:spLocks noChangeArrowheads="1"/>
          </p:cNvSpPr>
          <p:nvPr/>
        </p:nvSpPr>
        <p:spPr bwMode="auto">
          <a:xfrm>
            <a:off x="5791200" y="44577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6" name="Rectangle 7"/>
          <p:cNvSpPr>
            <a:spLocks noChangeArrowheads="1"/>
          </p:cNvSpPr>
          <p:nvPr/>
        </p:nvSpPr>
        <p:spPr bwMode="auto">
          <a:xfrm>
            <a:off x="7607300" y="4432300"/>
            <a:ext cx="990600" cy="1422400"/>
          </a:xfrm>
          <a:prstGeom prst="rect">
            <a:avLst/>
          </a:prstGeom>
          <a:noFill/>
          <a:ln w="3175">
            <a:solidFill>
              <a:schemeClr val="tx1"/>
            </a:solidFill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7" name="Picture 13" descr="twitter-logo_1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49238" y="3289300"/>
            <a:ext cx="82073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tensor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PARAFAC decomposition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92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37"/>
          <p:cNvGrpSpPr/>
          <p:nvPr/>
        </p:nvGrpSpPr>
        <p:grpSpPr>
          <a:xfrm>
            <a:off x="3873500" y="4356100"/>
            <a:ext cx="977900" cy="50799"/>
            <a:chOff x="3873500" y="4356100"/>
            <a:chExt cx="977900" cy="50799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20743" y="49530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43" y="48514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grpSp>
        <p:nvGrpSpPr>
          <p:cNvPr id="11" name="Group 38"/>
          <p:cNvGrpSpPr/>
          <p:nvPr/>
        </p:nvGrpSpPr>
        <p:grpSpPr>
          <a:xfrm rot="18634327">
            <a:off x="3582932" y="4035585"/>
            <a:ext cx="625012" cy="75847"/>
            <a:chOff x="3873500" y="4356100"/>
            <a:chExt cx="977900" cy="50799"/>
          </a:xfrm>
        </p:grpSpPr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10"/>
          <p:cNvSpPr>
            <a:spLocks noChangeArrowheads="1"/>
          </p:cNvSpPr>
          <p:nvPr/>
        </p:nvSpPr>
        <p:spPr bwMode="auto">
          <a:xfrm rot="18634327">
            <a:off x="5573952" y="4011511"/>
            <a:ext cx="625012" cy="6826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 rot="18634327">
            <a:off x="5725298" y="3997711"/>
            <a:ext cx="373384" cy="6826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 rot="18634327">
            <a:off x="7326551" y="4011510"/>
            <a:ext cx="625012" cy="68262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6"/>
          <p:cNvSpPr/>
          <p:nvPr/>
        </p:nvSpPr>
        <p:spPr bwMode="auto">
          <a:xfrm rot="18634327">
            <a:off x="7559712" y="3911834"/>
            <a:ext cx="337915" cy="63664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-7517" y="4965700"/>
            <a:ext cx="12411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subject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358537" y="5880100"/>
            <a:ext cx="10743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object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 rot="18435176">
            <a:off x="583682" y="3911600"/>
            <a:ext cx="84610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verb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2938250" y="2984500"/>
            <a:ext cx="164877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politicians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371983" y="2936557"/>
            <a:ext cx="107390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artists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175805" y="2936557"/>
            <a:ext cx="135246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athletes</a:t>
            </a:r>
            <a:endParaRPr lang="en-US" dirty="0">
              <a:solidFill>
                <a:srgbClr val="FF33CC"/>
              </a:solidFill>
            </a:endParaRPr>
          </a:p>
        </p:txBody>
      </p:sp>
      <p:grpSp>
        <p:nvGrpSpPr>
          <p:cNvPr id="12" name="Group 62"/>
          <p:cNvGrpSpPr/>
          <p:nvPr/>
        </p:nvGrpSpPr>
        <p:grpSpPr>
          <a:xfrm>
            <a:off x="1409700" y="3949700"/>
            <a:ext cx="1473200" cy="1930400"/>
            <a:chOff x="1409700" y="3949700"/>
            <a:chExt cx="1473200" cy="1930400"/>
          </a:xfrm>
        </p:grpSpPr>
        <p:sp>
          <p:nvSpPr>
            <p:cNvPr id="58" name="Rectangle 57"/>
            <p:cNvSpPr/>
            <p:nvPr/>
          </p:nvSpPr>
          <p:spPr bwMode="auto">
            <a:xfrm>
              <a:off x="2641600" y="5194325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2573865" y="5270518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1655233" y="4110567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1536700" y="4262966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>
                  <a:alpha val="50000"/>
                </a:schemeClr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Parallelogram 35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Parallelogram 36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/>
            <p:cNvCxnSpPr/>
            <p:nvPr/>
          </p:nvCxnSpPr>
          <p:spPr bwMode="auto">
            <a:xfrm flipV="1">
              <a:off x="2417234" y="5317069"/>
              <a:ext cx="452967" cy="4233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  <p:sp>
          <p:nvSpPr>
            <p:cNvPr id="56" name="Rectangle 55"/>
            <p:cNvSpPr/>
            <p:nvPr/>
          </p:nvSpPr>
          <p:spPr bwMode="auto">
            <a:xfrm>
              <a:off x="2506131" y="5329779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2277535" y="4762487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2" name="Straight Connector 61"/>
            <p:cNvCxnSpPr/>
            <p:nvPr/>
          </p:nvCxnSpPr>
          <p:spPr bwMode="auto">
            <a:xfrm flipV="1">
              <a:off x="2188619" y="4995317"/>
              <a:ext cx="452967" cy="4233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Answer: tensor factorization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PARAFAC decomposition</a:t>
            </a:r>
          </a:p>
          <a:p>
            <a:r>
              <a:rPr lang="en-US" dirty="0" smtClean="0"/>
              <a:t>Results for who-calls-whom-when</a:t>
            </a:r>
          </a:p>
          <a:p>
            <a:pPr lvl="1"/>
            <a:r>
              <a:rPr lang="en-US" dirty="0" smtClean="0"/>
              <a:t>4M </a:t>
            </a:r>
            <a:r>
              <a:rPr lang="en-US" dirty="0" err="1" smtClean="0"/>
              <a:t>x</a:t>
            </a:r>
            <a:r>
              <a:rPr lang="en-US" dirty="0" smtClean="0"/>
              <a:t> 15 days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93</a:t>
            </a:fld>
            <a:endParaRPr lang="en-US"/>
          </a:p>
        </p:txBody>
      </p:sp>
      <p:sp>
        <p:nvSpPr>
          <p:cNvPr id="7" name="Rectangle 13"/>
          <p:cNvSpPr>
            <a:spLocks noChangeArrowheads="1"/>
          </p:cNvSpPr>
          <p:nvPr/>
        </p:nvSpPr>
        <p:spPr bwMode="auto">
          <a:xfrm>
            <a:off x="7416800" y="4419600"/>
            <a:ext cx="46038" cy="14224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5600700" y="4419600"/>
            <a:ext cx="46038" cy="1422400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15"/>
          <p:cNvSpPr>
            <a:spLocks noChangeArrowheads="1"/>
          </p:cNvSpPr>
          <p:nvPr/>
        </p:nvSpPr>
        <p:spPr bwMode="auto">
          <a:xfrm>
            <a:off x="3657600" y="4419600"/>
            <a:ext cx="46038" cy="1422400"/>
          </a:xfrm>
          <a:prstGeom prst="rect">
            <a:avLst/>
          </a:prstGeom>
          <a:noFill/>
          <a:ln w="28575">
            <a:solidFill>
              <a:srgbClr val="008000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816600" y="4356100"/>
            <a:ext cx="965200" cy="45719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07300" y="4330700"/>
            <a:ext cx="977900" cy="50800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Rectangle 23"/>
          <p:cNvSpPr/>
          <p:nvPr/>
        </p:nvSpPr>
        <p:spPr bwMode="auto">
          <a:xfrm>
            <a:off x="3644900" y="4419600"/>
            <a:ext cx="76200" cy="393700"/>
          </a:xfrm>
          <a:prstGeom prst="rect">
            <a:avLst/>
          </a:prstGeom>
          <a:solidFill>
            <a:srgbClr val="008000"/>
          </a:solidFill>
          <a:ln w="3175" cap="flat" cmpd="sng" algn="ctr">
            <a:solidFill>
              <a:srgbClr val="0080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37"/>
          <p:cNvGrpSpPr/>
          <p:nvPr/>
        </p:nvGrpSpPr>
        <p:grpSpPr>
          <a:xfrm>
            <a:off x="3873500" y="4356100"/>
            <a:ext cx="977900" cy="50799"/>
            <a:chOff x="3873500" y="4356100"/>
            <a:chExt cx="977900" cy="50799"/>
          </a:xfrm>
        </p:grpSpPr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Rectangle 25"/>
          <p:cNvSpPr/>
          <p:nvPr/>
        </p:nvSpPr>
        <p:spPr bwMode="auto">
          <a:xfrm>
            <a:off x="6375400" y="4347633"/>
            <a:ext cx="101600" cy="46567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5592232" y="4889500"/>
            <a:ext cx="71967" cy="4699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 bwMode="auto">
          <a:xfrm>
            <a:off x="7416800" y="5638800"/>
            <a:ext cx="50800" cy="114300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 bwMode="auto">
          <a:xfrm>
            <a:off x="8369300" y="4330700"/>
            <a:ext cx="220132" cy="45719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3026843" y="50292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=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020743" y="49530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6925743" y="4851400"/>
            <a:ext cx="37938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</a:t>
            </a:r>
            <a:endParaRPr lang="en-US" dirty="0"/>
          </a:p>
        </p:txBody>
      </p:sp>
      <p:grpSp>
        <p:nvGrpSpPr>
          <p:cNvPr id="11" name="Group 38"/>
          <p:cNvGrpSpPr/>
          <p:nvPr/>
        </p:nvGrpSpPr>
        <p:grpSpPr>
          <a:xfrm rot="18634327">
            <a:off x="3582932" y="4035585"/>
            <a:ext cx="625012" cy="75847"/>
            <a:chOff x="3873500" y="4356100"/>
            <a:chExt cx="977900" cy="50799"/>
          </a:xfrm>
        </p:grpSpPr>
        <p:sp>
          <p:nvSpPr>
            <p:cNvPr id="40" name="Rectangle 10"/>
            <p:cNvSpPr>
              <a:spLocks noChangeArrowheads="1"/>
            </p:cNvSpPr>
            <p:nvPr/>
          </p:nvSpPr>
          <p:spPr bwMode="auto">
            <a:xfrm>
              <a:off x="3873500" y="4356100"/>
              <a:ext cx="977900" cy="45719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3873500" y="4361180"/>
              <a:ext cx="584200" cy="45719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10"/>
          <p:cNvSpPr>
            <a:spLocks noChangeArrowheads="1"/>
          </p:cNvSpPr>
          <p:nvPr/>
        </p:nvSpPr>
        <p:spPr bwMode="auto">
          <a:xfrm rot="18634327">
            <a:off x="5573952" y="4011511"/>
            <a:ext cx="625012" cy="68262"/>
          </a:xfrm>
          <a:prstGeom prst="rect">
            <a:avLst/>
          </a:prstGeom>
          <a:noFill/>
          <a:ln w="28575">
            <a:solidFill>
              <a:schemeClr val="tx1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 bwMode="auto">
          <a:xfrm rot="18634327">
            <a:off x="5725298" y="3997711"/>
            <a:ext cx="373384" cy="68262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6" name="Rectangle 10"/>
          <p:cNvSpPr>
            <a:spLocks noChangeArrowheads="1"/>
          </p:cNvSpPr>
          <p:nvPr/>
        </p:nvSpPr>
        <p:spPr bwMode="auto">
          <a:xfrm rot="18634327">
            <a:off x="7326551" y="4011510"/>
            <a:ext cx="625012" cy="68262"/>
          </a:xfrm>
          <a:prstGeom prst="rect">
            <a:avLst/>
          </a:prstGeom>
          <a:noFill/>
          <a:ln w="28575">
            <a:solidFill>
              <a:srgbClr val="FF33CC"/>
            </a:solidFill>
            <a:prstDash val="sysDot"/>
            <a:round/>
            <a:headEnd type="none" w="sm" len="sm"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6"/>
          <p:cNvSpPr/>
          <p:nvPr/>
        </p:nvSpPr>
        <p:spPr bwMode="auto">
          <a:xfrm rot="18634327">
            <a:off x="7559712" y="3911834"/>
            <a:ext cx="337915" cy="63664"/>
          </a:xfrm>
          <a:prstGeom prst="rect">
            <a:avLst/>
          </a:prstGeom>
          <a:solidFill>
            <a:srgbClr val="FF33CC"/>
          </a:solidFill>
          <a:ln w="3175" cap="flat" cmpd="sng" algn="ctr">
            <a:solidFill>
              <a:srgbClr val="FF33CC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endParaRPr lang="en-US"/>
          </a:p>
        </p:txBody>
      </p:sp>
      <p:sp>
        <p:nvSpPr>
          <p:cNvPr id="48" name="TextBox 47"/>
          <p:cNvSpPr txBox="1"/>
          <p:nvPr/>
        </p:nvSpPr>
        <p:spPr>
          <a:xfrm>
            <a:off x="122321" y="4965700"/>
            <a:ext cx="98143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caller</a:t>
            </a:r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1367818" y="5880100"/>
            <a:ext cx="105583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callee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 rot="18435176">
            <a:off x="599455" y="3911600"/>
            <a:ext cx="814558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time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3484868" y="2984500"/>
            <a:ext cx="5555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</a:rPr>
              <a:t>??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631169" y="2936557"/>
            <a:ext cx="5555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??</a:t>
            </a:r>
            <a:endParaRPr lang="en-US" dirty="0"/>
          </a:p>
        </p:txBody>
      </p:sp>
      <p:sp>
        <p:nvSpPr>
          <p:cNvPr id="53" name="TextBox 52"/>
          <p:cNvSpPr txBox="1"/>
          <p:nvPr/>
        </p:nvSpPr>
        <p:spPr>
          <a:xfrm>
            <a:off x="7574270" y="2936557"/>
            <a:ext cx="5555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33CC"/>
                </a:solidFill>
              </a:rPr>
              <a:t>??</a:t>
            </a:r>
            <a:endParaRPr lang="en-US" dirty="0">
              <a:solidFill>
                <a:srgbClr val="FF33CC"/>
              </a:solidFill>
            </a:endParaRPr>
          </a:p>
        </p:txBody>
      </p:sp>
      <p:grpSp>
        <p:nvGrpSpPr>
          <p:cNvPr id="12" name="Group 41"/>
          <p:cNvGrpSpPr/>
          <p:nvPr/>
        </p:nvGrpSpPr>
        <p:grpSpPr>
          <a:xfrm>
            <a:off x="1409700" y="3949700"/>
            <a:ext cx="1473200" cy="1930400"/>
            <a:chOff x="1409700" y="3949700"/>
            <a:chExt cx="1473200" cy="1930400"/>
          </a:xfrm>
        </p:grpSpPr>
        <p:sp>
          <p:nvSpPr>
            <p:cNvPr id="45" name="Rectangle 44"/>
            <p:cNvSpPr/>
            <p:nvPr/>
          </p:nvSpPr>
          <p:spPr bwMode="auto">
            <a:xfrm>
              <a:off x="2641600" y="5194325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2573865" y="5270518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1655233" y="4110567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1536700" y="4262966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7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Parallelogram 59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Parallelogram 60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/>
            <p:cNvCxnSpPr/>
            <p:nvPr/>
          </p:nvCxnSpPr>
          <p:spPr bwMode="auto">
            <a:xfrm flipV="1">
              <a:off x="2417234" y="5317069"/>
              <a:ext cx="452967" cy="4233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  <p:sp>
          <p:nvSpPr>
            <p:cNvPr id="64" name="Rectangle 63"/>
            <p:cNvSpPr/>
            <p:nvPr/>
          </p:nvSpPr>
          <p:spPr bwMode="auto">
            <a:xfrm>
              <a:off x="2506131" y="5329779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2277535" y="4762487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6" name="Straight Connector 65"/>
            <p:cNvCxnSpPr/>
            <p:nvPr/>
          </p:nvCxnSpPr>
          <p:spPr bwMode="auto">
            <a:xfrm flipV="1">
              <a:off x="2188619" y="4995317"/>
              <a:ext cx="452967" cy="423333"/>
            </a:xfrm>
            <a:prstGeom prst="line">
              <a:avLst/>
            </a:prstGeom>
            <a:solidFill>
              <a:schemeClr val="accent1"/>
            </a:solidFill>
            <a:ln w="3175" cap="flat" cmpd="sng" algn="ctr">
              <a:solidFill>
                <a:schemeClr val="tx1"/>
              </a:solidFill>
              <a:prstDash val="sysDot"/>
              <a:round/>
              <a:headEnd type="none" w="sm" len="sm"/>
              <a:tailEnd type="none" w="med" len="med"/>
            </a:ln>
            <a:effectLst/>
          </p:spPr>
        </p:cxn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2" y="328613"/>
            <a:ext cx="6835919" cy="682625"/>
          </a:xfrm>
        </p:spPr>
        <p:txBody>
          <a:bodyPr/>
          <a:lstStyle/>
          <a:p>
            <a:r>
              <a:rPr lang="en-US" dirty="0"/>
              <a:t>Anomaly detection in time-evolving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18809"/>
          </a:xfrm>
        </p:spPr>
        <p:txBody>
          <a:bodyPr/>
          <a:lstStyle/>
          <a:p>
            <a:r>
              <a:rPr lang="pt-PT" dirty="0" smtClean="0"/>
              <a:t>Anomalous communities in phone call data:</a:t>
            </a:r>
            <a:endParaRPr lang="en-US" dirty="0" smtClean="0"/>
          </a:p>
          <a:p>
            <a:pPr lvl="1"/>
            <a:r>
              <a:rPr lang="pt-PT" dirty="0" smtClean="0"/>
              <a:t>European country, 4M clients, data over 2 weeks</a:t>
            </a:r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r>
              <a:rPr lang="pt-PT" dirty="0"/>
              <a:t>~</a:t>
            </a:r>
            <a:r>
              <a:rPr lang="pt-PT" dirty="0" smtClean="0"/>
              <a:t>200 calls to EACH receiver on EACH day!</a:t>
            </a:r>
            <a:endParaRPr lang="pt-PT" dirty="0"/>
          </a:p>
        </p:txBody>
      </p:sp>
      <p:pic>
        <p:nvPicPr>
          <p:cNvPr id="3074" name="Picture 2" descr="C:\Users\maraujo\Dropbox\acomp_heavy5st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81852" y="3659656"/>
            <a:ext cx="2762684" cy="207201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aujo\Dropbox\bcomp_heavy5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899064" y="3647840"/>
            <a:ext cx="2794191" cy="209564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aujo\Dropbox\ccomp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618452" y="3864769"/>
            <a:ext cx="3352800" cy="18669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2688" y="32980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1 caller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1169" y="329807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5 receivers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2421" y="329807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4 days of activity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94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>
          <a:xfrm>
            <a:off x="7423150" y="611403"/>
            <a:ext cx="1720850" cy="1059549"/>
            <a:chOff x="1409700" y="3761003"/>
            <a:chExt cx="3441700" cy="2119097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24" name="Parallelogram 23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38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2" y="328613"/>
            <a:ext cx="6835919" cy="682625"/>
          </a:xfrm>
        </p:spPr>
        <p:txBody>
          <a:bodyPr/>
          <a:lstStyle/>
          <a:p>
            <a:r>
              <a:rPr lang="en-US" dirty="0"/>
              <a:t>Anomaly detection in time-evolving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18809"/>
          </a:xfrm>
        </p:spPr>
        <p:txBody>
          <a:bodyPr/>
          <a:lstStyle/>
          <a:p>
            <a:r>
              <a:rPr lang="pt-PT" dirty="0" smtClean="0"/>
              <a:t>Anomalous communities in phone call data:</a:t>
            </a:r>
            <a:endParaRPr lang="en-US" dirty="0" smtClean="0"/>
          </a:p>
          <a:p>
            <a:pPr lvl="1"/>
            <a:r>
              <a:rPr lang="pt-PT" dirty="0" smtClean="0"/>
              <a:t>European country, 4M clients, data over 2 weeks</a:t>
            </a:r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r>
              <a:rPr lang="pt-PT" dirty="0"/>
              <a:t>~</a:t>
            </a:r>
            <a:r>
              <a:rPr lang="pt-PT" dirty="0" smtClean="0"/>
              <a:t>200 calls to EACH receiver on EACH day!</a:t>
            </a:r>
            <a:endParaRPr lang="pt-PT" dirty="0"/>
          </a:p>
        </p:txBody>
      </p:sp>
      <p:pic>
        <p:nvPicPr>
          <p:cNvPr id="3074" name="Picture 2" descr="C:\Users\maraujo\Dropbox\acomp_heavy5sta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81852" y="3659656"/>
            <a:ext cx="2762684" cy="2072013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maraujo\Dropbox\bcomp_heavy5star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2899064" y="3647840"/>
            <a:ext cx="2794191" cy="2095644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maraujo\Dropbox\ccomp_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 bwMode="auto">
          <a:xfrm>
            <a:off x="5618452" y="3864769"/>
            <a:ext cx="3352800" cy="1866900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52688" y="3298074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1 caller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41169" y="3298074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5 receivers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62421" y="3298074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pt-PT" dirty="0">
                <a:solidFill>
                  <a:prstClr val="black"/>
                </a:solidFill>
                <a:latin typeface="Arial" charset="0"/>
                <a:ea typeface="ＭＳ Ｐゴシック" charset="0"/>
              </a:rPr>
              <a:t>4 days of activity</a:t>
            </a:r>
            <a:endParaRPr lang="en-US" dirty="0">
              <a:solidFill>
                <a:prstClr val="black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95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>
          <a:xfrm>
            <a:off x="7423150" y="611403"/>
            <a:ext cx="1720850" cy="1059549"/>
            <a:chOff x="1409700" y="3761003"/>
            <a:chExt cx="3441700" cy="2119097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24" name="Parallelogram 23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Rectangle 30"/>
          <p:cNvSpPr/>
          <p:nvPr/>
        </p:nvSpPr>
        <p:spPr bwMode="auto">
          <a:xfrm>
            <a:off x="2082800" y="41148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 bwMode="auto">
          <a:xfrm>
            <a:off x="3543300" y="41402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 bwMode="auto">
          <a:xfrm>
            <a:off x="4787900" y="41402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 bwMode="auto">
          <a:xfrm>
            <a:off x="4914900" y="41402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 bwMode="auto">
          <a:xfrm>
            <a:off x="4648200" y="41275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 bwMode="auto">
          <a:xfrm>
            <a:off x="3708400" y="4127500"/>
            <a:ext cx="58419" cy="1130300"/>
          </a:xfrm>
          <a:prstGeom prst="rect">
            <a:avLst/>
          </a:prstGeom>
          <a:solidFill>
            <a:schemeClr val="tx1"/>
          </a:solidFill>
          <a:ln w="3175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Freeform 38"/>
          <p:cNvSpPr/>
          <p:nvPr/>
        </p:nvSpPr>
        <p:spPr bwMode="auto">
          <a:xfrm>
            <a:off x="6079067" y="4656667"/>
            <a:ext cx="1337733" cy="829733"/>
          </a:xfrm>
          <a:custGeom>
            <a:avLst/>
            <a:gdLst>
              <a:gd name="connsiteX0" fmla="*/ 0 w 1337733"/>
              <a:gd name="connsiteY0" fmla="*/ 812800 h 829733"/>
              <a:gd name="connsiteX1" fmla="*/ 440266 w 1337733"/>
              <a:gd name="connsiteY1" fmla="*/ 118533 h 829733"/>
              <a:gd name="connsiteX2" fmla="*/ 711200 w 1337733"/>
              <a:gd name="connsiteY2" fmla="*/ 0 h 829733"/>
              <a:gd name="connsiteX3" fmla="*/ 1066800 w 1337733"/>
              <a:gd name="connsiteY3" fmla="*/ 84666 h 829733"/>
              <a:gd name="connsiteX4" fmla="*/ 1337733 w 1337733"/>
              <a:gd name="connsiteY4" fmla="*/ 829733 h 829733"/>
              <a:gd name="connsiteX5" fmla="*/ 1337733 w 1337733"/>
              <a:gd name="connsiteY5" fmla="*/ 829733 h 82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37733" h="829733">
                <a:moveTo>
                  <a:pt x="0" y="812800"/>
                </a:moveTo>
                <a:lnTo>
                  <a:pt x="440266" y="118533"/>
                </a:lnTo>
                <a:lnTo>
                  <a:pt x="711200" y="0"/>
                </a:lnTo>
                <a:lnTo>
                  <a:pt x="1066800" y="84666"/>
                </a:lnTo>
                <a:lnTo>
                  <a:pt x="1337733" y="829733"/>
                </a:lnTo>
                <a:lnTo>
                  <a:pt x="1337733" y="829733"/>
                </a:lnTo>
              </a:path>
            </a:pathLst>
          </a:custGeom>
          <a:noFill/>
          <a:ln w="76200" cap="flat" cmpd="sng" algn="ctr">
            <a:solidFill>
              <a:srgbClr val="FF6600"/>
            </a:solidFill>
            <a:prstDash val="solid"/>
            <a:round/>
            <a:headEnd type="none" w="sm" len="sm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38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8762" y="328613"/>
            <a:ext cx="6835919" cy="682625"/>
          </a:xfrm>
        </p:spPr>
        <p:txBody>
          <a:bodyPr/>
          <a:lstStyle/>
          <a:p>
            <a:r>
              <a:rPr lang="en-US" dirty="0"/>
              <a:t>Anomaly detection in time-evolving graphs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8229600" cy="5018809"/>
          </a:xfrm>
        </p:spPr>
        <p:txBody>
          <a:bodyPr/>
          <a:lstStyle/>
          <a:p>
            <a:r>
              <a:rPr lang="pt-PT" dirty="0" smtClean="0"/>
              <a:t>Anomalous communities in phone call data:</a:t>
            </a:r>
            <a:endParaRPr lang="en-US" dirty="0" smtClean="0"/>
          </a:p>
          <a:p>
            <a:pPr lvl="1"/>
            <a:r>
              <a:rPr lang="pt-PT" dirty="0" smtClean="0"/>
              <a:t>European country, 4M clients, data over 2 weeks</a:t>
            </a:r>
          </a:p>
          <a:p>
            <a:pPr lvl="1"/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endParaRPr lang="pt-PT" dirty="0" smtClean="0"/>
          </a:p>
          <a:p>
            <a:pPr marL="457200" lvl="1" indent="0">
              <a:buNone/>
            </a:pPr>
            <a:r>
              <a:rPr lang="pt-PT" dirty="0"/>
              <a:t>~</a:t>
            </a:r>
            <a:r>
              <a:rPr lang="pt-PT" dirty="0" smtClean="0"/>
              <a:t>200 calls to EACH receiver on EACH day!</a:t>
            </a:r>
            <a:endParaRPr lang="pt-PT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B43987-7F84-BB4A-8611-CDF75B6A737D}" type="slidenum">
              <a:rPr lang="en-US" smtClean="0"/>
              <a:pPr>
                <a:defRPr/>
              </a:pPr>
              <a:t>96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  <p:grpSp>
        <p:nvGrpSpPr>
          <p:cNvPr id="4" name="Group 14"/>
          <p:cNvGrpSpPr>
            <a:grpSpLocks noChangeAspect="1"/>
          </p:cNvGrpSpPr>
          <p:nvPr/>
        </p:nvGrpSpPr>
        <p:grpSpPr>
          <a:xfrm>
            <a:off x="7423150" y="611403"/>
            <a:ext cx="1720850" cy="1059549"/>
            <a:chOff x="1409700" y="3761003"/>
            <a:chExt cx="3441700" cy="2119097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3657600" y="4419600"/>
              <a:ext cx="46038" cy="1422400"/>
            </a:xfrm>
            <a:prstGeom prst="rect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1422400" y="4419600"/>
              <a:ext cx="990600" cy="14224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 type="none" w="sm" len="sm"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1435100" y="4432300"/>
              <a:ext cx="6096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2082800" y="4940300"/>
              <a:ext cx="101600" cy="469900"/>
            </a:xfrm>
            <a:prstGeom prst="rect">
              <a:avLst/>
            </a:prstGeom>
            <a:solidFill>
              <a:schemeClr val="tx1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2184400" y="5626100"/>
              <a:ext cx="215900" cy="127000"/>
            </a:xfrm>
            <a:prstGeom prst="rect">
              <a:avLst/>
            </a:prstGeom>
            <a:solidFill>
              <a:srgbClr val="FF33CC"/>
            </a:solidFill>
            <a:ln w="3175" cap="flat" cmpd="sng" algn="ctr">
              <a:solidFill>
                <a:srgbClr val="FF33CC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644900" y="4419600"/>
              <a:ext cx="76200" cy="393700"/>
            </a:xfrm>
            <a:prstGeom prst="rect">
              <a:avLst/>
            </a:prstGeom>
            <a:solidFill>
              <a:srgbClr val="008000"/>
            </a:solidFill>
            <a:ln w="3175" cap="flat" cmpd="sng" algn="ctr">
              <a:solidFill>
                <a:srgbClr val="008000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37"/>
            <p:cNvGrpSpPr/>
            <p:nvPr/>
          </p:nvGrpSpPr>
          <p:grpSpPr>
            <a:xfrm>
              <a:off x="3873500" y="4356100"/>
              <a:ext cx="977900" cy="50799"/>
              <a:chOff x="3873500" y="4356100"/>
              <a:chExt cx="977900" cy="50799"/>
            </a:xfrm>
          </p:grpSpPr>
          <p:sp>
            <p:nvSpPr>
              <p:cNvPr id="29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Rectangle 29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026844" y="4445001"/>
              <a:ext cx="379382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=</a:t>
              </a:r>
              <a:endParaRPr lang="en-US" dirty="0"/>
            </a:p>
          </p:txBody>
        </p:sp>
        <p:sp>
          <p:nvSpPr>
            <p:cNvPr id="24" name="Parallelogram 23"/>
            <p:cNvSpPr/>
            <p:nvPr/>
          </p:nvSpPr>
          <p:spPr bwMode="auto">
            <a:xfrm>
              <a:off x="1409700" y="3949700"/>
              <a:ext cx="1473200" cy="431800"/>
            </a:xfrm>
            <a:prstGeom prst="parallelogram">
              <a:avLst>
                <a:gd name="adj" fmla="val 95588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Parallelogram 24"/>
            <p:cNvSpPr/>
            <p:nvPr/>
          </p:nvSpPr>
          <p:spPr bwMode="auto">
            <a:xfrm rot="5400000" flipV="1">
              <a:off x="1689100" y="4699000"/>
              <a:ext cx="1917700" cy="444500"/>
            </a:xfrm>
            <a:prstGeom prst="parallelogram">
              <a:avLst>
                <a:gd name="adj" fmla="val 98007"/>
              </a:avLst>
            </a:prstGeom>
            <a:noFill/>
            <a:ln w="3175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38"/>
            <p:cNvGrpSpPr/>
            <p:nvPr/>
          </p:nvGrpSpPr>
          <p:grpSpPr>
            <a:xfrm rot="18634327">
              <a:off x="3582932" y="4035585"/>
              <a:ext cx="625012" cy="75847"/>
              <a:chOff x="3873500" y="4356100"/>
              <a:chExt cx="977900" cy="50799"/>
            </a:xfrm>
          </p:grpSpPr>
          <p:sp>
            <p:nvSpPr>
              <p:cNvPr id="27" name="Rectangle 10"/>
              <p:cNvSpPr>
                <a:spLocks noChangeArrowheads="1"/>
              </p:cNvSpPr>
              <p:nvPr/>
            </p:nvSpPr>
            <p:spPr bwMode="auto">
              <a:xfrm>
                <a:off x="3873500" y="4356100"/>
                <a:ext cx="977900" cy="45719"/>
              </a:xfrm>
              <a:prstGeom prst="rect">
                <a:avLst/>
              </a:prstGeom>
              <a:noFill/>
              <a:ln w="28575">
                <a:solidFill>
                  <a:srgbClr val="008000"/>
                </a:solidFill>
                <a:prstDash val="sysDot"/>
                <a:round/>
                <a:headEnd type="none" w="sm" len="sm"/>
                <a:tailEnd type="triangle" w="med" len="med"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 bwMode="auto">
              <a:xfrm>
                <a:off x="3873500" y="4361180"/>
                <a:ext cx="584200" cy="45719"/>
              </a:xfrm>
              <a:prstGeom prst="rect">
                <a:avLst/>
              </a:prstGeom>
              <a:solidFill>
                <a:srgbClr val="008000"/>
              </a:solidFill>
              <a:ln w="3175" cap="flat" cmpd="sng" algn="ctr">
                <a:solidFill>
                  <a:srgbClr val="008000"/>
                </a:solidFill>
                <a:prstDash val="solid"/>
                <a:round/>
                <a:headEnd type="none" w="sm" len="sm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1" name="TextBox 30"/>
          <p:cNvSpPr txBox="1"/>
          <p:nvPr/>
        </p:nvSpPr>
        <p:spPr>
          <a:xfrm>
            <a:off x="0" y="4790519"/>
            <a:ext cx="9144000" cy="2092881"/>
          </a:xfrm>
          <a:prstGeom prst="rect">
            <a:avLst/>
          </a:prstGeom>
          <a:solidFill>
            <a:srgbClr val="FF6600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solidFill>
                  <a:schemeClr val="bg1"/>
                </a:solidFill>
              </a:rPr>
              <a:t>Miguel </a:t>
            </a:r>
            <a:r>
              <a:rPr lang="en-US" b="1" dirty="0" err="1" smtClean="0">
                <a:solidFill>
                  <a:schemeClr val="bg1"/>
                </a:solidFill>
              </a:rPr>
              <a:t>Araujo</a:t>
            </a:r>
            <a:r>
              <a:rPr lang="en-US" dirty="0" smtClean="0">
                <a:solidFill>
                  <a:schemeClr val="bg1"/>
                </a:solidFill>
              </a:rPr>
              <a:t>, Spiros Papadimitriou, Stephan </a:t>
            </a:r>
            <a:r>
              <a:rPr lang="en-US" dirty="0" err="1" smtClean="0">
                <a:solidFill>
                  <a:schemeClr val="bg1"/>
                </a:solidFill>
              </a:rPr>
              <a:t>Günnemann</a:t>
            </a:r>
            <a:r>
              <a:rPr lang="en-US" dirty="0" smtClean="0">
                <a:solidFill>
                  <a:schemeClr val="bg1"/>
                </a:solidFill>
              </a:rPr>
              <a:t>, Christos Faloutsos, </a:t>
            </a:r>
            <a:r>
              <a:rPr lang="en-US" dirty="0" err="1" smtClean="0">
                <a:solidFill>
                  <a:schemeClr val="bg1"/>
                </a:solidFill>
              </a:rPr>
              <a:t>Prithwish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Basu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Ananthram</a:t>
            </a:r>
            <a:r>
              <a:rPr lang="en-US" dirty="0" smtClean="0">
                <a:solidFill>
                  <a:schemeClr val="bg1"/>
                </a:solidFill>
              </a:rPr>
              <a:t> Swami,</a:t>
            </a:r>
          </a:p>
          <a:p>
            <a:pPr algn="just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Evangelos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Papalexakis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Danai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Koutra</a:t>
            </a:r>
            <a:r>
              <a:rPr lang="en-US" dirty="0" smtClean="0">
                <a:solidFill>
                  <a:schemeClr val="bg1"/>
                </a:solidFill>
              </a:rPr>
              <a:t>.  </a:t>
            </a:r>
            <a:r>
              <a:rPr lang="en-US" i="1" dirty="0" smtClean="0">
                <a:solidFill>
                  <a:schemeClr val="bg1"/>
                </a:solidFill>
              </a:rPr>
              <a:t>Com2: Fast Automatic Discovery of Temporal (Comet) Communities</a:t>
            </a:r>
            <a:r>
              <a:rPr lang="en-US" dirty="0" smtClean="0">
                <a:solidFill>
                  <a:schemeClr val="bg1"/>
                </a:solidFill>
              </a:rPr>
              <a:t>. PAKDD 2014, Tainan, Taiwan.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2" name="Picture 31" descr="miguel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/>
              </a:ext>
            </a:extLst>
          </a:blip>
          <a:srcRect/>
          <a:stretch>
            <a:fillRect/>
          </a:stretch>
        </p:blipFill>
        <p:spPr>
          <a:xfrm>
            <a:off x="675217" y="3136033"/>
            <a:ext cx="1339850" cy="1532591"/>
          </a:xfrm>
          <a:prstGeom prst="rect">
            <a:avLst/>
          </a:prstGeom>
        </p:spPr>
      </p:pic>
      <p:pic>
        <p:nvPicPr>
          <p:cNvPr id="33" name="Picture 32" descr="guenneman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5055" y="3100619"/>
            <a:ext cx="1247478" cy="1530648"/>
          </a:xfrm>
          <a:prstGeom prst="rect">
            <a:avLst/>
          </a:prstGeom>
        </p:spPr>
      </p:pic>
      <p:pic>
        <p:nvPicPr>
          <p:cNvPr id="34" name="Picture 33" descr="photo-spiros-papadimitriou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8250" y="3120809"/>
            <a:ext cx="1132417" cy="1540087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9389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/>
          <p:cNvSpPr>
            <a:spLocks noGrp="1"/>
          </p:cNvSpPr>
          <p:nvPr>
            <p:ph type="ftr" sz="quarter" idx="11"/>
          </p:nvPr>
        </p:nvSpPr>
        <p:spPr>
          <a:noFill/>
        </p:spPr>
        <p:txBody>
          <a:bodyPr/>
          <a:lstStyle/>
          <a:p>
            <a:r>
              <a:rPr lang="en-US" smtClean="0"/>
              <a:t>(c) C. Faloutsos, 2016</a:t>
            </a:r>
            <a:endParaRPr lang="en-US"/>
          </a:p>
        </p:txBody>
      </p:sp>
      <p:sp>
        <p:nvSpPr>
          <p:cNvPr id="2253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CA9CF61F-D18B-5946-9F36-FA97BCA712E8}" type="slidenum">
              <a:rPr lang="en-US" smtClean="0"/>
              <a:pPr/>
              <a:t>97</a:t>
            </a:fld>
            <a:endParaRPr lang="en-US" smtClean="0"/>
          </a:p>
        </p:txBody>
      </p:sp>
      <p:sp>
        <p:nvSpPr>
          <p:cNvPr id="2253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a typeface="ＭＳ Ｐゴシック" charset="-128"/>
                <a:cs typeface="ＭＳ Ｐゴシック" charset="-128"/>
              </a:rPr>
              <a:t>Roadmap</a:t>
            </a:r>
            <a:endParaRPr lang="en-US" sz="3600" dirty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53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Introduction </a:t>
            </a:r>
            <a:r>
              <a:rPr lang="en-US" dirty="0">
                <a:ea typeface="ＭＳ Ｐゴシック" charset="-128"/>
                <a:cs typeface="ＭＳ Ｐゴシック" charset="-128"/>
              </a:rPr>
              <a:t>–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Motivation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</a:t>
            </a:r>
            <a:r>
              <a:rPr lang="en-US" dirty="0">
                <a:ea typeface="ＭＳ Ｐゴシック" charset="-128"/>
                <a:cs typeface="ＭＳ Ｐゴシック" charset="-128"/>
              </a:rPr>
              <a:t>1: Patterns in </a:t>
            </a:r>
            <a:r>
              <a:rPr lang="en-US" dirty="0" smtClean="0">
                <a:ea typeface="ＭＳ Ｐゴシック" charset="-128"/>
                <a:cs typeface="ＭＳ Ｐゴシック" charset="-128"/>
              </a:rPr>
              <a:t>graphs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Part#2: time-evolving graphs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P2.1: tools/tensors</a:t>
            </a:r>
          </a:p>
          <a:p>
            <a:pPr lvl="1"/>
            <a:r>
              <a:rPr lang="en-US" dirty="0" smtClean="0">
                <a:ea typeface="ＭＳ Ｐゴシック" charset="-128"/>
                <a:cs typeface="ＭＳ Ｐゴシック" charset="-128"/>
              </a:rPr>
              <a:t>P2.2: other patterns – inter-arrival time</a:t>
            </a:r>
          </a:p>
          <a:p>
            <a:r>
              <a:rPr lang="en-US" dirty="0" smtClean="0">
                <a:ea typeface="ＭＳ Ｐゴシック" charset="-128"/>
                <a:cs typeface="ＭＳ Ｐゴシック" charset="-128"/>
              </a:rPr>
              <a:t>Conclusions</a:t>
            </a:r>
          </a:p>
        </p:txBody>
      </p:sp>
      <p:sp>
        <p:nvSpPr>
          <p:cNvPr id="22534" name="AutoShape 4"/>
          <p:cNvSpPr>
            <a:spLocks noChangeArrowheads="1"/>
          </p:cNvSpPr>
          <p:nvPr/>
        </p:nvSpPr>
        <p:spPr bwMode="auto">
          <a:xfrm>
            <a:off x="201613" y="3867943"/>
            <a:ext cx="377825" cy="290513"/>
          </a:xfrm>
          <a:prstGeom prst="rightArrow">
            <a:avLst>
              <a:gd name="adj1" fmla="val 50000"/>
              <a:gd name="adj2" fmla="val 32514"/>
            </a:avLst>
          </a:prstGeom>
          <a:solidFill>
            <a:schemeClr val="tx2"/>
          </a:solidFill>
          <a:ln w="28575">
            <a:solidFill>
              <a:schemeClr val="tx2"/>
            </a:solidFill>
            <a:miter lim="800000"/>
            <a:headEnd type="none" w="sm" len="sm"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35" name="Date Placeholder 7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r>
              <a:rPr lang="en-US" smtClean="0"/>
              <a:t>CAS/ICT'16</a:t>
            </a:r>
            <a:endParaRPr lang="en-US"/>
          </a:p>
        </p:txBody>
      </p:sp>
      <p:pic>
        <p:nvPicPr>
          <p:cNvPr id="8" name="Picture 7" descr="energygen-road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67450" y="1371600"/>
            <a:ext cx="2457450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44547"/>
            <a:ext cx="9144000" cy="2104028"/>
          </a:xfrm>
        </p:spPr>
        <p:txBody>
          <a:bodyPr>
            <a:noAutofit/>
          </a:bodyPr>
          <a:lstStyle/>
          <a:p>
            <a:r>
              <a:rPr lang="en-US" sz="4000" dirty="0" smtClean="0"/>
              <a:t>RSC: Mining and Modeling Temporal Activity in Social Media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82553"/>
            <a:ext cx="7772400" cy="127362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2400" dirty="0" smtClean="0">
                <a:solidFill>
                  <a:schemeClr val="tx1"/>
                </a:solidFill>
              </a:rPr>
              <a:t>Alceu F. Costa</a:t>
            </a:r>
            <a:r>
              <a:rPr lang="en-US" sz="2400" baseline="30000" dirty="0" smtClean="0">
                <a:solidFill>
                  <a:schemeClr val="tx1"/>
                </a:solidFill>
              </a:rPr>
              <a:t>*</a:t>
            </a:r>
            <a:r>
              <a:rPr lang="en-US" sz="2400" dirty="0" smtClean="0">
                <a:solidFill>
                  <a:schemeClr val="tx1"/>
                </a:solidFill>
              </a:rPr>
              <a:t>  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Yuto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Yamaguchi   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Agma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J. M.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Traina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130000"/>
              </a:lnSpc>
            </a:pP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Caetano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Traina</a:t>
            </a:r>
            <a:r>
              <a:rPr lang="en-US" sz="2400" dirty="0" smtClean="0">
                <a:solidFill>
                  <a:schemeClr val="bg1">
                    <a:lumMod val="50000"/>
                  </a:schemeClr>
                </a:solidFill>
              </a:rPr>
              <a:t> Jr.    Christos </a:t>
            </a:r>
            <a:r>
              <a:rPr lang="en-US" sz="2400" dirty="0" err="1" smtClean="0">
                <a:solidFill>
                  <a:schemeClr val="bg1">
                    <a:lumMod val="50000"/>
                  </a:schemeClr>
                </a:solidFill>
              </a:rPr>
              <a:t>Faloutsos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 descr="logo_US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1106830" y="355694"/>
            <a:ext cx="946946" cy="532658"/>
          </a:xfrm>
          <a:prstGeom prst="rect">
            <a:avLst/>
          </a:prstGeom>
        </p:spPr>
      </p:pic>
      <p:pic>
        <p:nvPicPr>
          <p:cNvPr id="6" name="Picture 5" descr="tskuba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3761996" y="498386"/>
            <a:ext cx="2013258" cy="559836"/>
          </a:xfrm>
          <a:prstGeom prst="rect">
            <a:avLst/>
          </a:prstGeom>
        </p:spPr>
      </p:pic>
      <p:pic>
        <p:nvPicPr>
          <p:cNvPr id="7" name="Picture 6" descr="CMU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tretch>
            <a:fillRect/>
          </a:stretch>
        </p:blipFill>
        <p:spPr>
          <a:xfrm>
            <a:off x="7283542" y="462218"/>
            <a:ext cx="975435" cy="6321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4701" y="770061"/>
            <a:ext cx="20264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Universidade</a:t>
            </a:r>
            <a:endParaRPr lang="en-US" sz="1400" dirty="0"/>
          </a:p>
          <a:p>
            <a:pPr algn="ctr"/>
            <a:r>
              <a:rPr lang="en-US" sz="1400" dirty="0" smtClean="0"/>
              <a:t>de São Paulo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188132" y="1477404"/>
            <a:ext cx="34490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KDD 2015 – Sydney, Australia</a:t>
            </a:r>
            <a:endParaRPr lang="en-US" dirty="0"/>
          </a:p>
        </p:txBody>
      </p:sp>
      <p:sp>
        <p:nvSpPr>
          <p:cNvPr id="10" name="Subtitle 2"/>
          <p:cNvSpPr txBox="1">
            <a:spLocks/>
          </p:cNvSpPr>
          <p:nvPr/>
        </p:nvSpPr>
        <p:spPr>
          <a:xfrm>
            <a:off x="270454" y="6255390"/>
            <a:ext cx="8416346" cy="390003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30000"/>
              </a:lnSpc>
            </a:pPr>
            <a:r>
              <a:rPr lang="en-US" sz="2400" baseline="30000" dirty="0" smtClean="0">
                <a:solidFill>
                  <a:schemeClr val="tx1"/>
                </a:solidFill>
              </a:rPr>
              <a:t>*</a:t>
            </a:r>
            <a:r>
              <a:rPr lang="en-US" sz="2400" dirty="0" err="1" smtClean="0">
                <a:solidFill>
                  <a:schemeClr val="tx1"/>
                </a:solidFill>
              </a:rPr>
              <a:t>alceufc@icmc.usp.br</a:t>
            </a:r>
            <a:endParaRPr lang="en-US" sz="24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11408" r="11408" b="22856"/>
          <a:stretch/>
        </p:blipFill>
        <p:spPr>
          <a:xfrm>
            <a:off x="224028" y="3494024"/>
            <a:ext cx="1225296" cy="123444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9894868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4"/>
          <p:cNvSpPr/>
          <p:nvPr/>
        </p:nvSpPr>
        <p:spPr>
          <a:xfrm>
            <a:off x="457200" y="1511301"/>
            <a:ext cx="8229599" cy="1564370"/>
          </a:xfrm>
          <a:prstGeom prst="rect">
            <a:avLst/>
          </a:prstGeom>
          <a:solidFill>
            <a:srgbClr val="FF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rgbClr val="FFFF00"/>
              </a:solidFill>
            </a:endParaRPr>
          </a:p>
        </p:txBody>
      </p:sp>
      <p:graphicFrame>
        <p:nvGraphicFramePr>
          <p:cNvPr id="37" name="Table 36"/>
          <p:cNvGraphicFramePr>
            <a:graphicFrameLocks noGrp="1"/>
          </p:cNvGraphicFramePr>
          <p:nvPr>
            <p:extLst>
              <p:ext uri="{D42A27DB-BD31-4B8C-83A1-F6EECF244321}">
                <p14:mod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9164097"/>
              </p:ext>
            </p:extLst>
          </p:nvPr>
        </p:nvGraphicFramePr>
        <p:xfrm>
          <a:off x="457200" y="1511301"/>
          <a:ext cx="8229600" cy="143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114800"/>
                <a:gridCol w="4114800"/>
              </a:tblGrid>
              <a:tr h="113665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 smtClean="0"/>
                        <a:t>Reddit</a:t>
                      </a:r>
                      <a:r>
                        <a:rPr lang="en-US" sz="2800" baseline="0" dirty="0" smtClean="0"/>
                        <a:t> Dataset</a:t>
                      </a:r>
                    </a:p>
                    <a:p>
                      <a:pPr lvl="1" algn="l"/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Time-stamp from comments</a:t>
                      </a:r>
                    </a:p>
                    <a:p>
                      <a:pPr lvl="1" algn="l"/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21,198 users</a:t>
                      </a:r>
                    </a:p>
                    <a:p>
                      <a:pPr lvl="1" algn="l"/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20 Million time-stamps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Twitter Dataset</a:t>
                      </a:r>
                    </a:p>
                    <a:p>
                      <a:pPr lvl="1" algn="l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Time-stamp from tweets</a:t>
                      </a:r>
                    </a:p>
                    <a:p>
                      <a:pPr lvl="1" algn="l"/>
                      <a:r>
                        <a:rPr lang="en-US" sz="2000" dirty="0" smtClean="0">
                          <a:solidFill>
                            <a:srgbClr val="7F7F7F"/>
                          </a:solidFill>
                        </a:rPr>
                        <a:t>6,790</a:t>
                      </a:r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 users</a:t>
                      </a:r>
                    </a:p>
                    <a:p>
                      <a:pPr lvl="1" algn="l"/>
                      <a:r>
                        <a:rPr lang="en-US" sz="2000" baseline="0" dirty="0" smtClean="0">
                          <a:solidFill>
                            <a:srgbClr val="7F7F7F"/>
                          </a:solidFill>
                        </a:rPr>
                        <a:t>16 Million time-stamps</a:t>
                      </a:r>
                      <a:endParaRPr lang="en-US" sz="2000" dirty="0">
                        <a:solidFill>
                          <a:srgbClr val="7F7F7F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Mining: Datasets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86324"/>
            <a:ext cx="8229600" cy="15113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US" dirty="0" smtClean="0"/>
              <a:t>For </a:t>
            </a:r>
            <a:r>
              <a:rPr lang="en-US" dirty="0"/>
              <a:t>each </a:t>
            </a:r>
            <a:r>
              <a:rPr lang="en-US" dirty="0" smtClean="0"/>
              <a:t>user we have: </a:t>
            </a:r>
          </a:p>
          <a:p>
            <a:pPr marL="0" indent="0">
              <a:buNone/>
            </a:pPr>
            <a:r>
              <a:rPr lang="en-US" dirty="0" smtClean="0"/>
              <a:t>	</a:t>
            </a:r>
            <a:r>
              <a:rPr lang="en-US" dirty="0">
                <a:solidFill>
                  <a:srgbClr val="7F7F7F"/>
                </a:solidFill>
              </a:rPr>
              <a:t>S</a:t>
            </a:r>
            <a:r>
              <a:rPr lang="en-US" dirty="0" smtClean="0">
                <a:solidFill>
                  <a:srgbClr val="7F7F7F"/>
                </a:solidFill>
              </a:rPr>
              <a:t>equence </a:t>
            </a:r>
            <a:r>
              <a:rPr lang="en-US" dirty="0">
                <a:solidFill>
                  <a:srgbClr val="7F7F7F"/>
                </a:solidFill>
              </a:rPr>
              <a:t>of </a:t>
            </a:r>
            <a:r>
              <a:rPr lang="en-US" dirty="0" smtClean="0">
                <a:solidFill>
                  <a:srgbClr val="7F7F7F"/>
                </a:solidFill>
              </a:rPr>
              <a:t>postings time</a:t>
            </a:r>
            <a:r>
              <a:rPr lang="en-US" dirty="0">
                <a:solidFill>
                  <a:srgbClr val="7F7F7F"/>
                </a:solidFill>
              </a:rPr>
              <a:t>-</a:t>
            </a:r>
            <a:r>
              <a:rPr lang="en-US" dirty="0" smtClean="0">
                <a:solidFill>
                  <a:srgbClr val="7F7F7F"/>
                </a:solidFill>
              </a:rPr>
              <a:t>stamps:</a:t>
            </a:r>
            <a:r>
              <a:rPr lang="en-US" dirty="0" smtClean="0"/>
              <a:t> </a:t>
            </a:r>
            <a:r>
              <a:rPr lang="en-US" b="1" i="1" dirty="0" smtClean="0"/>
              <a:t>T</a:t>
            </a:r>
            <a:r>
              <a:rPr lang="en-US" i="1" dirty="0" smtClean="0"/>
              <a:t> </a:t>
            </a:r>
            <a:r>
              <a:rPr lang="en-US" i="1" dirty="0"/>
              <a:t>= </a:t>
            </a:r>
            <a:r>
              <a:rPr lang="en-US" i="1" dirty="0" smtClean="0"/>
              <a:t>(t</a:t>
            </a:r>
            <a:r>
              <a:rPr lang="en-US" i="1" baseline="-25000" dirty="0" smtClean="0"/>
              <a:t>1</a:t>
            </a:r>
            <a:r>
              <a:rPr lang="en-US" i="1" dirty="0"/>
              <a:t>, t</a:t>
            </a:r>
            <a:r>
              <a:rPr lang="en-US" i="1" baseline="-25000" dirty="0"/>
              <a:t>2</a:t>
            </a:r>
            <a:r>
              <a:rPr lang="en-US" i="1" dirty="0"/>
              <a:t>, t</a:t>
            </a:r>
            <a:r>
              <a:rPr lang="en-US" i="1" baseline="-25000" dirty="0"/>
              <a:t>3</a:t>
            </a:r>
            <a:r>
              <a:rPr lang="en-US" i="1" dirty="0"/>
              <a:t>, </a:t>
            </a:r>
            <a:r>
              <a:rPr lang="en-US" i="1" dirty="0" smtClean="0"/>
              <a:t>…</a:t>
            </a:r>
            <a:r>
              <a:rPr lang="en-US" i="1" dirty="0"/>
              <a:t>)</a:t>
            </a:r>
            <a:endParaRPr lang="en-US" i="1" dirty="0" smtClean="0"/>
          </a:p>
          <a:p>
            <a:pPr marL="0" indent="0" algn="just">
              <a:buNone/>
            </a:pPr>
            <a:r>
              <a:rPr lang="en-US" dirty="0"/>
              <a:t>	</a:t>
            </a:r>
            <a:r>
              <a:rPr lang="en-US" dirty="0" smtClean="0">
                <a:solidFill>
                  <a:srgbClr val="7F7F7F"/>
                </a:solidFill>
              </a:rPr>
              <a:t>Inter-arrival times (IAT) of postings:</a:t>
            </a:r>
            <a:r>
              <a:rPr lang="en-US" dirty="0" smtClean="0"/>
              <a:t>  </a:t>
            </a:r>
            <a:r>
              <a:rPr lang="en-US" i="1" dirty="0" smtClean="0"/>
              <a:t>(∆</a:t>
            </a:r>
            <a:r>
              <a:rPr lang="en-US" i="1" baseline="-25000" dirty="0" smtClean="0"/>
              <a:t>1</a:t>
            </a:r>
            <a:r>
              <a:rPr lang="en-US" i="1" dirty="0" smtClean="0"/>
              <a:t>, ∆</a:t>
            </a:r>
            <a:r>
              <a:rPr lang="en-US" i="1" baseline="-25000" dirty="0" smtClean="0"/>
              <a:t>2</a:t>
            </a:r>
            <a:r>
              <a:rPr lang="en-US" i="1" dirty="0" smtClean="0"/>
              <a:t>, ∆</a:t>
            </a:r>
            <a:r>
              <a:rPr lang="en-US" i="1" baseline="-25000" dirty="0" smtClean="0"/>
              <a:t>3</a:t>
            </a:r>
            <a:r>
              <a:rPr lang="en-US" i="1" dirty="0" smtClean="0"/>
              <a:t>, …)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3B18-82B0-8148-9218-E79A8B066BAC}" type="slidenum">
              <a:rPr lang="en-US" smtClean="0"/>
              <a:pPr/>
              <a:t>99</a:t>
            </a:fld>
            <a:endParaRPr lang="en-US"/>
          </a:p>
        </p:txBody>
      </p:sp>
      <p:grpSp>
        <p:nvGrpSpPr>
          <p:cNvPr id="8" name="Group 37"/>
          <p:cNvGrpSpPr/>
          <p:nvPr/>
        </p:nvGrpSpPr>
        <p:grpSpPr>
          <a:xfrm>
            <a:off x="359610" y="4570701"/>
            <a:ext cx="8446081" cy="1733176"/>
            <a:chOff x="457200" y="3148947"/>
            <a:chExt cx="8446081" cy="1733176"/>
          </a:xfrm>
        </p:grpSpPr>
        <p:cxnSp>
          <p:nvCxnSpPr>
            <p:cNvPr id="21" name="Straight Connector 20"/>
            <p:cNvCxnSpPr/>
            <p:nvPr/>
          </p:nvCxnSpPr>
          <p:spPr>
            <a:xfrm flipV="1">
              <a:off x="2194274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3376785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5151963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V="1">
              <a:off x="7054141" y="3421944"/>
              <a:ext cx="0" cy="733778"/>
            </a:xfrm>
            <a:prstGeom prst="line">
              <a:avLst/>
            </a:prstGeom>
            <a:ln>
              <a:solidFill>
                <a:srgbClr val="000000"/>
              </a:solidFill>
              <a:prstDash val="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1792108" y="4238977"/>
              <a:ext cx="6138334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 w="lg" len="lg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2" name="Oval 11"/>
            <p:cNvSpPr/>
            <p:nvPr/>
          </p:nvSpPr>
          <p:spPr>
            <a:xfrm>
              <a:off x="2081386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/>
            <p:cNvSpPr/>
            <p:nvPr/>
          </p:nvSpPr>
          <p:spPr>
            <a:xfrm>
              <a:off x="3263897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5039075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6941253" y="4126089"/>
              <a:ext cx="225777" cy="225777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919107" y="4482013"/>
              <a:ext cx="550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</a:t>
              </a:r>
              <a:r>
                <a:rPr lang="en-US" sz="2000" baseline="-25000" dirty="0" smtClean="0"/>
                <a:t>1</a:t>
              </a:r>
              <a:endParaRPr lang="en-US" sz="2000" baseline="-250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101618" y="4482013"/>
              <a:ext cx="550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</a:t>
              </a:r>
              <a:r>
                <a:rPr lang="en-US" sz="2000" baseline="-25000" dirty="0"/>
                <a:t>2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876796" y="4482013"/>
              <a:ext cx="550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</a:t>
              </a:r>
              <a:r>
                <a:rPr lang="en-US" sz="2000" baseline="-25000" dirty="0"/>
                <a:t>3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778974" y="4482013"/>
              <a:ext cx="550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/>
                <a:t>t</a:t>
              </a:r>
              <a:r>
                <a:rPr lang="en-US" sz="2000" baseline="-25000" dirty="0"/>
                <a:t>4</a:t>
              </a: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7200" y="3594099"/>
              <a:ext cx="1024467" cy="1024467"/>
            </a:xfrm>
            <a:prstGeom prst="rect">
              <a:avLst/>
            </a:prstGeom>
          </p:spPr>
        </p:pic>
        <p:cxnSp>
          <p:nvCxnSpPr>
            <p:cNvPr id="27" name="Straight Arrow Connector 26"/>
            <p:cNvCxnSpPr/>
            <p:nvPr/>
          </p:nvCxnSpPr>
          <p:spPr>
            <a:xfrm>
              <a:off x="2194274" y="3594099"/>
              <a:ext cx="1182511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>
              <a:off x="3376785" y="3594099"/>
              <a:ext cx="1775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>
              <a:off x="5151963" y="3594099"/>
              <a:ext cx="1902178" cy="0"/>
            </a:xfrm>
            <a:prstGeom prst="straightConnector1">
              <a:avLst/>
            </a:prstGeom>
            <a:ln>
              <a:solidFill>
                <a:srgbClr val="000000"/>
              </a:solidFill>
              <a:headEnd type="stealth" w="lg" len="lg"/>
              <a:tailEnd type="stealth" w="lg" len="lg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/>
            <p:cNvSpPr/>
            <p:nvPr/>
          </p:nvSpPr>
          <p:spPr>
            <a:xfrm>
              <a:off x="2669738" y="3159667"/>
              <a:ext cx="43188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/>
                <a:t>∆</a:t>
              </a:r>
              <a:r>
                <a:rPr lang="en-US" i="1" baseline="-25000" dirty="0"/>
                <a:t>1</a:t>
              </a:r>
              <a:endParaRPr lang="en-US" dirty="0"/>
            </a:p>
          </p:txBody>
        </p:sp>
        <p:sp>
          <p:nvSpPr>
            <p:cNvPr id="33" name="Rectangle 32"/>
            <p:cNvSpPr/>
            <p:nvPr/>
          </p:nvSpPr>
          <p:spPr>
            <a:xfrm>
              <a:off x="4049804" y="3152990"/>
              <a:ext cx="4359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∆</a:t>
              </a:r>
              <a:r>
                <a:rPr lang="en-US" i="1" baseline="-25000" dirty="0" smtClean="0"/>
                <a:t>2</a:t>
              </a:r>
              <a:endParaRPr lang="en-US" dirty="0"/>
            </a:p>
          </p:txBody>
        </p:sp>
        <p:sp>
          <p:nvSpPr>
            <p:cNvPr id="34" name="Rectangle 33"/>
            <p:cNvSpPr/>
            <p:nvPr/>
          </p:nvSpPr>
          <p:spPr>
            <a:xfrm>
              <a:off x="5903370" y="3148947"/>
              <a:ext cx="43590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i="1" dirty="0" smtClean="0"/>
                <a:t>∆</a:t>
              </a:r>
              <a:r>
                <a:rPr lang="en-US" i="1" baseline="-25000" dirty="0" smtClean="0"/>
                <a:t>3</a:t>
              </a:r>
              <a:endParaRPr lang="en-US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859056" y="4226795"/>
              <a:ext cx="1044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</a:t>
              </a:r>
              <a:r>
                <a:rPr lang="en-US" dirty="0" smtClean="0"/>
                <a:t>ime</a:t>
              </a:r>
              <a:endParaRPr lang="en-US" dirty="0"/>
            </a:p>
          </p:txBody>
        </p: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CAS/ICT'16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(c) C. Faloutsos, 2016</a:t>
            </a:r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1587871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emplate">
  <a:themeElements>
    <a:clrScheme name="template 11">
      <a:dk1>
        <a:srgbClr val="000066"/>
      </a:dk1>
      <a:lt1>
        <a:srgbClr val="FFFFFF"/>
      </a:lt1>
      <a:dk2>
        <a:srgbClr val="A50021"/>
      </a:dk2>
      <a:lt2>
        <a:srgbClr val="808080"/>
      </a:lt2>
      <a:accent1>
        <a:srgbClr val="FF3300"/>
      </a:accent1>
      <a:accent2>
        <a:srgbClr val="FF3300"/>
      </a:accent2>
      <a:accent3>
        <a:srgbClr val="FFFFFF"/>
      </a:accent3>
      <a:accent4>
        <a:srgbClr val="000056"/>
      </a:accent4>
      <a:accent5>
        <a:srgbClr val="FFADAA"/>
      </a:accent5>
      <a:accent6>
        <a:srgbClr val="E72D00"/>
      </a:accent6>
      <a:hlink>
        <a:srgbClr val="3366FF"/>
      </a:hlink>
      <a:folHlink>
        <a:srgbClr val="B2B2B2"/>
      </a:folHlink>
    </a:clrScheme>
    <a:fontScheme name="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3175" cap="flat" cmpd="sng" algn="ctr">
          <a:solidFill>
            <a:schemeClr val="tx1"/>
          </a:solidFill>
          <a:prstDash val="solid"/>
          <a:round/>
          <a:headEnd type="none" w="sm" len="sm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3175" cap="flat" cmpd="sng" algn="ctr">
          <a:solidFill>
            <a:schemeClr val="tx1"/>
          </a:solidFill>
          <a:prstDash val="solid"/>
          <a:round/>
          <a:headEnd type="none" w="sm" len="sm"/>
          <a:tailEnd type="none" w="med" len="med"/>
        </a:ln>
        <a:effectLst/>
      </a:spPr>
      <a:bodyPr/>
      <a:lstStyle/>
    </a:lnDef>
  </a:objectDefaults>
  <a:extraClrSchemeLst>
    <a:extraClrScheme>
      <a:clrScheme name="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0066FF"/>
        </a:dk1>
        <a:lt1>
          <a:srgbClr val="FFFFFF"/>
        </a:lt1>
        <a:dk2>
          <a:srgbClr val="FF33CC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56DA"/>
        </a:accent4>
        <a:accent5>
          <a:srgbClr val="FFADAA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0000CC"/>
        </a:dk1>
        <a:lt1>
          <a:srgbClr val="FFFFFF"/>
        </a:lt1>
        <a:dk2>
          <a:srgbClr val="CC0000"/>
        </a:dk2>
        <a:lt2>
          <a:srgbClr val="808080"/>
        </a:lt2>
        <a:accent1>
          <a:srgbClr val="FFFFFF"/>
        </a:accent1>
        <a:accent2>
          <a:srgbClr val="FF3300"/>
        </a:accent2>
        <a:accent3>
          <a:srgbClr val="FFFFFF"/>
        </a:accent3>
        <a:accent4>
          <a:srgbClr val="0000AE"/>
        </a:accent4>
        <a:accent5>
          <a:srgbClr val="FFFFFF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0">
        <a:dk1>
          <a:srgbClr val="0000CC"/>
        </a:dk1>
        <a:lt1>
          <a:srgbClr val="FFFFFF"/>
        </a:lt1>
        <a:dk2>
          <a:srgbClr val="CC0000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00AE"/>
        </a:accent4>
        <a:accent5>
          <a:srgbClr val="FFADAA"/>
        </a:accent5>
        <a:accent6>
          <a:srgbClr val="E72D00"/>
        </a:accent6>
        <a:hlink>
          <a:srgbClr val="00000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11">
        <a:dk1>
          <a:srgbClr val="000066"/>
        </a:dk1>
        <a:lt1>
          <a:srgbClr val="FFFFFF"/>
        </a:lt1>
        <a:dk2>
          <a:srgbClr val="A50021"/>
        </a:dk2>
        <a:lt2>
          <a:srgbClr val="808080"/>
        </a:lt2>
        <a:accent1>
          <a:srgbClr val="FF3300"/>
        </a:accent1>
        <a:accent2>
          <a:srgbClr val="FF3300"/>
        </a:accent2>
        <a:accent3>
          <a:srgbClr val="FFFFFF"/>
        </a:accent3>
        <a:accent4>
          <a:srgbClr val="000056"/>
        </a:accent4>
        <a:accent5>
          <a:srgbClr val="FFADAA"/>
        </a:accent5>
        <a:accent6>
          <a:srgbClr val="E72D00"/>
        </a:accent6>
        <a:hlink>
          <a:srgbClr val="3366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12526</TotalTime>
  <Words>6084</Words>
  <Application>Microsoft Macintosh PowerPoint</Application>
  <PresentationFormat>On-screen Show (4:3)</PresentationFormat>
  <Paragraphs>1323</Paragraphs>
  <Slides>129</Slides>
  <Notes>35</Notes>
  <HiddenSlides>2</HiddenSlides>
  <MMClips>0</MMClips>
  <ScaleCrop>false</ScaleCrop>
  <HeadingPairs>
    <vt:vector size="6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129</vt:i4>
      </vt:variant>
      <vt:variant>
        <vt:lpstr>Custom Shows</vt:lpstr>
      </vt:variant>
      <vt:variant>
        <vt:i4>1</vt:i4>
      </vt:variant>
    </vt:vector>
  </HeadingPairs>
  <TitlesOfParts>
    <vt:vector size="131" baseType="lpstr">
      <vt:lpstr>template</vt:lpstr>
      <vt:lpstr>Anomaly detection in large graphs</vt:lpstr>
      <vt:lpstr>Thank you!</vt:lpstr>
      <vt:lpstr>Roadmap</vt:lpstr>
      <vt:lpstr>Graphs - why should we care?</vt:lpstr>
      <vt:lpstr>Graphs - why should we care?</vt:lpstr>
      <vt:lpstr>Graphs - why should we care?</vt:lpstr>
      <vt:lpstr>Graphs - why should we care?</vt:lpstr>
      <vt:lpstr>Motivating problems</vt:lpstr>
      <vt:lpstr>Motivating problems</vt:lpstr>
      <vt:lpstr>Motivating problems</vt:lpstr>
      <vt:lpstr>Roadmap</vt:lpstr>
      <vt:lpstr>Slide 12</vt:lpstr>
      <vt:lpstr>Laws and patterns</vt:lpstr>
      <vt:lpstr>Laws and patterns</vt:lpstr>
      <vt:lpstr>Solution# S.1</vt:lpstr>
      <vt:lpstr>Solution# S.1</vt:lpstr>
      <vt:lpstr>S2: connected component sizes</vt:lpstr>
      <vt:lpstr>S2: connected component sizes</vt:lpstr>
      <vt:lpstr>S2: connected component sizes</vt:lpstr>
      <vt:lpstr>S2: connected component sizes</vt:lpstr>
      <vt:lpstr>S2: connected component sizes</vt:lpstr>
      <vt:lpstr>S2: connected component sizes</vt:lpstr>
      <vt:lpstr>Roadmap</vt:lpstr>
      <vt:lpstr>Solution# S.3: Triangle ‘Laws’</vt:lpstr>
      <vt:lpstr>Solution# S.3: Triangle ‘Laws’</vt:lpstr>
      <vt:lpstr>Triangle Law: #S.3  [Tsourakakis ICDM 2008]</vt:lpstr>
      <vt:lpstr>Triangle counting for large graphs?</vt:lpstr>
      <vt:lpstr>Triangle counting for large graphs?</vt:lpstr>
      <vt:lpstr>Triangle counting for large graphs?</vt:lpstr>
      <vt:lpstr>Triangle counting for large graphs?</vt:lpstr>
      <vt:lpstr>Triangle counting for large graphs?</vt:lpstr>
      <vt:lpstr>S4: k-core patterns - dfn</vt:lpstr>
      <vt:lpstr>CoreScope: Graph Mining Using k-Core Analysis - Patterns, Anomalies, and Algorithms </vt:lpstr>
      <vt:lpstr>Mirror Pattern: Observation</vt:lpstr>
      <vt:lpstr>Mirror Pattern: Application</vt:lpstr>
      <vt:lpstr>MORE Graph Patterns</vt:lpstr>
      <vt:lpstr>MORE Graph Patterns</vt:lpstr>
      <vt:lpstr>Roadmap</vt:lpstr>
      <vt:lpstr>How to find ‘suspicious’ groups?</vt:lpstr>
      <vt:lpstr>Except that:</vt:lpstr>
      <vt:lpstr>Except that:</vt:lpstr>
      <vt:lpstr>Except that:</vt:lpstr>
      <vt:lpstr>Crush intro to SVD</vt:lpstr>
      <vt:lpstr>Crush intro to SVD</vt:lpstr>
      <vt:lpstr>Inferring Strange Behavior from Connectivity Pattern in Social Networks PAKDD’14 </vt:lpstr>
      <vt:lpstr>Lockstep and Spectral Subspace Plot</vt:lpstr>
      <vt:lpstr>Lockstep and Spectral Subspace Plot</vt:lpstr>
      <vt:lpstr>Lockstep and Spectral Subspace Plot</vt:lpstr>
      <vt:lpstr>Lockstep and Spectral Subspace Plot</vt:lpstr>
      <vt:lpstr>Lockstep and Spectral Subspace Plot</vt:lpstr>
      <vt:lpstr>Lockstep and Spectral Subspace Plot</vt:lpstr>
      <vt:lpstr>Lockstep and Spectral Subspace Plot</vt:lpstr>
      <vt:lpstr>Dataset</vt:lpstr>
      <vt:lpstr>Real Data</vt:lpstr>
      <vt:lpstr>Real Data</vt:lpstr>
      <vt:lpstr>Roadmap</vt:lpstr>
      <vt:lpstr>Suspicious Patterns in Event Data</vt:lpstr>
      <vt:lpstr>Suspicious Patterns in Event Data</vt:lpstr>
      <vt:lpstr>Suspicious Patterns in Event Data</vt:lpstr>
      <vt:lpstr>Suspicious Patterns in Event Data</vt:lpstr>
      <vt:lpstr>Suspicious Patterns in Event Data</vt:lpstr>
      <vt:lpstr>Roadmap</vt:lpstr>
      <vt:lpstr>E-bay Fraud detection</vt:lpstr>
      <vt:lpstr>E-bay Fraud detection</vt:lpstr>
      <vt:lpstr>E-bay Fraud detection</vt:lpstr>
      <vt:lpstr>E-bay Fraud detection - NetProbe</vt:lpstr>
      <vt:lpstr>Popular press</vt:lpstr>
      <vt:lpstr>Roadmap</vt:lpstr>
      <vt:lpstr>Unifying Guilt-by-Association Approaches:  Theorems and Fast Algorithms</vt:lpstr>
      <vt:lpstr>Problem Definition: GBA techniques</vt:lpstr>
      <vt:lpstr>Are they related?</vt:lpstr>
      <vt:lpstr>Are they related?</vt:lpstr>
      <vt:lpstr>Correspondence of Methods</vt:lpstr>
      <vt:lpstr>Results: Scalability </vt:lpstr>
      <vt:lpstr>Problem: e-commerce ratings fraud</vt:lpstr>
      <vt:lpstr>Problem: e-commerce ratings fraud</vt:lpstr>
      <vt:lpstr>Problem: e-commerce ratings fraud</vt:lpstr>
      <vt:lpstr>ZooBP: features</vt:lpstr>
      <vt:lpstr>ZooBP in the real world</vt:lpstr>
      <vt:lpstr>Summary of Part#1</vt:lpstr>
      <vt:lpstr>Roadmap</vt:lpstr>
      <vt:lpstr>Slide 82</vt:lpstr>
      <vt:lpstr>Graphs over time -&gt; tensors!</vt:lpstr>
      <vt:lpstr>Graphs over time -&gt; tensors!</vt:lpstr>
      <vt:lpstr>Graphs over time -&gt; tensors!</vt:lpstr>
      <vt:lpstr>Graphs over time -&gt; tensors!</vt:lpstr>
      <vt:lpstr>Graphs over time -&gt; tensors!</vt:lpstr>
      <vt:lpstr>Graphs over time -&gt; tensors!</vt:lpstr>
      <vt:lpstr>Graphs over time -&gt; tensors!</vt:lpstr>
      <vt:lpstr>Answer : tensor factorization</vt:lpstr>
      <vt:lpstr>Crush intro to SVD</vt:lpstr>
      <vt:lpstr>Answer: tensor factorization</vt:lpstr>
      <vt:lpstr>Answer: tensor factorization</vt:lpstr>
      <vt:lpstr>Anomaly detection in time-evolving graphs</vt:lpstr>
      <vt:lpstr>Anomaly detection in time-evolving graphs</vt:lpstr>
      <vt:lpstr>Anomaly detection in time-evolving graphs</vt:lpstr>
      <vt:lpstr>Roadmap</vt:lpstr>
      <vt:lpstr>RSC: Mining and Modeling Temporal Activity in Social Media</vt:lpstr>
      <vt:lpstr>Pattern Mining: Datasets</vt:lpstr>
      <vt:lpstr>Pattern Mining</vt:lpstr>
      <vt:lpstr>Pattern Mining</vt:lpstr>
      <vt:lpstr>Pattern Mining</vt:lpstr>
      <vt:lpstr>Human? Robots?</vt:lpstr>
      <vt:lpstr>Human? Robots?</vt:lpstr>
      <vt:lpstr>Experiments: Can RSC-Spotter Detect Bots?</vt:lpstr>
      <vt:lpstr>Experiments: Can RSC-Spotter Detect Bots?</vt:lpstr>
      <vt:lpstr>Roadmap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Part 2: Conclusions</vt:lpstr>
      <vt:lpstr>Roadmap</vt:lpstr>
      <vt:lpstr>Thanks</vt:lpstr>
      <vt:lpstr>Cast</vt:lpstr>
      <vt:lpstr>CONCLUSION#1 – Big data</vt:lpstr>
      <vt:lpstr>CONCLUSION#2 – tensors</vt:lpstr>
      <vt:lpstr>References</vt:lpstr>
      <vt:lpstr>TAKE HOME MESSAGE:</vt:lpstr>
      <vt:lpstr>Slide 129</vt:lpstr>
      <vt:lpstr>short version</vt:lpstr>
    </vt:vector>
  </TitlesOfParts>
  <Company>Carnegie Mellon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Mining large graphs</dc:title>
  <dc:creator>Christos Faloutsos</dc:creator>
  <dc:description>NYU - WIN 2009_x000d_
_x000d_
</dc:description>
  <cp:lastModifiedBy>Christos Faloutsos</cp:lastModifiedBy>
  <cp:revision>1908</cp:revision>
  <cp:lastPrinted>2016-06-19T14:14:08Z</cp:lastPrinted>
  <dcterms:created xsi:type="dcterms:W3CDTF">2016-11-23T23:24:02Z</dcterms:created>
  <dcterms:modified xsi:type="dcterms:W3CDTF">2016-11-23T23:27:31Z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2</vt:i4>
  </property>
  <property fmtid="{D5CDD505-2E9C-101B-9397-08002B2CF9AE}" pid="7" name="MailAddress">
    <vt:lpwstr>christos@cs.cmu.edu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C:\WINDOWS\DESKTOP\junk\salerno</vt:lpwstr>
  </property>
</Properties>
</file>