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97" r:id="rId17"/>
    <p:sldId id="298" r:id="rId18"/>
    <p:sldId id="2784" r:id="rId19"/>
    <p:sldId id="271" r:id="rId20"/>
    <p:sldId id="272" r:id="rId21"/>
    <p:sldId id="273" r:id="rId22"/>
    <p:sldId id="2789" r:id="rId23"/>
    <p:sldId id="274" r:id="rId24"/>
    <p:sldId id="299" r:id="rId25"/>
    <p:sldId id="300" r:id="rId26"/>
    <p:sldId id="2786" r:id="rId27"/>
    <p:sldId id="275" r:id="rId28"/>
    <p:sldId id="301" r:id="rId29"/>
    <p:sldId id="277" r:id="rId30"/>
    <p:sldId id="2394" r:id="rId31"/>
    <p:sldId id="2395" r:id="rId32"/>
    <p:sldId id="2537" r:id="rId33"/>
    <p:sldId id="2397" r:id="rId34"/>
    <p:sldId id="302" r:id="rId35"/>
    <p:sldId id="279" r:id="rId36"/>
    <p:sldId id="280" r:id="rId37"/>
    <p:sldId id="281" r:id="rId38"/>
    <p:sldId id="282" r:id="rId39"/>
    <p:sldId id="283" r:id="rId40"/>
    <p:sldId id="2787" r:id="rId41"/>
    <p:sldId id="284" r:id="rId42"/>
    <p:sldId id="285" r:id="rId43"/>
    <p:sldId id="286" r:id="rId44"/>
    <p:sldId id="287" r:id="rId45"/>
    <p:sldId id="288" r:id="rId46"/>
    <p:sldId id="553" r:id="rId47"/>
    <p:sldId id="652" r:id="rId48"/>
    <p:sldId id="289" r:id="rId49"/>
    <p:sldId id="290" r:id="rId50"/>
    <p:sldId id="2788" r:id="rId51"/>
    <p:sldId id="291" r:id="rId52"/>
    <p:sldId id="292" r:id="rId53"/>
    <p:sldId id="2790" r:id="rId54"/>
    <p:sldId id="293" r:id="rId55"/>
    <p:sldId id="1769" r:id="rId56"/>
    <p:sldId id="1770" r:id="rId57"/>
    <p:sldId id="1774" r:id="rId58"/>
    <p:sldId id="2273" r:id="rId59"/>
    <p:sldId id="2182" r:id="rId60"/>
    <p:sldId id="2782" r:id="rId61"/>
    <p:sldId id="2181" r:id="rId62"/>
    <p:sldId id="294" r:id="rId63"/>
    <p:sldId id="295" r:id="rId64"/>
    <p:sldId id="296" r:id="rId6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sng" strike="noStrike" cap="none" spc="0" normalizeH="0" baseline="0">
        <a:ln>
          <a:noFill/>
        </a:ln>
        <a:solidFill>
          <a:srgbClr val="000066"/>
        </a:solidFill>
        <a:effectLst/>
        <a:uFillTx/>
        <a:latin typeface="+mn-lt"/>
        <a:ea typeface="+mn-ea"/>
        <a:cs typeface="+mn-cs"/>
        <a:sym typeface="Times New Roman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sng" strike="noStrike" cap="none" spc="0" normalizeH="0" baseline="0">
        <a:ln>
          <a:noFill/>
        </a:ln>
        <a:solidFill>
          <a:srgbClr val="000066"/>
        </a:solidFill>
        <a:effectLst/>
        <a:uFillTx/>
        <a:latin typeface="+mn-lt"/>
        <a:ea typeface="+mn-ea"/>
        <a:cs typeface="+mn-cs"/>
        <a:sym typeface="Times New Roman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sng" strike="noStrike" cap="none" spc="0" normalizeH="0" baseline="0">
        <a:ln>
          <a:noFill/>
        </a:ln>
        <a:solidFill>
          <a:srgbClr val="000066"/>
        </a:solidFill>
        <a:effectLst/>
        <a:uFillTx/>
        <a:latin typeface="+mn-lt"/>
        <a:ea typeface="+mn-ea"/>
        <a:cs typeface="+mn-cs"/>
        <a:sym typeface="Times New Roman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sng" strike="noStrike" cap="none" spc="0" normalizeH="0" baseline="0">
        <a:ln>
          <a:noFill/>
        </a:ln>
        <a:solidFill>
          <a:srgbClr val="000066"/>
        </a:solidFill>
        <a:effectLst/>
        <a:uFillTx/>
        <a:latin typeface="+mn-lt"/>
        <a:ea typeface="+mn-ea"/>
        <a:cs typeface="+mn-cs"/>
        <a:sym typeface="Times New Roman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sng" strike="noStrike" cap="none" spc="0" normalizeH="0" baseline="0">
        <a:ln>
          <a:noFill/>
        </a:ln>
        <a:solidFill>
          <a:srgbClr val="000066"/>
        </a:solidFill>
        <a:effectLst/>
        <a:uFillTx/>
        <a:latin typeface="+mn-lt"/>
        <a:ea typeface="+mn-ea"/>
        <a:cs typeface="+mn-cs"/>
        <a:sym typeface="Times New Roman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sng" strike="noStrike" cap="none" spc="0" normalizeH="0" baseline="0">
        <a:ln>
          <a:noFill/>
        </a:ln>
        <a:solidFill>
          <a:srgbClr val="000066"/>
        </a:solidFill>
        <a:effectLst/>
        <a:uFillTx/>
        <a:latin typeface="+mn-lt"/>
        <a:ea typeface="+mn-ea"/>
        <a:cs typeface="+mn-cs"/>
        <a:sym typeface="Times New Roman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sng" strike="noStrike" cap="none" spc="0" normalizeH="0" baseline="0">
        <a:ln>
          <a:noFill/>
        </a:ln>
        <a:solidFill>
          <a:srgbClr val="000066"/>
        </a:solidFill>
        <a:effectLst/>
        <a:uFillTx/>
        <a:latin typeface="+mn-lt"/>
        <a:ea typeface="+mn-ea"/>
        <a:cs typeface="+mn-cs"/>
        <a:sym typeface="Times New Roman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sng" strike="noStrike" cap="none" spc="0" normalizeH="0" baseline="0">
        <a:ln>
          <a:noFill/>
        </a:ln>
        <a:solidFill>
          <a:srgbClr val="000066"/>
        </a:solidFill>
        <a:effectLst/>
        <a:uFillTx/>
        <a:latin typeface="+mn-lt"/>
        <a:ea typeface="+mn-ea"/>
        <a:cs typeface="+mn-cs"/>
        <a:sym typeface="Times New Roman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800" b="0" i="0" u="sng" strike="noStrike" cap="none" spc="0" normalizeH="0" baseline="0">
        <a:ln>
          <a:noFill/>
        </a:ln>
        <a:solidFill>
          <a:srgbClr val="000066"/>
        </a:solidFill>
        <a:effectLst/>
        <a:uFillTx/>
        <a:latin typeface="+mn-lt"/>
        <a:ea typeface="+mn-ea"/>
        <a:cs typeface="+mn-cs"/>
        <a:sym typeface="Times New Roman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66"/>
        </a:fontRef>
        <a:srgbClr val="0000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CCA"/>
          </a:solidFill>
        </a:fill>
      </a:tcStyle>
    </a:wholeTbl>
    <a:band2H>
      <a:tcTxStyle/>
      <a:tcStyle>
        <a:tcBdr/>
        <a:fill>
          <a:solidFill>
            <a:srgbClr val="FFE7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66"/>
        </a:fontRef>
        <a:srgbClr val="0000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66"/>
        </a:fontRef>
        <a:srgbClr val="0000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66"/>
        </a:fontRef>
        <a:srgbClr val="0000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A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66"/>
        </a:fontRef>
        <a:srgbClr val="00006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66"/>
              </a:solidFill>
              <a:prstDash val="solid"/>
              <a:round/>
            </a:ln>
          </a:top>
          <a:bottom>
            <a:ln w="25400" cap="flat">
              <a:solidFill>
                <a:srgbClr val="00006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66"/>
              </a:solidFill>
              <a:prstDash val="solid"/>
              <a:round/>
            </a:ln>
          </a:top>
          <a:bottom>
            <a:ln w="25400" cap="flat">
              <a:solidFill>
                <a:srgbClr val="000066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66"/>
        </a:fontRef>
        <a:srgbClr val="000066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D2"/>
          </a:solidFill>
        </a:fill>
      </a:tcStyle>
    </a:wholeTbl>
    <a:band2H>
      <a:tcTxStyle/>
      <a:tcStyle>
        <a:tcBdr/>
        <a:fill>
          <a:solidFill>
            <a:srgbClr val="E6E6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6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6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66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66"/>
        </a:fontRef>
        <a:srgbClr val="000066"/>
      </a:tcTxStyle>
      <a:tcStyle>
        <a:tcBdr>
          <a:left>
            <a:ln w="12700" cap="flat">
              <a:solidFill>
                <a:srgbClr val="000066"/>
              </a:solidFill>
              <a:prstDash val="solid"/>
              <a:round/>
            </a:ln>
          </a:left>
          <a:right>
            <a:ln w="12700" cap="flat">
              <a:solidFill>
                <a:srgbClr val="000066"/>
              </a:solidFill>
              <a:prstDash val="solid"/>
              <a:round/>
            </a:ln>
          </a:right>
          <a:top>
            <a:ln w="12700" cap="flat">
              <a:solidFill>
                <a:srgbClr val="000066"/>
              </a:solidFill>
              <a:prstDash val="solid"/>
              <a:round/>
            </a:ln>
          </a:top>
          <a:bottom>
            <a:ln w="12700" cap="flat">
              <a:solidFill>
                <a:srgbClr val="000066"/>
              </a:solidFill>
              <a:prstDash val="solid"/>
              <a:round/>
            </a:ln>
          </a:bottom>
          <a:insideH>
            <a:ln w="12700" cap="flat">
              <a:solidFill>
                <a:srgbClr val="000066"/>
              </a:solidFill>
              <a:prstDash val="solid"/>
              <a:round/>
            </a:ln>
          </a:insideH>
          <a:insideV>
            <a:ln w="12700" cap="flat">
              <a:solidFill>
                <a:srgbClr val="000066"/>
              </a:solidFill>
              <a:prstDash val="solid"/>
              <a:round/>
            </a:ln>
          </a:insideV>
        </a:tcBdr>
        <a:fill>
          <a:solidFill>
            <a:srgbClr val="000066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66"/>
        </a:fontRef>
        <a:srgbClr val="000066"/>
      </a:tcTxStyle>
      <a:tcStyle>
        <a:tcBdr>
          <a:left>
            <a:ln w="12700" cap="flat">
              <a:solidFill>
                <a:srgbClr val="000066"/>
              </a:solidFill>
              <a:prstDash val="solid"/>
              <a:round/>
            </a:ln>
          </a:left>
          <a:right>
            <a:ln w="12700" cap="flat">
              <a:solidFill>
                <a:srgbClr val="000066"/>
              </a:solidFill>
              <a:prstDash val="solid"/>
              <a:round/>
            </a:ln>
          </a:right>
          <a:top>
            <a:ln w="12700" cap="flat">
              <a:solidFill>
                <a:srgbClr val="000066"/>
              </a:solidFill>
              <a:prstDash val="solid"/>
              <a:round/>
            </a:ln>
          </a:top>
          <a:bottom>
            <a:ln w="12700" cap="flat">
              <a:solidFill>
                <a:srgbClr val="000066"/>
              </a:solidFill>
              <a:prstDash val="solid"/>
              <a:round/>
            </a:ln>
          </a:bottom>
          <a:insideH>
            <a:ln w="12700" cap="flat">
              <a:solidFill>
                <a:srgbClr val="000066"/>
              </a:solidFill>
              <a:prstDash val="solid"/>
              <a:round/>
            </a:ln>
          </a:insideH>
          <a:insideV>
            <a:ln w="12700" cap="flat">
              <a:solidFill>
                <a:srgbClr val="000066"/>
              </a:solidFill>
              <a:prstDash val="solid"/>
              <a:round/>
            </a:ln>
          </a:insideV>
        </a:tcBdr>
        <a:fill>
          <a:solidFill>
            <a:srgbClr val="000066">
              <a:alpha val="20000"/>
            </a:srgbClr>
          </a:solidFill>
        </a:fill>
      </a:tcStyle>
    </a:firstCol>
    <a:lastRow>
      <a:tcTxStyle b="on" i="off">
        <a:fontRef idx="minor">
          <a:srgbClr val="000066"/>
        </a:fontRef>
        <a:srgbClr val="000066"/>
      </a:tcTxStyle>
      <a:tcStyle>
        <a:tcBdr>
          <a:left>
            <a:ln w="12700" cap="flat">
              <a:solidFill>
                <a:srgbClr val="000066"/>
              </a:solidFill>
              <a:prstDash val="solid"/>
              <a:round/>
            </a:ln>
          </a:left>
          <a:right>
            <a:ln w="12700" cap="flat">
              <a:solidFill>
                <a:srgbClr val="000066"/>
              </a:solidFill>
              <a:prstDash val="solid"/>
              <a:round/>
            </a:ln>
          </a:right>
          <a:top>
            <a:ln w="50800" cap="flat">
              <a:solidFill>
                <a:srgbClr val="000066"/>
              </a:solidFill>
              <a:prstDash val="solid"/>
              <a:round/>
            </a:ln>
          </a:top>
          <a:bottom>
            <a:ln w="12700" cap="flat">
              <a:solidFill>
                <a:srgbClr val="000066"/>
              </a:solidFill>
              <a:prstDash val="solid"/>
              <a:round/>
            </a:ln>
          </a:bottom>
          <a:insideH>
            <a:ln w="12700" cap="flat">
              <a:solidFill>
                <a:srgbClr val="000066"/>
              </a:solidFill>
              <a:prstDash val="solid"/>
              <a:round/>
            </a:ln>
          </a:insideH>
          <a:insideV>
            <a:ln w="12700" cap="flat">
              <a:solidFill>
                <a:srgbClr val="000066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66"/>
        </a:fontRef>
        <a:srgbClr val="000066"/>
      </a:tcTxStyle>
      <a:tcStyle>
        <a:tcBdr>
          <a:left>
            <a:ln w="12700" cap="flat">
              <a:solidFill>
                <a:srgbClr val="000066"/>
              </a:solidFill>
              <a:prstDash val="solid"/>
              <a:round/>
            </a:ln>
          </a:left>
          <a:right>
            <a:ln w="12700" cap="flat">
              <a:solidFill>
                <a:srgbClr val="000066"/>
              </a:solidFill>
              <a:prstDash val="solid"/>
              <a:round/>
            </a:ln>
          </a:right>
          <a:top>
            <a:ln w="12700" cap="flat">
              <a:solidFill>
                <a:srgbClr val="000066"/>
              </a:solidFill>
              <a:prstDash val="solid"/>
              <a:round/>
            </a:ln>
          </a:top>
          <a:bottom>
            <a:ln w="25400" cap="flat">
              <a:solidFill>
                <a:srgbClr val="000066"/>
              </a:solidFill>
              <a:prstDash val="solid"/>
              <a:round/>
            </a:ln>
          </a:bottom>
          <a:insideH>
            <a:ln w="12700" cap="flat">
              <a:solidFill>
                <a:srgbClr val="000066"/>
              </a:solidFill>
              <a:prstDash val="solid"/>
              <a:round/>
            </a:ln>
          </a:insideH>
          <a:insideV>
            <a:ln w="12700" cap="flat">
              <a:solidFill>
                <a:srgbClr val="000066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459"/>
    <p:restoredTop sz="91235"/>
  </p:normalViewPr>
  <p:slideViewPr>
    <p:cSldViewPr snapToGrid="0" snapToObjects="1">
      <p:cViewPr>
        <p:scale>
          <a:sx n="80" d="100"/>
          <a:sy n="80" d="100"/>
        </p:scale>
        <p:origin x="688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" name="Shape 2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1pPr>
    <a:lvl2pPr indent="228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2pPr>
    <a:lvl3pPr indent="457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3pPr>
    <a:lvl4pPr indent="685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4pPr>
    <a:lvl5pPr indent="9144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5pPr>
    <a:lvl6pPr indent="11430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6pPr>
    <a:lvl7pPr indent="13716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7pPr>
    <a:lvl8pPr indent="16002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8pPr>
    <a:lvl9pPr indent="1828800" latinLnBrk="0">
      <a:spcBef>
        <a:spcPts val="400"/>
      </a:spcBef>
      <a:defRPr sz="1200">
        <a:latin typeface="+mn-lt"/>
        <a:ea typeface="+mn-ea"/>
        <a:cs typeface="+mn-cs"/>
        <a:sym typeface="Times New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Faloutsos</a:t>
            </a:r>
          </a:p>
        </p:txBody>
      </p:sp>
      <p:sp>
        <p:nvSpPr>
          <p:cNvPr id="10854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6CE9AD-97B1-8E4D-91BE-F14F3BB58DFE}" type="slidenum">
              <a:rPr lang="en-US"/>
              <a:pPr/>
              <a:t>30</a:t>
            </a:fld>
            <a:endParaRPr lang="en-US"/>
          </a:p>
        </p:txBody>
      </p:sp>
      <p:sp>
        <p:nvSpPr>
          <p:cNvPr id="1085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85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28880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Faloutsos</a:t>
            </a:r>
          </a:p>
        </p:txBody>
      </p:sp>
      <p:sp>
        <p:nvSpPr>
          <p:cNvPr id="1105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500ECC-6F0C-194C-AE40-6610B98A2AE6}" type="slidenum">
              <a:rPr lang="en-US"/>
              <a:pPr/>
              <a:t>31</a:t>
            </a:fld>
            <a:endParaRPr lang="en-US"/>
          </a:p>
        </p:txBody>
      </p:sp>
      <p:sp>
        <p:nvSpPr>
          <p:cNvPr id="110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105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 w="9525"/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-128"/>
                <a:cs typeface="ＭＳ Ｐゴシック" charset="-128"/>
              </a:rPr>
              <a:t>Diameter first, DPL second</a:t>
            </a:r>
          </a:p>
          <a:p>
            <a:r>
              <a:rPr lang="en-US">
                <a:latin typeface="Times New Roman" charset="0"/>
                <a:ea typeface="ＭＳ Ｐゴシック" charset="-128"/>
                <a:cs typeface="ＭＳ Ｐゴシック" charset="-128"/>
              </a:rPr>
              <a:t>Check diameter formulas</a:t>
            </a:r>
          </a:p>
          <a:p>
            <a:r>
              <a:rPr lang="en-US">
                <a:latin typeface="Times New Roman" charset="0"/>
                <a:ea typeface="ＭＳ Ｐゴシック" charset="-128"/>
                <a:cs typeface="ＭＳ Ｐゴシック" charset="-128"/>
              </a:rPr>
              <a:t>As the network grows the distances between nodes slowly grow</a:t>
            </a:r>
          </a:p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528034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Faloutsos</a:t>
            </a:r>
          </a:p>
        </p:txBody>
      </p:sp>
      <p:sp>
        <p:nvSpPr>
          <p:cNvPr id="11059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6500ECC-6F0C-194C-AE40-6610B98A2AE6}" type="slidenum">
              <a:rPr lang="en-US"/>
              <a:pPr/>
              <a:t>32</a:t>
            </a:fld>
            <a:endParaRPr lang="en-US"/>
          </a:p>
        </p:txBody>
      </p:sp>
      <p:sp>
        <p:nvSpPr>
          <p:cNvPr id="110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9012" cy="3598863"/>
          </a:xfrm>
          <a:ln/>
        </p:spPr>
      </p:sp>
      <p:sp>
        <p:nvSpPr>
          <p:cNvPr id="1105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838" y="4560888"/>
            <a:ext cx="5851525" cy="4319587"/>
          </a:xfrm>
          <a:noFill/>
          <a:ln w="9525"/>
        </p:spPr>
        <p:txBody>
          <a:bodyPr/>
          <a:lstStyle/>
          <a:p>
            <a:endParaRPr lang="en-US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76394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/>
              <a:t>Faloutsos</a:t>
            </a:r>
          </a:p>
        </p:txBody>
      </p:sp>
      <p:sp>
        <p:nvSpPr>
          <p:cNvPr id="11469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45DCE1-E38D-A74C-A842-3583E5763C81}" type="slidenum">
              <a:rPr lang="en-US"/>
              <a:pPr/>
              <a:t>33</a:t>
            </a:fld>
            <a:endParaRPr lang="en-US"/>
          </a:p>
        </p:txBody>
      </p:sp>
      <p:sp>
        <p:nvSpPr>
          <p:cNvPr id="1146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73652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444625" cy="41275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003C9-D139-1642-8368-6C93BF9E34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13585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43987-7F84-BB4A-8611-CDF75B6A7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PAKDD'18">
            <a:extLst>
              <a:ext uri="{FF2B5EF4-FFF2-40B4-BE49-F238E27FC236}">
                <a16:creationId xmlns:a16="http://schemas.microsoft.com/office/drawing/2014/main" id="{56BAD596-54F8-E844-83AC-0BFA2D595748}"/>
              </a:ext>
            </a:extLst>
          </p:cNvPr>
          <p:cNvSpPr txBox="1"/>
          <p:nvPr userDrawn="1"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9" name="C. Faloutsos">
            <a:extLst>
              <a:ext uri="{FF2B5EF4-FFF2-40B4-BE49-F238E27FC236}">
                <a16:creationId xmlns:a16="http://schemas.microsoft.com/office/drawing/2014/main" id="{2CB017BF-DAEB-A64E-8995-3EE338562CC9}"/>
              </a:ext>
            </a:extLst>
          </p:cNvPr>
          <p:cNvSpPr txBox="1"/>
          <p:nvPr userDrawn="1"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1400" u="none"/>
            </a:lvl1pPr>
          </a:lstStyle>
          <a:p>
            <a:r>
              <a:t>C. Faloutsos</a:t>
            </a:r>
          </a:p>
        </p:txBody>
      </p:sp>
    </p:spTree>
    <p:extLst>
      <p:ext uri="{BB962C8B-B14F-4D97-AF65-F5344CB8AC3E}">
        <p14:creationId xmlns:p14="http://schemas.microsoft.com/office/powerpoint/2010/main" val="2838904106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3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5676E-2EEE-EE43-9455-E89CF4735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96721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.png" descr="image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0" y="0"/>
            <a:ext cx="1444625" cy="41275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176259" y="6248400"/>
            <a:ext cx="281941" cy="28708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 defTabSz="457200">
              <a:defRPr sz="1400" u="none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" name="Title Text"/>
          <p:cNvSpPr txBox="1">
            <a:spLocks noGrp="1"/>
          </p:cNvSpPr>
          <p:nvPr>
            <p:ph type="title"/>
          </p:nvPr>
        </p:nvSpPr>
        <p:spPr>
          <a:xfrm>
            <a:off x="457200" y="92074"/>
            <a:ext cx="82296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5" name="Body Level One…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transition spd="med"/>
  <p:hf hdr="0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A5002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A5002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A5002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A5002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A5002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4572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A5002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9144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A5002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13716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A5002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182880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A50021"/>
          </a:solidFill>
          <a:uFillTx/>
          <a:latin typeface="+mn-lt"/>
          <a:ea typeface="+mn-ea"/>
          <a:cs typeface="+mn-cs"/>
          <a:sym typeface="Times New Roman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66"/>
          </a:solidFill>
          <a:uFillTx/>
          <a:latin typeface="+mn-lt"/>
          <a:ea typeface="+mn-ea"/>
          <a:cs typeface="+mn-cs"/>
          <a:sym typeface="Times New Roman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66"/>
          </a:solidFill>
          <a:uFillTx/>
          <a:latin typeface="+mn-lt"/>
          <a:ea typeface="+mn-ea"/>
          <a:cs typeface="+mn-cs"/>
          <a:sym typeface="Times New Roman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66"/>
          </a:solidFill>
          <a:uFillTx/>
          <a:latin typeface="+mn-lt"/>
          <a:ea typeface="+mn-ea"/>
          <a:cs typeface="+mn-cs"/>
          <a:sym typeface="Times New Roman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–"/>
        <a:tabLst/>
        <a:defRPr sz="3200" b="0" i="0" u="none" strike="noStrike" cap="none" spc="0" baseline="0">
          <a:ln>
            <a:noFill/>
          </a:ln>
          <a:solidFill>
            <a:srgbClr val="000066"/>
          </a:solidFill>
          <a:uFillTx/>
          <a:latin typeface="+mn-lt"/>
          <a:ea typeface="+mn-ea"/>
          <a:cs typeface="+mn-cs"/>
          <a:sym typeface="Times New Roman"/>
        </a:defRPr>
      </a:lvl4pPr>
      <a:lvl5pPr marL="22352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»"/>
        <a:tabLst/>
        <a:defRPr sz="3200" b="0" i="0" u="none" strike="noStrike" cap="none" spc="0" baseline="0">
          <a:ln>
            <a:noFill/>
          </a:ln>
          <a:solidFill>
            <a:srgbClr val="000066"/>
          </a:solidFill>
          <a:uFillTx/>
          <a:latin typeface="+mn-lt"/>
          <a:ea typeface="+mn-ea"/>
          <a:cs typeface="+mn-cs"/>
          <a:sym typeface="Times New Roman"/>
        </a:defRPr>
      </a:lvl5pPr>
      <a:lvl6pPr marL="26924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ln>
            <a:noFill/>
          </a:ln>
          <a:solidFill>
            <a:srgbClr val="000066"/>
          </a:solidFill>
          <a:uFillTx/>
          <a:latin typeface="+mn-lt"/>
          <a:ea typeface="+mn-ea"/>
          <a:cs typeface="+mn-cs"/>
          <a:sym typeface="Times New Roman"/>
        </a:defRPr>
      </a:lvl6pPr>
      <a:lvl7pPr marL="31496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ln>
            <a:noFill/>
          </a:ln>
          <a:solidFill>
            <a:srgbClr val="000066"/>
          </a:solidFill>
          <a:uFillTx/>
          <a:latin typeface="+mn-lt"/>
          <a:ea typeface="+mn-ea"/>
          <a:cs typeface="+mn-cs"/>
          <a:sym typeface="Times New Roman"/>
        </a:defRPr>
      </a:lvl7pPr>
      <a:lvl8pPr marL="36068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ln>
            <a:noFill/>
          </a:ln>
          <a:solidFill>
            <a:srgbClr val="000066"/>
          </a:solidFill>
          <a:uFillTx/>
          <a:latin typeface="+mn-lt"/>
          <a:ea typeface="+mn-ea"/>
          <a:cs typeface="+mn-cs"/>
          <a:sym typeface="Times New Roman"/>
        </a:defRPr>
      </a:lvl8pPr>
      <a:lvl9pPr marL="4064000" marR="0" indent="-4064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Tx/>
        <a:buChar char=""/>
        <a:tabLst/>
        <a:defRPr sz="3200" b="0" i="0" u="none" strike="noStrike" cap="none" spc="0" baseline="0">
          <a:ln>
            <a:noFill/>
          </a:ln>
          <a:solidFill>
            <a:srgbClr val="000066"/>
          </a:solidFill>
          <a:uFillTx/>
          <a:latin typeface="+mn-lt"/>
          <a:ea typeface="+mn-ea"/>
          <a:cs typeface="+mn-cs"/>
          <a:sym typeface="Times New Roman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5pPr>
      <a:lvl6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6pPr>
      <a:lvl7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7pPr>
      <a:lvl8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8pPr>
      <a:lvl9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ata Mining – future directions, and past lessons"/>
          <p:cNvSpPr txBox="1">
            <a:spLocks noGrp="1"/>
          </p:cNvSpPr>
          <p:nvPr>
            <p:ph type="title" idx="4294967295"/>
          </p:nvPr>
        </p:nvSpPr>
        <p:spPr>
          <a:xfrm>
            <a:off x="685800" y="1219200"/>
            <a:ext cx="8077200" cy="20574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Data Mining – future directions, and past lessons</a:t>
            </a:r>
          </a:p>
        </p:txBody>
      </p:sp>
      <p:sp>
        <p:nvSpPr>
          <p:cNvPr id="30" name="C. Faloutsos…"/>
          <p:cNvSpPr txBox="1">
            <a:spLocks noGrp="1"/>
          </p:cNvSpPr>
          <p:nvPr>
            <p:ph type="body" sz="quarter" idx="4294967295"/>
          </p:nvPr>
        </p:nvSpPr>
        <p:spPr>
          <a:xfrm>
            <a:off x="990600" y="3962400"/>
            <a:ext cx="7086600" cy="16002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ctr">
              <a:buSzTx/>
              <a:buNone/>
              <a:defRPr i="1"/>
            </a:pPr>
            <a:r>
              <a:t>C. Faloutsos</a:t>
            </a:r>
          </a:p>
          <a:p>
            <a:pPr marL="0" indent="0" algn="ctr">
              <a:buSzTx/>
              <a:buNone/>
            </a:pPr>
            <a:r>
              <a:t>CMU + Amazon (sabbatical)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A0EB62-9C9E-B245-B0A2-BBE7EDDCA8F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114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sp>
        <p:nvSpPr>
          <p:cNvPr id="116" name="Academic ‘children’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Academic ‘children’</a:t>
            </a:r>
          </a:p>
        </p:txBody>
      </p:sp>
      <p:sp>
        <p:nvSpPr>
          <p:cNvPr id="117" name="Mary McGlohon…"/>
          <p:cNvSpPr txBox="1">
            <a:spLocks noGrp="1"/>
          </p:cNvSpPr>
          <p:nvPr>
            <p:ph type="body" sz="half" idx="4294967295"/>
          </p:nvPr>
        </p:nvSpPr>
        <p:spPr>
          <a:xfrm>
            <a:off x="2514600" y="1981200"/>
            <a:ext cx="44196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t>Mary McGlohon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Fan Guo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Lei Li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Leman Akoglu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Dueng Horng (Polo) Chau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Aditya Prakash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U Kang</a:t>
            </a:r>
          </a:p>
        </p:txBody>
      </p:sp>
      <p:pic>
        <p:nvPicPr>
          <p:cNvPr id="118" name="leili-face.jpg" descr="leili-face.jpg"/>
          <p:cNvPicPr>
            <a:picLocks noChangeAspect="1"/>
          </p:cNvPicPr>
          <p:nvPr/>
        </p:nvPicPr>
        <p:blipFill>
          <a:blip r:embed="rId2">
            <a:extLst/>
          </a:blip>
          <a:srcRect l="6968" t="6553" r="13934" b="15290"/>
          <a:stretch>
            <a:fillRect/>
          </a:stretch>
        </p:blipFill>
        <p:spPr>
          <a:xfrm>
            <a:off x="7696200" y="2667000"/>
            <a:ext cx="1016001" cy="1066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17100" t="14425" r="22724" b="21176"/>
          <a:stretch>
            <a:fillRect/>
          </a:stretch>
        </p:blipFill>
        <p:spPr>
          <a:xfrm>
            <a:off x="457200" y="3200400"/>
            <a:ext cx="1066800" cy="1092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olo.jpg" descr="polo.jpg"/>
          <p:cNvPicPr>
            <a:picLocks noChangeAspect="1"/>
          </p:cNvPicPr>
          <p:nvPr/>
        </p:nvPicPr>
        <p:blipFill>
          <a:blip r:embed="rId4">
            <a:extLst/>
          </a:blip>
          <a:srcRect b="10322"/>
          <a:stretch>
            <a:fillRect/>
          </a:stretch>
        </p:blipFill>
        <p:spPr>
          <a:xfrm>
            <a:off x="7696200" y="3773487"/>
            <a:ext cx="990600" cy="1179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96200" y="1676400"/>
            <a:ext cx="944563" cy="927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aditya.jpg" descr="aditya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7200" y="4343400"/>
            <a:ext cx="1066800" cy="12652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ukang.jpg" descr="ukang.jpg"/>
          <p:cNvPicPr>
            <a:picLocks noChangeAspect="1"/>
          </p:cNvPicPr>
          <p:nvPr/>
        </p:nvPicPr>
        <p:blipFill>
          <a:blip r:embed="rId7">
            <a:extLst/>
          </a:blip>
          <a:srcRect l="10908" r="10908" b="5853"/>
          <a:stretch>
            <a:fillRect/>
          </a:stretch>
        </p:blipFill>
        <p:spPr>
          <a:xfrm>
            <a:off x="7696199" y="5029200"/>
            <a:ext cx="990601" cy="11112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fanguo.jpg" descr="fanguo.jpg"/>
          <p:cNvPicPr>
            <a:picLocks noChangeAspect="1"/>
          </p:cNvPicPr>
          <p:nvPr/>
        </p:nvPicPr>
        <p:blipFill>
          <a:blip r:embed="rId8">
            <a:extLst/>
          </a:blip>
          <a:srcRect r="26086" b="44000"/>
          <a:stretch>
            <a:fillRect/>
          </a:stretch>
        </p:blipFill>
        <p:spPr>
          <a:xfrm>
            <a:off x="457200" y="2057400"/>
            <a:ext cx="1079500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Line"/>
          <p:cNvSpPr/>
          <p:nvPr/>
        </p:nvSpPr>
        <p:spPr>
          <a:xfrm>
            <a:off x="6934199" y="2209799"/>
            <a:ext cx="533401" cy="1589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6" name="Line"/>
          <p:cNvSpPr/>
          <p:nvPr/>
        </p:nvSpPr>
        <p:spPr>
          <a:xfrm>
            <a:off x="6934199" y="3276599"/>
            <a:ext cx="533401" cy="1589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7" name="Line"/>
          <p:cNvSpPr/>
          <p:nvPr/>
        </p:nvSpPr>
        <p:spPr>
          <a:xfrm>
            <a:off x="6934199" y="4343399"/>
            <a:ext cx="533401" cy="1589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8" name="Line"/>
          <p:cNvSpPr/>
          <p:nvPr/>
        </p:nvSpPr>
        <p:spPr>
          <a:xfrm>
            <a:off x="6934199" y="5410199"/>
            <a:ext cx="533401" cy="1589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9" name="Line"/>
          <p:cNvSpPr/>
          <p:nvPr/>
        </p:nvSpPr>
        <p:spPr>
          <a:xfrm flipH="1" flipV="1">
            <a:off x="1905000" y="2819400"/>
            <a:ext cx="533401" cy="1588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0" name="Line"/>
          <p:cNvSpPr/>
          <p:nvPr/>
        </p:nvSpPr>
        <p:spPr>
          <a:xfrm flipH="1" flipV="1">
            <a:off x="1905000" y="4876800"/>
            <a:ext cx="533401" cy="1588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1" name="Line"/>
          <p:cNvSpPr/>
          <p:nvPr/>
        </p:nvSpPr>
        <p:spPr>
          <a:xfrm flipH="1" flipV="1">
            <a:off x="1905000" y="3810000"/>
            <a:ext cx="533401" cy="1588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856FFCC-9EF1-EC47-A0AA-2C166066CBD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134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sp>
        <p:nvSpPr>
          <p:cNvPr id="136" name="Academic ‘children’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Academic ‘children’</a:t>
            </a:r>
          </a:p>
        </p:txBody>
      </p:sp>
      <p:sp>
        <p:nvSpPr>
          <p:cNvPr id="137" name="Danai Koutra…"/>
          <p:cNvSpPr txBox="1">
            <a:spLocks noGrp="1"/>
          </p:cNvSpPr>
          <p:nvPr>
            <p:ph type="body" sz="half" idx="4294967295"/>
          </p:nvPr>
        </p:nvSpPr>
        <p:spPr>
          <a:xfrm>
            <a:off x="2528887" y="2208212"/>
            <a:ext cx="4405313" cy="328453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t>Danai Koutra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Alex Beutel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Vagelis Papalexakis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Miguel Araujo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Neil Shah</a:t>
            </a:r>
          </a:p>
        </p:txBody>
      </p:sp>
      <p:sp>
        <p:nvSpPr>
          <p:cNvPr id="138" name="Line"/>
          <p:cNvSpPr/>
          <p:nvPr/>
        </p:nvSpPr>
        <p:spPr>
          <a:xfrm>
            <a:off x="6934199" y="2506662"/>
            <a:ext cx="533401" cy="1589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9" name="Line"/>
          <p:cNvSpPr/>
          <p:nvPr/>
        </p:nvSpPr>
        <p:spPr>
          <a:xfrm>
            <a:off x="6934199" y="3573462"/>
            <a:ext cx="533401" cy="1589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0" name="Line"/>
          <p:cNvSpPr/>
          <p:nvPr/>
        </p:nvSpPr>
        <p:spPr>
          <a:xfrm>
            <a:off x="6934199" y="4640262"/>
            <a:ext cx="533401" cy="1589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1" name="Line"/>
          <p:cNvSpPr/>
          <p:nvPr/>
        </p:nvSpPr>
        <p:spPr>
          <a:xfrm flipH="1" flipV="1">
            <a:off x="1905000" y="2962275"/>
            <a:ext cx="533401" cy="1588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2" name="Line"/>
          <p:cNvSpPr/>
          <p:nvPr/>
        </p:nvSpPr>
        <p:spPr>
          <a:xfrm flipH="1" flipV="1">
            <a:off x="1905000" y="4029075"/>
            <a:ext cx="533401" cy="1588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43" name="danai.jpg" descr="danai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85087" y="1947862"/>
            <a:ext cx="984251" cy="9842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alex_beutel_small.jpg" descr="alex_beutel_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1837" y="2439987"/>
            <a:ext cx="752476" cy="919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vagelis.jpg" descr="vagelis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81925" y="3016250"/>
            <a:ext cx="788988" cy="97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miguel.jpg" descr="miguel.jpg"/>
          <p:cNvPicPr>
            <a:picLocks noChangeAspect="1"/>
          </p:cNvPicPr>
          <p:nvPr/>
        </p:nvPicPr>
        <p:blipFill>
          <a:blip r:embed="rId5">
            <a:extLst/>
          </a:blip>
          <a:srcRect b="14210"/>
          <a:stretch>
            <a:fillRect/>
          </a:stretch>
        </p:blipFill>
        <p:spPr>
          <a:xfrm>
            <a:off x="650875" y="3481387"/>
            <a:ext cx="900113" cy="1028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neil_shah.jpg" descr="neil_shah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781925" y="4129087"/>
            <a:ext cx="731838" cy="97631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E0C3F8-A220-7748-BE62-1277E406E8D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150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sp>
        <p:nvSpPr>
          <p:cNvPr id="152" name="Academic ‘children’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Academic ‘children’</a:t>
            </a:r>
          </a:p>
        </p:txBody>
      </p:sp>
      <p:sp>
        <p:nvSpPr>
          <p:cNvPr id="153" name="Bryan Hooi…"/>
          <p:cNvSpPr txBox="1">
            <a:spLocks noGrp="1"/>
          </p:cNvSpPr>
          <p:nvPr>
            <p:ph type="body" sz="half" idx="4294967295"/>
          </p:nvPr>
        </p:nvSpPr>
        <p:spPr>
          <a:xfrm>
            <a:off x="2528887" y="1954212"/>
            <a:ext cx="4405313" cy="330358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t>Bryan Hooi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Hyun Ah Song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Dhivya Eswaran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Kijung Shin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Namyong Park</a:t>
            </a:r>
          </a:p>
        </p:txBody>
      </p:sp>
      <p:sp>
        <p:nvSpPr>
          <p:cNvPr id="154" name="Line"/>
          <p:cNvSpPr/>
          <p:nvPr/>
        </p:nvSpPr>
        <p:spPr>
          <a:xfrm>
            <a:off x="6934199" y="2260599"/>
            <a:ext cx="533401" cy="1589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5" name="Line"/>
          <p:cNvSpPr/>
          <p:nvPr/>
        </p:nvSpPr>
        <p:spPr>
          <a:xfrm>
            <a:off x="6934199" y="3327399"/>
            <a:ext cx="533401" cy="1589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6" name="Line"/>
          <p:cNvSpPr/>
          <p:nvPr/>
        </p:nvSpPr>
        <p:spPr>
          <a:xfrm>
            <a:off x="6934199" y="4394199"/>
            <a:ext cx="533401" cy="1589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7" name="Line"/>
          <p:cNvSpPr/>
          <p:nvPr/>
        </p:nvSpPr>
        <p:spPr>
          <a:xfrm flipH="1" flipV="1">
            <a:off x="1905000" y="2716212"/>
            <a:ext cx="533401" cy="1588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8" name="Line"/>
          <p:cNvSpPr/>
          <p:nvPr/>
        </p:nvSpPr>
        <p:spPr>
          <a:xfrm flipH="1" flipV="1">
            <a:off x="1905000" y="3783012"/>
            <a:ext cx="533401" cy="1588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59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1350" y="2466975"/>
            <a:ext cx="855663" cy="98742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kjshin-profile.jpg" descr="kjshin-profil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8337" y="3554412"/>
            <a:ext cx="828676" cy="831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dhivya-eswaran-231x231.png" descr="dhivya-eswaran-231x23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75587" y="2990850"/>
            <a:ext cx="887413" cy="8874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rcRect b="9509"/>
          <a:stretch>
            <a:fillRect/>
          </a:stretch>
        </p:blipFill>
        <p:spPr>
          <a:xfrm>
            <a:off x="7875587" y="4022725"/>
            <a:ext cx="887413" cy="10334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.jpeg" descr="image.jpeg"/>
          <p:cNvPicPr>
            <a:picLocks noChangeAspect="1"/>
          </p:cNvPicPr>
          <p:nvPr/>
        </p:nvPicPr>
        <p:blipFill>
          <a:blip r:embed="rId6">
            <a:extLst/>
          </a:blip>
          <a:srcRect l="19599" r="6901" b="37240"/>
          <a:stretch>
            <a:fillRect/>
          </a:stretch>
        </p:blipFill>
        <p:spPr>
          <a:xfrm>
            <a:off x="7875587" y="1757362"/>
            <a:ext cx="887414" cy="94773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44BB97-2913-4145-981A-205F9D01060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Funding agencies/companies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Funding agencies/companies</a:t>
            </a:r>
          </a:p>
        </p:txBody>
      </p:sp>
      <p:sp>
        <p:nvSpPr>
          <p:cNvPr id="166" name="NSF (Maria Zemankova, Frank Olken, ++)…"/>
          <p:cNvSpPr txBox="1"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800"/>
              </a:spcBef>
              <a:buChar char="•"/>
              <a:defRPr sz="3600"/>
            </a:pPr>
            <a:r>
              <a:t>NSF </a:t>
            </a:r>
            <a:r>
              <a:rPr sz="3200"/>
              <a:t>(Maria Zemankova, Frank Olken, ++)</a:t>
            </a:r>
          </a:p>
          <a:p>
            <a:pPr>
              <a:buChar char="•"/>
            </a:pPr>
            <a:r>
              <a:t>DARPA, LLNL</a:t>
            </a:r>
          </a:p>
          <a:p>
            <a:pPr>
              <a:buChar char="•"/>
            </a:pPr>
            <a:r>
              <a:t>IBM, MS, HP, INTEL, Y!, Google, Symantec, Sony, Fujitsu, …</a:t>
            </a:r>
          </a:p>
          <a:p>
            <a:pPr>
              <a:buChar char="•"/>
            </a:pPr>
            <a:r>
              <a:t>Amazon</a:t>
            </a:r>
          </a:p>
        </p:txBody>
      </p:sp>
      <p:sp>
        <p:nvSpPr>
          <p:cNvPr id="167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168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170" name="image.tif" descr="image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19462" y="4957762"/>
            <a:ext cx="1905001" cy="11096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9200" y="4960937"/>
            <a:ext cx="1570038" cy="808038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85370F-3625-E640-951B-D9E20D03B72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174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sp>
        <p:nvSpPr>
          <p:cNvPr id="176" name="Outline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Outline</a:t>
            </a:r>
          </a:p>
        </p:txBody>
      </p:sp>
      <p:sp>
        <p:nvSpPr>
          <p:cNvPr id="177" name="Credit where credit is due…"/>
          <p:cNvSpPr txBox="1"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t>Credit where credit is due</a:t>
            </a:r>
          </a:p>
          <a:p>
            <a:pPr>
              <a:buChar char="•"/>
            </a:pPr>
            <a:r>
              <a:t>Future directions</a:t>
            </a:r>
          </a:p>
          <a:p>
            <a:pPr>
              <a:buChar char="•"/>
            </a:pPr>
            <a:r>
              <a:t>Past lessons: Listen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t>To the data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t>To domain-experts</a:t>
            </a:r>
          </a:p>
        </p:txBody>
      </p:sp>
      <p:sp>
        <p:nvSpPr>
          <p:cNvPr id="178" name="Arrow"/>
          <p:cNvSpPr/>
          <p:nvPr/>
        </p:nvSpPr>
        <p:spPr>
          <a:xfrm>
            <a:off x="152400" y="2667000"/>
            <a:ext cx="533400" cy="304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C00000"/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820CFE-2CA0-9045-8AC1-12A83644129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(Great time for Data Science)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(Great time for Data Science)</a:t>
            </a:r>
          </a:p>
        </p:txBody>
      </p:sp>
      <p:sp>
        <p:nvSpPr>
          <p:cNvPr id="181" name="Alexa/Siri/Cortana…"/>
          <p:cNvSpPr txBox="1"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t>Alexa/Siri/Cortana</a:t>
            </a:r>
          </a:p>
          <a:p>
            <a:pPr>
              <a:buChar char="•"/>
            </a:pPr>
            <a:r>
              <a:t>Self-driving cars</a:t>
            </a:r>
          </a:p>
          <a:p>
            <a:pPr>
              <a:buChar char="•"/>
            </a:pPr>
            <a:r>
              <a:t>Alpha-go</a:t>
            </a:r>
          </a:p>
          <a:p>
            <a:pPr>
              <a:buChar char="•"/>
            </a:pPr>
            <a:r>
              <a:t>…</a:t>
            </a:r>
          </a:p>
        </p:txBody>
      </p:sp>
      <p:sp>
        <p:nvSpPr>
          <p:cNvPr id="182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183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18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05600" y="1685925"/>
            <a:ext cx="2209800" cy="15652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08512" y="1828800"/>
            <a:ext cx="2127251" cy="227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.jpeg" descr="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040562" y="4038600"/>
            <a:ext cx="1539876" cy="15367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E72650-39E0-C645-9DAA-AFB04191753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Future directions: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Future directions:</a:t>
            </a:r>
          </a:p>
        </p:txBody>
      </p:sp>
      <p:sp>
        <p:nvSpPr>
          <p:cNvPr id="190" name="Time evolving graphs/networks…"/>
          <p:cNvSpPr txBox="1"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dirty="0"/>
              <a:t>Time evolving graphs/networks</a:t>
            </a:r>
          </a:p>
          <a:p>
            <a:pPr>
              <a:buChar char="•"/>
            </a:pPr>
            <a:endParaRPr dirty="0"/>
          </a:p>
          <a:p>
            <a:pPr>
              <a:buChar char="•"/>
            </a:pPr>
            <a:r>
              <a:rPr dirty="0"/>
              <a:t>What has a DBN learned?</a:t>
            </a:r>
          </a:p>
          <a:p>
            <a:pPr>
              <a:buChar char="•"/>
            </a:pPr>
            <a:r>
              <a:rPr dirty="0"/>
              <a:t>Explain the output</a:t>
            </a:r>
            <a:endParaRPr lang="en-US" dirty="0"/>
          </a:p>
          <a:p>
            <a:pPr>
              <a:buChar char="•"/>
            </a:pPr>
            <a:r>
              <a:rPr lang="en-US" dirty="0"/>
              <a:t>Visualization</a:t>
            </a:r>
            <a:endParaRPr dirty="0"/>
          </a:p>
          <a:p>
            <a:pPr>
              <a:buChar char="•"/>
            </a:pPr>
            <a:endParaRPr dirty="0"/>
          </a:p>
        </p:txBody>
      </p:sp>
      <p:sp>
        <p:nvSpPr>
          <p:cNvPr id="191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192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19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t="12124" r="33244" b="7327"/>
          <a:stretch>
            <a:fillRect/>
          </a:stretch>
        </p:blipFill>
        <p:spPr>
          <a:xfrm>
            <a:off x="7210425" y="3067050"/>
            <a:ext cx="1593850" cy="992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69150" y="1428750"/>
            <a:ext cx="1879600" cy="14097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00841702-E3AD-3C41-8095-89F2D4552AAC}"/>
              </a:ext>
            </a:extLst>
          </p:cNvPr>
          <p:cNvSpPr/>
          <p:nvPr/>
        </p:nvSpPr>
        <p:spPr>
          <a:xfrm>
            <a:off x="288758" y="1981200"/>
            <a:ext cx="272716" cy="3429000"/>
          </a:xfrm>
          <a:prstGeom prst="downArrow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sng" strike="noStrike" cap="none" spc="0" normalizeH="0" baseline="0">
              <a:ln>
                <a:noFill/>
              </a:ln>
              <a:solidFill>
                <a:srgbClr val="000066"/>
              </a:solidFill>
              <a:effectLst/>
              <a:uFillTx/>
              <a:latin typeface="+mn-lt"/>
              <a:ea typeface="+mn-ea"/>
              <a:cs typeface="+mn-cs"/>
              <a:sym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C575CA-B7B1-4245-806F-8EB67CA5BD5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8469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Future directions: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Future directions:</a:t>
            </a:r>
          </a:p>
        </p:txBody>
      </p:sp>
      <p:sp>
        <p:nvSpPr>
          <p:cNvPr id="190" name="Time evolving graphs/networks…"/>
          <p:cNvSpPr txBox="1"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dirty="0"/>
              <a:t>Time evolving graphs/networks</a:t>
            </a:r>
          </a:p>
          <a:p>
            <a:pPr>
              <a:buChar char="•"/>
            </a:pPr>
            <a:endParaRPr dirty="0"/>
          </a:p>
          <a:p>
            <a:pPr>
              <a:buChar char="•"/>
            </a:pPr>
            <a:r>
              <a:rPr dirty="0"/>
              <a:t>What has a DBN learned?</a:t>
            </a:r>
          </a:p>
          <a:p>
            <a:pPr>
              <a:buChar char="•"/>
            </a:pPr>
            <a:r>
              <a:rPr dirty="0"/>
              <a:t>Explain the output</a:t>
            </a:r>
            <a:endParaRPr lang="en-US" dirty="0"/>
          </a:p>
          <a:p>
            <a:pPr>
              <a:buChar char="•"/>
            </a:pPr>
            <a:r>
              <a:rPr lang="en-US" dirty="0"/>
              <a:t>Visualization</a:t>
            </a:r>
            <a:endParaRPr dirty="0"/>
          </a:p>
          <a:p>
            <a:pPr>
              <a:buChar char="•"/>
            </a:pPr>
            <a:endParaRPr dirty="0"/>
          </a:p>
        </p:txBody>
      </p:sp>
      <p:sp>
        <p:nvSpPr>
          <p:cNvPr id="191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192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19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t="12124" r="33244" b="7327"/>
          <a:stretch>
            <a:fillRect/>
          </a:stretch>
        </p:blipFill>
        <p:spPr>
          <a:xfrm>
            <a:off x="7210425" y="3067050"/>
            <a:ext cx="1593850" cy="992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69150" y="1428750"/>
            <a:ext cx="1879600" cy="14097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00841702-E3AD-3C41-8095-89F2D4552AAC}"/>
              </a:ext>
            </a:extLst>
          </p:cNvPr>
          <p:cNvSpPr/>
          <p:nvPr/>
        </p:nvSpPr>
        <p:spPr>
          <a:xfrm>
            <a:off x="288758" y="1981200"/>
            <a:ext cx="272716" cy="3429000"/>
          </a:xfrm>
          <a:prstGeom prst="downArrow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sng" strike="noStrike" cap="none" spc="0" normalizeH="0" baseline="0">
              <a:ln>
                <a:noFill/>
              </a:ln>
              <a:solidFill>
                <a:srgbClr val="000066"/>
              </a:solidFill>
              <a:effectLst/>
              <a:uFillTx/>
              <a:latin typeface="+mn-lt"/>
              <a:ea typeface="+mn-ea"/>
              <a:cs typeface="+mn-cs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DC71E-8687-1F4A-96C1-D53C45EDF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18" y="3695700"/>
            <a:ext cx="621632" cy="621632"/>
          </a:xfrm>
          <a:prstGeom prst="rect">
            <a:avLst/>
          </a:prstGeom>
        </p:spPr>
      </p:pic>
      <p:pic>
        <p:nvPicPr>
          <p:cNvPr id="12" name="image.jpeg" descr="image.jpeg">
            <a:extLst>
              <a:ext uri="{FF2B5EF4-FFF2-40B4-BE49-F238E27FC236}">
                <a16:creationId xmlns:a16="http://schemas.microsoft.com/office/drawing/2014/main" id="{9B8D03C0-1109-FC4C-BF70-CE3BC51CE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13286" y="3705392"/>
            <a:ext cx="605106" cy="60224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C05086-B21D-C444-B84D-33F47E3332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55454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Future directions: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Future directions:</a:t>
            </a:r>
          </a:p>
        </p:txBody>
      </p:sp>
      <p:sp>
        <p:nvSpPr>
          <p:cNvPr id="190" name="Time evolving graphs/networks…"/>
          <p:cNvSpPr txBox="1"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dirty="0"/>
              <a:t>Time evolving graphs/networks</a:t>
            </a:r>
          </a:p>
          <a:p>
            <a:pPr>
              <a:buChar char="•"/>
            </a:pPr>
            <a:endParaRPr dirty="0"/>
          </a:p>
          <a:p>
            <a:pPr>
              <a:buChar char="•"/>
            </a:pPr>
            <a:r>
              <a:rPr dirty="0"/>
              <a:t>What has a DBN learned?</a:t>
            </a:r>
          </a:p>
          <a:p>
            <a:pPr>
              <a:buChar char="•"/>
            </a:pPr>
            <a:r>
              <a:rPr dirty="0"/>
              <a:t>Explain the output</a:t>
            </a:r>
            <a:endParaRPr lang="en-US" dirty="0"/>
          </a:p>
          <a:p>
            <a:pPr>
              <a:buChar char="•"/>
            </a:pPr>
            <a:r>
              <a:rPr lang="en-US" dirty="0"/>
              <a:t>Visualization</a:t>
            </a:r>
            <a:endParaRPr dirty="0"/>
          </a:p>
          <a:p>
            <a:pPr>
              <a:buChar char="•"/>
            </a:pPr>
            <a:endParaRPr dirty="0"/>
          </a:p>
        </p:txBody>
      </p:sp>
      <p:sp>
        <p:nvSpPr>
          <p:cNvPr id="191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192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195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rcRect t="12124" r="33244" b="7327"/>
          <a:stretch>
            <a:fillRect/>
          </a:stretch>
        </p:blipFill>
        <p:spPr>
          <a:xfrm>
            <a:off x="7210425" y="3067050"/>
            <a:ext cx="1593850" cy="992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69150" y="1428750"/>
            <a:ext cx="1879600" cy="14097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00841702-E3AD-3C41-8095-89F2D4552AAC}"/>
              </a:ext>
            </a:extLst>
          </p:cNvPr>
          <p:cNvSpPr/>
          <p:nvPr/>
        </p:nvSpPr>
        <p:spPr>
          <a:xfrm>
            <a:off x="288758" y="1981200"/>
            <a:ext cx="272716" cy="3429000"/>
          </a:xfrm>
          <a:prstGeom prst="downArrow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sng" strike="noStrike" cap="none" spc="0" normalizeH="0" baseline="0">
              <a:ln>
                <a:noFill/>
              </a:ln>
              <a:solidFill>
                <a:srgbClr val="000066"/>
              </a:solidFill>
              <a:effectLst/>
              <a:uFillTx/>
              <a:latin typeface="+mn-lt"/>
              <a:ea typeface="+mn-ea"/>
              <a:cs typeface="+mn-cs"/>
              <a:sym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8DC71E-8687-1F4A-96C1-D53C45EDF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718" y="3695700"/>
            <a:ext cx="621632" cy="621632"/>
          </a:xfrm>
          <a:prstGeom prst="rect">
            <a:avLst/>
          </a:prstGeom>
        </p:spPr>
      </p:pic>
      <p:pic>
        <p:nvPicPr>
          <p:cNvPr id="12" name="image.jpeg" descr="image.jpeg">
            <a:extLst>
              <a:ext uri="{FF2B5EF4-FFF2-40B4-BE49-F238E27FC236}">
                <a16:creationId xmlns:a16="http://schemas.microsoft.com/office/drawing/2014/main" id="{9B8D03C0-1109-FC4C-BF70-CE3BC51CE5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513286" y="3705392"/>
            <a:ext cx="605106" cy="60224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5C05086-B21D-C444-B84D-33F47E3332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18</a:t>
            </a:fld>
            <a:endParaRPr lang="en-US"/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550FEB16-867D-2F49-BC7D-447F7ACF03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165960" y="4562764"/>
            <a:ext cx="2465278" cy="1287804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2201412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Future directions: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Future directions:</a:t>
            </a:r>
          </a:p>
        </p:txBody>
      </p:sp>
      <p:sp>
        <p:nvSpPr>
          <p:cNvPr id="190" name="Time evolving graphs/networks…"/>
          <p:cNvSpPr txBox="1"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dirty="0"/>
              <a:t>Time evolving graphs/networks</a:t>
            </a:r>
          </a:p>
          <a:p>
            <a:pPr>
              <a:buChar char="•"/>
            </a:pPr>
            <a:endParaRPr dirty="0"/>
          </a:p>
          <a:p>
            <a:pPr>
              <a:buChar char="•"/>
            </a:pPr>
            <a:r>
              <a:rPr dirty="0"/>
              <a:t>What has a DBN learned?</a:t>
            </a:r>
          </a:p>
          <a:p>
            <a:pPr>
              <a:buChar char="•"/>
            </a:pPr>
            <a:r>
              <a:rPr dirty="0"/>
              <a:t>Explain the output</a:t>
            </a:r>
            <a:endParaRPr lang="en-US" dirty="0"/>
          </a:p>
          <a:p>
            <a:pPr>
              <a:buChar char="•"/>
            </a:pPr>
            <a:r>
              <a:rPr lang="en-US" dirty="0"/>
              <a:t>Visualization</a:t>
            </a:r>
            <a:endParaRPr dirty="0"/>
          </a:p>
          <a:p>
            <a:pPr>
              <a:buChar char="•"/>
            </a:pPr>
            <a:endParaRPr dirty="0"/>
          </a:p>
          <a:p>
            <a:pPr>
              <a:buChar char="•"/>
            </a:pPr>
            <a:r>
              <a:rPr dirty="0"/>
              <a:t>[how the brain works]</a:t>
            </a:r>
          </a:p>
        </p:txBody>
      </p:sp>
      <p:sp>
        <p:nvSpPr>
          <p:cNvPr id="191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192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194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85062" y="4768513"/>
            <a:ext cx="1044576" cy="1219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t="12124" r="33244" b="7327"/>
          <a:stretch>
            <a:fillRect/>
          </a:stretch>
        </p:blipFill>
        <p:spPr>
          <a:xfrm>
            <a:off x="7210425" y="3067050"/>
            <a:ext cx="1593850" cy="9921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.jpeg" descr="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69150" y="1428750"/>
            <a:ext cx="1879600" cy="14097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00841702-E3AD-3C41-8095-89F2D4552AAC}"/>
              </a:ext>
            </a:extLst>
          </p:cNvPr>
          <p:cNvSpPr/>
          <p:nvPr/>
        </p:nvSpPr>
        <p:spPr>
          <a:xfrm>
            <a:off x="288758" y="1981200"/>
            <a:ext cx="272716" cy="3429000"/>
          </a:xfrm>
          <a:prstGeom prst="downArrow">
            <a:avLst/>
          </a:prstGeom>
          <a:solidFill>
            <a:schemeClr val="accent2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sng" strike="noStrike" cap="none" spc="0" normalizeH="0" baseline="0">
              <a:ln>
                <a:noFill/>
              </a:ln>
              <a:solidFill>
                <a:srgbClr val="000066"/>
              </a:solidFill>
              <a:effectLst/>
              <a:uFillTx/>
              <a:latin typeface="+mn-lt"/>
              <a:ea typeface="+mn-ea"/>
              <a:cs typeface="+mn-cs"/>
              <a:sym typeface="Times New Roman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8BD28EB-7A0A-3442-BC5E-F75768A00D2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rPr dirty="0"/>
              <a:t>PAKDD'18</a:t>
            </a:r>
          </a:p>
        </p:txBody>
      </p:sp>
      <p:sp>
        <p:nvSpPr>
          <p:cNvPr id="33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sp>
        <p:nvSpPr>
          <p:cNvPr id="35" name="Outline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Outline</a:t>
            </a:r>
          </a:p>
        </p:txBody>
      </p:sp>
      <p:sp>
        <p:nvSpPr>
          <p:cNvPr id="36" name="Credit where credit is due (12 foils)…"/>
          <p:cNvSpPr txBox="1"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t>Credit where credit is due (12 foils)</a:t>
            </a:r>
          </a:p>
          <a:p>
            <a:pPr>
              <a:buChar char="•"/>
            </a:pPr>
            <a:r>
              <a:t>Future directions</a:t>
            </a:r>
          </a:p>
          <a:p>
            <a:pPr>
              <a:buChar char="•"/>
            </a:pPr>
            <a:r>
              <a:t>Past lessons: Listen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t>To the data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t>To domain-experts </a:t>
            </a:r>
          </a:p>
          <a:p>
            <a:pPr>
              <a:buChar char="•"/>
            </a:pPr>
            <a:r>
              <a:t>Conclusions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3DD334-BC01-5B4A-87B2-69A0D00B5347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199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sp>
        <p:nvSpPr>
          <p:cNvPr id="201" name="Outline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Outline</a:t>
            </a:r>
          </a:p>
        </p:txBody>
      </p:sp>
      <p:sp>
        <p:nvSpPr>
          <p:cNvPr id="202" name="Credit where credit is due…"/>
          <p:cNvSpPr txBox="1"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t>Credit where credit is due</a:t>
            </a:r>
          </a:p>
          <a:p>
            <a:pPr>
              <a:buChar char="•"/>
            </a:pPr>
            <a:r>
              <a:t>Future directions</a:t>
            </a:r>
          </a:p>
          <a:p>
            <a:pPr>
              <a:buChar char="•"/>
            </a:pPr>
            <a:r>
              <a:t>Past lessons: Listen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t>To the data</a:t>
            </a:r>
          </a:p>
          <a:p>
            <a:pPr marL="1143000" lvl="2" indent="-228600">
              <a:spcBef>
                <a:spcPts val="0"/>
              </a:spcBef>
              <a:defRPr sz="2400"/>
            </a:pPr>
            <a:r>
              <a:t>D1: Clean data: a myth</a:t>
            </a:r>
          </a:p>
          <a:p>
            <a:pPr marL="1143000" lvl="2" indent="-228600">
              <a:spcBef>
                <a:spcPts val="0"/>
              </a:spcBef>
              <a:defRPr sz="2400"/>
            </a:pPr>
            <a:r>
              <a:t>D2: Surprises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t>To domain-experts</a:t>
            </a:r>
          </a:p>
        </p:txBody>
      </p:sp>
      <p:sp>
        <p:nvSpPr>
          <p:cNvPr id="203" name="Arrow"/>
          <p:cNvSpPr/>
          <p:nvPr/>
        </p:nvSpPr>
        <p:spPr>
          <a:xfrm>
            <a:off x="152400" y="4150896"/>
            <a:ext cx="533400" cy="304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C00000"/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FFA323-414E-724B-A1AF-83AEAB3B116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Data &amp; ‘cleanliness’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D1.1. </a:t>
            </a:r>
            <a:r>
              <a:rPr dirty="0"/>
              <a:t>Data &amp; ‘cleanliness’</a:t>
            </a:r>
          </a:p>
        </p:txBody>
      </p:sp>
      <p:sp>
        <p:nvSpPr>
          <p:cNvPr id="206" name="Taxis…"/>
          <p:cNvSpPr txBox="1"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dirty="0"/>
              <a:t>Taxis</a:t>
            </a:r>
          </a:p>
          <a:p>
            <a:pPr>
              <a:buChar char="•"/>
            </a:pPr>
            <a:endParaRPr sz="2400" dirty="0"/>
          </a:p>
        </p:txBody>
      </p:sp>
      <p:sp>
        <p:nvSpPr>
          <p:cNvPr id="207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208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21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48400" y="1828800"/>
            <a:ext cx="1752600" cy="13144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E87231-862B-7A4D-AD8F-904659B0066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21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A2F3EA-447A-D84A-87DC-C9835A27BF5E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0" y="1956814"/>
            <a:ext cx="1583366" cy="1058422"/>
            <a:chOff x="-4022185" y="609599"/>
            <a:chExt cx="7100378" cy="47463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664A1D-9E42-9645-BD44-6142A66BA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22185" y="609599"/>
              <a:ext cx="7100378" cy="4746344"/>
            </a:xfrm>
            <a:prstGeom prst="rect">
              <a:avLst/>
            </a:prstGeom>
          </p:spPr>
        </p:pic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62EFF0F-59BD-2E47-9459-FBEA500DC7D4}"/>
                </a:ext>
              </a:extLst>
            </p:cNvPr>
            <p:cNvSpPr/>
            <p:nvPr/>
          </p:nvSpPr>
          <p:spPr>
            <a:xfrm>
              <a:off x="-2334276" y="1262520"/>
              <a:ext cx="862642" cy="1535502"/>
            </a:xfrm>
            <a:custGeom>
              <a:avLst/>
              <a:gdLst>
                <a:gd name="connsiteX0" fmla="*/ 0 w 862642"/>
                <a:gd name="connsiteY0" fmla="*/ 0 h 1535502"/>
                <a:gd name="connsiteX1" fmla="*/ 120770 w 862642"/>
                <a:gd name="connsiteY1" fmla="*/ 172528 h 1535502"/>
                <a:gd name="connsiteX2" fmla="*/ 189781 w 862642"/>
                <a:gd name="connsiteY2" fmla="*/ 276045 h 1535502"/>
                <a:gd name="connsiteX3" fmla="*/ 224287 w 862642"/>
                <a:gd name="connsiteY3" fmla="*/ 327804 h 1535502"/>
                <a:gd name="connsiteX4" fmla="*/ 241540 w 862642"/>
                <a:gd name="connsiteY4" fmla="*/ 379562 h 1535502"/>
                <a:gd name="connsiteX5" fmla="*/ 276045 w 862642"/>
                <a:gd name="connsiteY5" fmla="*/ 500332 h 1535502"/>
                <a:gd name="connsiteX6" fmla="*/ 310551 w 862642"/>
                <a:gd name="connsiteY6" fmla="*/ 552091 h 1535502"/>
                <a:gd name="connsiteX7" fmla="*/ 414068 w 862642"/>
                <a:gd name="connsiteY7" fmla="*/ 672860 h 1535502"/>
                <a:gd name="connsiteX8" fmla="*/ 483079 w 862642"/>
                <a:gd name="connsiteY8" fmla="*/ 793630 h 1535502"/>
                <a:gd name="connsiteX9" fmla="*/ 586596 w 862642"/>
                <a:gd name="connsiteY9" fmla="*/ 948906 h 1535502"/>
                <a:gd name="connsiteX10" fmla="*/ 655608 w 862642"/>
                <a:gd name="connsiteY10" fmla="*/ 1052423 h 1535502"/>
                <a:gd name="connsiteX11" fmla="*/ 690113 w 862642"/>
                <a:gd name="connsiteY11" fmla="*/ 1104181 h 1535502"/>
                <a:gd name="connsiteX12" fmla="*/ 741872 w 862642"/>
                <a:gd name="connsiteY12" fmla="*/ 1311215 h 1535502"/>
                <a:gd name="connsiteX13" fmla="*/ 759125 w 862642"/>
                <a:gd name="connsiteY13" fmla="*/ 1362974 h 1535502"/>
                <a:gd name="connsiteX14" fmla="*/ 793630 w 862642"/>
                <a:gd name="connsiteY14" fmla="*/ 1414732 h 1535502"/>
                <a:gd name="connsiteX15" fmla="*/ 810883 w 862642"/>
                <a:gd name="connsiteY15" fmla="*/ 1466491 h 1535502"/>
                <a:gd name="connsiteX16" fmla="*/ 862642 w 862642"/>
                <a:gd name="connsiteY16" fmla="*/ 1535502 h 1535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62642" h="1535502">
                  <a:moveTo>
                    <a:pt x="0" y="0"/>
                  </a:moveTo>
                  <a:lnTo>
                    <a:pt x="120770" y="172528"/>
                  </a:lnTo>
                  <a:cubicBezTo>
                    <a:pt x="120782" y="172545"/>
                    <a:pt x="189769" y="276027"/>
                    <a:pt x="189781" y="276045"/>
                  </a:cubicBezTo>
                  <a:cubicBezTo>
                    <a:pt x="201283" y="293298"/>
                    <a:pt x="217730" y="308133"/>
                    <a:pt x="224287" y="327804"/>
                  </a:cubicBezTo>
                  <a:cubicBezTo>
                    <a:pt x="230038" y="345057"/>
                    <a:pt x="236544" y="362076"/>
                    <a:pt x="241540" y="379562"/>
                  </a:cubicBezTo>
                  <a:cubicBezTo>
                    <a:pt x="248909" y="405353"/>
                    <a:pt x="262258" y="472758"/>
                    <a:pt x="276045" y="500332"/>
                  </a:cubicBezTo>
                  <a:cubicBezTo>
                    <a:pt x="285318" y="518878"/>
                    <a:pt x="298499" y="535218"/>
                    <a:pt x="310551" y="552091"/>
                  </a:cubicBezTo>
                  <a:cubicBezTo>
                    <a:pt x="365881" y="629553"/>
                    <a:pt x="351369" y="610161"/>
                    <a:pt x="414068" y="672860"/>
                  </a:cubicBezTo>
                  <a:cubicBezTo>
                    <a:pt x="442816" y="759104"/>
                    <a:pt x="416612" y="698677"/>
                    <a:pt x="483079" y="793630"/>
                  </a:cubicBezTo>
                  <a:cubicBezTo>
                    <a:pt x="483162" y="793748"/>
                    <a:pt x="569303" y="922967"/>
                    <a:pt x="586596" y="948906"/>
                  </a:cubicBezTo>
                  <a:lnTo>
                    <a:pt x="655608" y="1052423"/>
                  </a:lnTo>
                  <a:lnTo>
                    <a:pt x="690113" y="1104181"/>
                  </a:lnTo>
                  <a:cubicBezTo>
                    <a:pt x="713346" y="1243576"/>
                    <a:pt x="696304" y="1174511"/>
                    <a:pt x="741872" y="1311215"/>
                  </a:cubicBezTo>
                  <a:cubicBezTo>
                    <a:pt x="747623" y="1328468"/>
                    <a:pt x="749037" y="1347842"/>
                    <a:pt x="759125" y="1362974"/>
                  </a:cubicBezTo>
                  <a:cubicBezTo>
                    <a:pt x="770627" y="1380227"/>
                    <a:pt x="784357" y="1396186"/>
                    <a:pt x="793630" y="1414732"/>
                  </a:cubicBezTo>
                  <a:cubicBezTo>
                    <a:pt x="801763" y="1430998"/>
                    <a:pt x="802750" y="1450225"/>
                    <a:pt x="810883" y="1466491"/>
                  </a:cubicBezTo>
                  <a:cubicBezTo>
                    <a:pt x="830391" y="1505507"/>
                    <a:pt x="838379" y="1511239"/>
                    <a:pt x="862642" y="1535502"/>
                  </a:cubicBezTo>
                </a:path>
              </a:pathLst>
            </a:custGeom>
            <a:noFill/>
            <a:ln w="762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1FF9886-030B-1746-A095-4AEE8F3CEE29}"/>
                </a:ext>
              </a:extLst>
            </p:cNvPr>
            <p:cNvSpPr/>
            <p:nvPr/>
          </p:nvSpPr>
          <p:spPr>
            <a:xfrm>
              <a:off x="-1340801" y="1207698"/>
              <a:ext cx="293918" cy="1604513"/>
            </a:xfrm>
            <a:custGeom>
              <a:avLst/>
              <a:gdLst>
                <a:gd name="connsiteX0" fmla="*/ 173148 w 293918"/>
                <a:gd name="connsiteY0" fmla="*/ 0 h 1604513"/>
                <a:gd name="connsiteX1" fmla="*/ 276665 w 293918"/>
                <a:gd name="connsiteY1" fmla="*/ 120770 h 1604513"/>
                <a:gd name="connsiteX2" fmla="*/ 293918 w 293918"/>
                <a:gd name="connsiteY2" fmla="*/ 172528 h 1604513"/>
                <a:gd name="connsiteX3" fmla="*/ 276665 w 293918"/>
                <a:gd name="connsiteY3" fmla="*/ 448573 h 1604513"/>
                <a:gd name="connsiteX4" fmla="*/ 224907 w 293918"/>
                <a:gd name="connsiteY4" fmla="*/ 621102 h 1604513"/>
                <a:gd name="connsiteX5" fmla="*/ 173148 w 293918"/>
                <a:gd name="connsiteY5" fmla="*/ 810883 h 1604513"/>
                <a:gd name="connsiteX6" fmla="*/ 138643 w 293918"/>
                <a:gd name="connsiteY6" fmla="*/ 914400 h 1604513"/>
                <a:gd name="connsiteX7" fmla="*/ 121390 w 293918"/>
                <a:gd name="connsiteY7" fmla="*/ 1000664 h 1604513"/>
                <a:gd name="connsiteX8" fmla="*/ 104137 w 293918"/>
                <a:gd name="connsiteY8" fmla="*/ 1328468 h 1604513"/>
                <a:gd name="connsiteX9" fmla="*/ 69631 w 293918"/>
                <a:gd name="connsiteY9" fmla="*/ 1431985 h 1604513"/>
                <a:gd name="connsiteX10" fmla="*/ 52378 w 293918"/>
                <a:gd name="connsiteY10" fmla="*/ 1483743 h 1604513"/>
                <a:gd name="connsiteX11" fmla="*/ 620 w 293918"/>
                <a:gd name="connsiteY11" fmla="*/ 1587260 h 1604513"/>
                <a:gd name="connsiteX12" fmla="*/ 620 w 293918"/>
                <a:gd name="connsiteY12" fmla="*/ 1604513 h 160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3918" h="1604513">
                  <a:moveTo>
                    <a:pt x="173148" y="0"/>
                  </a:moveTo>
                  <a:cubicBezTo>
                    <a:pt x="207654" y="40257"/>
                    <a:pt x="246259" y="77333"/>
                    <a:pt x="276665" y="120770"/>
                  </a:cubicBezTo>
                  <a:cubicBezTo>
                    <a:pt x="287094" y="135668"/>
                    <a:pt x="293918" y="154342"/>
                    <a:pt x="293918" y="172528"/>
                  </a:cubicBezTo>
                  <a:cubicBezTo>
                    <a:pt x="293918" y="264723"/>
                    <a:pt x="285839" y="356836"/>
                    <a:pt x="276665" y="448573"/>
                  </a:cubicBezTo>
                  <a:cubicBezTo>
                    <a:pt x="270927" y="505953"/>
                    <a:pt x="235716" y="567058"/>
                    <a:pt x="224907" y="621102"/>
                  </a:cubicBezTo>
                  <a:cubicBezTo>
                    <a:pt x="200521" y="743031"/>
                    <a:pt x="216927" y="679548"/>
                    <a:pt x="173148" y="810883"/>
                  </a:cubicBezTo>
                  <a:cubicBezTo>
                    <a:pt x="173144" y="810896"/>
                    <a:pt x="138646" y="914387"/>
                    <a:pt x="138643" y="914400"/>
                  </a:cubicBezTo>
                  <a:lnTo>
                    <a:pt x="121390" y="1000664"/>
                  </a:lnTo>
                  <a:cubicBezTo>
                    <a:pt x="115639" y="1109932"/>
                    <a:pt x="117174" y="1219828"/>
                    <a:pt x="104137" y="1328468"/>
                  </a:cubicBezTo>
                  <a:cubicBezTo>
                    <a:pt x="99803" y="1364581"/>
                    <a:pt x="81133" y="1397479"/>
                    <a:pt x="69631" y="1431985"/>
                  </a:cubicBezTo>
                  <a:cubicBezTo>
                    <a:pt x="63880" y="1449238"/>
                    <a:pt x="62466" y="1468611"/>
                    <a:pt x="52378" y="1483743"/>
                  </a:cubicBezTo>
                  <a:cubicBezTo>
                    <a:pt x="18645" y="1534344"/>
                    <a:pt x="14906" y="1530118"/>
                    <a:pt x="620" y="1587260"/>
                  </a:cubicBezTo>
                  <a:cubicBezTo>
                    <a:pt x="-775" y="1592839"/>
                    <a:pt x="620" y="1598762"/>
                    <a:pt x="620" y="1604513"/>
                  </a:cubicBezTo>
                </a:path>
              </a:pathLst>
            </a:custGeom>
            <a:noFill/>
            <a:ln w="762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2C508C-4A85-5B43-B9EB-F86B7F970922}"/>
                </a:ext>
              </a:extLst>
            </p:cNvPr>
            <p:cNvSpPr/>
            <p:nvPr/>
          </p:nvSpPr>
          <p:spPr>
            <a:xfrm>
              <a:off x="-2236510" y="2511904"/>
              <a:ext cx="1380227" cy="793630"/>
            </a:xfrm>
            <a:custGeom>
              <a:avLst/>
              <a:gdLst>
                <a:gd name="connsiteX0" fmla="*/ 0 w 1380227"/>
                <a:gd name="connsiteY0" fmla="*/ 793630 h 793630"/>
                <a:gd name="connsiteX1" fmla="*/ 155276 w 1380227"/>
                <a:gd name="connsiteY1" fmla="*/ 638355 h 793630"/>
                <a:gd name="connsiteX2" fmla="*/ 276045 w 1380227"/>
                <a:gd name="connsiteY2" fmla="*/ 552091 h 793630"/>
                <a:gd name="connsiteX3" fmla="*/ 345057 w 1380227"/>
                <a:gd name="connsiteY3" fmla="*/ 500332 h 793630"/>
                <a:gd name="connsiteX4" fmla="*/ 396815 w 1380227"/>
                <a:gd name="connsiteY4" fmla="*/ 483079 h 793630"/>
                <a:gd name="connsiteX5" fmla="*/ 517585 w 1380227"/>
                <a:gd name="connsiteY5" fmla="*/ 448574 h 793630"/>
                <a:gd name="connsiteX6" fmla="*/ 569344 w 1380227"/>
                <a:gd name="connsiteY6" fmla="*/ 414068 h 793630"/>
                <a:gd name="connsiteX7" fmla="*/ 690113 w 1380227"/>
                <a:gd name="connsiteY7" fmla="*/ 379562 h 793630"/>
                <a:gd name="connsiteX8" fmla="*/ 741872 w 1380227"/>
                <a:gd name="connsiteY8" fmla="*/ 362310 h 793630"/>
                <a:gd name="connsiteX9" fmla="*/ 966159 w 1380227"/>
                <a:gd name="connsiteY9" fmla="*/ 310551 h 793630"/>
                <a:gd name="connsiteX10" fmla="*/ 1121434 w 1380227"/>
                <a:gd name="connsiteY10" fmla="*/ 207034 h 793630"/>
                <a:gd name="connsiteX11" fmla="*/ 1173193 w 1380227"/>
                <a:gd name="connsiteY11" fmla="*/ 172528 h 793630"/>
                <a:gd name="connsiteX12" fmla="*/ 1259457 w 1380227"/>
                <a:gd name="connsiteY12" fmla="*/ 86264 h 793630"/>
                <a:gd name="connsiteX13" fmla="*/ 1311215 w 1380227"/>
                <a:gd name="connsiteY13" fmla="*/ 34506 h 793630"/>
                <a:gd name="connsiteX14" fmla="*/ 1380227 w 1380227"/>
                <a:gd name="connsiteY14" fmla="*/ 0 h 79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80227" h="793630">
                  <a:moveTo>
                    <a:pt x="0" y="793630"/>
                  </a:moveTo>
                  <a:cubicBezTo>
                    <a:pt x="51759" y="741872"/>
                    <a:pt x="101490" y="688003"/>
                    <a:pt x="155276" y="638355"/>
                  </a:cubicBezTo>
                  <a:cubicBezTo>
                    <a:pt x="193862" y="602737"/>
                    <a:pt x="234262" y="581936"/>
                    <a:pt x="276045" y="552091"/>
                  </a:cubicBezTo>
                  <a:cubicBezTo>
                    <a:pt x="299444" y="535378"/>
                    <a:pt x="320091" y="514599"/>
                    <a:pt x="345057" y="500332"/>
                  </a:cubicBezTo>
                  <a:cubicBezTo>
                    <a:pt x="360847" y="491309"/>
                    <a:pt x="379329" y="488075"/>
                    <a:pt x="396815" y="483079"/>
                  </a:cubicBezTo>
                  <a:cubicBezTo>
                    <a:pt x="422619" y="475707"/>
                    <a:pt x="490002" y="462366"/>
                    <a:pt x="517585" y="448574"/>
                  </a:cubicBezTo>
                  <a:cubicBezTo>
                    <a:pt x="536131" y="439301"/>
                    <a:pt x="550798" y="423341"/>
                    <a:pt x="569344" y="414068"/>
                  </a:cubicBezTo>
                  <a:cubicBezTo>
                    <a:pt x="596921" y="400279"/>
                    <a:pt x="664317" y="386932"/>
                    <a:pt x="690113" y="379562"/>
                  </a:cubicBezTo>
                  <a:cubicBezTo>
                    <a:pt x="707599" y="374566"/>
                    <a:pt x="724152" y="366399"/>
                    <a:pt x="741872" y="362310"/>
                  </a:cubicBezTo>
                  <a:cubicBezTo>
                    <a:pt x="989331" y="305205"/>
                    <a:pt x="841056" y="352252"/>
                    <a:pt x="966159" y="310551"/>
                  </a:cubicBezTo>
                  <a:lnTo>
                    <a:pt x="1121434" y="207034"/>
                  </a:lnTo>
                  <a:lnTo>
                    <a:pt x="1173193" y="172528"/>
                  </a:lnTo>
                  <a:cubicBezTo>
                    <a:pt x="1236452" y="77639"/>
                    <a:pt x="1173193" y="158150"/>
                    <a:pt x="1259457" y="86264"/>
                  </a:cubicBezTo>
                  <a:cubicBezTo>
                    <a:pt x="1278201" y="70644"/>
                    <a:pt x="1290914" y="48040"/>
                    <a:pt x="1311215" y="34506"/>
                  </a:cubicBezTo>
                  <a:cubicBezTo>
                    <a:pt x="1430163" y="-44793"/>
                    <a:pt x="1323517" y="56710"/>
                    <a:pt x="1380227" y="0"/>
                  </a:cubicBezTo>
                </a:path>
              </a:pathLst>
            </a:custGeom>
            <a:noFill/>
            <a:ln w="762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7EE593D-A5E7-C443-8C24-9F685AE1BAF3}"/>
                </a:ext>
              </a:extLst>
            </p:cNvPr>
            <p:cNvSpPr/>
            <p:nvPr/>
          </p:nvSpPr>
          <p:spPr>
            <a:xfrm>
              <a:off x="-2705212" y="1752601"/>
              <a:ext cx="276046" cy="933460"/>
            </a:xfrm>
            <a:custGeom>
              <a:avLst/>
              <a:gdLst>
                <a:gd name="connsiteX0" fmla="*/ 0 w 276046"/>
                <a:gd name="connsiteY0" fmla="*/ 0 h 933460"/>
                <a:gd name="connsiteX1" fmla="*/ 120770 w 276046"/>
                <a:gd name="connsiteY1" fmla="*/ 120770 h 933460"/>
                <a:gd name="connsiteX2" fmla="*/ 155276 w 276046"/>
                <a:gd name="connsiteY2" fmla="*/ 224287 h 933460"/>
                <a:gd name="connsiteX3" fmla="*/ 172529 w 276046"/>
                <a:gd name="connsiteY3" fmla="*/ 276045 h 933460"/>
                <a:gd name="connsiteX4" fmla="*/ 189781 w 276046"/>
                <a:gd name="connsiteY4" fmla="*/ 776378 h 933460"/>
                <a:gd name="connsiteX5" fmla="*/ 258793 w 276046"/>
                <a:gd name="connsiteY5" fmla="*/ 931653 h 933460"/>
                <a:gd name="connsiteX6" fmla="*/ 276046 w 276046"/>
                <a:gd name="connsiteY6" fmla="*/ 931653 h 933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046" h="933460">
                  <a:moveTo>
                    <a:pt x="0" y="0"/>
                  </a:moveTo>
                  <a:cubicBezTo>
                    <a:pt x="40257" y="40257"/>
                    <a:pt x="88364" y="73961"/>
                    <a:pt x="120770" y="120770"/>
                  </a:cubicBezTo>
                  <a:cubicBezTo>
                    <a:pt x="141473" y="150675"/>
                    <a:pt x="143774" y="189781"/>
                    <a:pt x="155276" y="224287"/>
                  </a:cubicBezTo>
                  <a:lnTo>
                    <a:pt x="172529" y="276045"/>
                  </a:lnTo>
                  <a:cubicBezTo>
                    <a:pt x="178280" y="442823"/>
                    <a:pt x="175530" y="610111"/>
                    <a:pt x="189781" y="776378"/>
                  </a:cubicBezTo>
                  <a:cubicBezTo>
                    <a:pt x="192984" y="813748"/>
                    <a:pt x="225694" y="898555"/>
                    <a:pt x="258793" y="931653"/>
                  </a:cubicBezTo>
                  <a:cubicBezTo>
                    <a:pt x="262860" y="935720"/>
                    <a:pt x="270295" y="931653"/>
                    <a:pt x="276046" y="931653"/>
                  </a:cubicBezTo>
                </a:path>
              </a:pathLst>
            </a:custGeom>
            <a:noFill/>
            <a:ln w="762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1DFE8DD-2FD5-D543-87BA-DDCE40B7727B}"/>
                </a:ext>
              </a:extLst>
            </p:cNvPr>
            <p:cNvSpPr/>
            <p:nvPr/>
          </p:nvSpPr>
          <p:spPr>
            <a:xfrm>
              <a:off x="-1867012" y="1535502"/>
              <a:ext cx="1052422" cy="586596"/>
            </a:xfrm>
            <a:custGeom>
              <a:avLst/>
              <a:gdLst>
                <a:gd name="connsiteX0" fmla="*/ 0 w 1052422"/>
                <a:gd name="connsiteY0" fmla="*/ 586596 h 586596"/>
                <a:gd name="connsiteX1" fmla="*/ 86264 w 1052422"/>
                <a:gd name="connsiteY1" fmla="*/ 448573 h 586596"/>
                <a:gd name="connsiteX2" fmla="*/ 138022 w 1052422"/>
                <a:gd name="connsiteY2" fmla="*/ 414067 h 586596"/>
                <a:gd name="connsiteX3" fmla="*/ 310551 w 1052422"/>
                <a:gd name="connsiteY3" fmla="*/ 258792 h 586596"/>
                <a:gd name="connsiteX4" fmla="*/ 362309 w 1052422"/>
                <a:gd name="connsiteY4" fmla="*/ 241539 h 586596"/>
                <a:gd name="connsiteX5" fmla="*/ 414068 w 1052422"/>
                <a:gd name="connsiteY5" fmla="*/ 207034 h 586596"/>
                <a:gd name="connsiteX6" fmla="*/ 690113 w 1052422"/>
                <a:gd name="connsiteY6" fmla="*/ 172528 h 586596"/>
                <a:gd name="connsiteX7" fmla="*/ 828135 w 1052422"/>
                <a:gd name="connsiteY7" fmla="*/ 138022 h 586596"/>
                <a:gd name="connsiteX8" fmla="*/ 931652 w 1052422"/>
                <a:gd name="connsiteY8" fmla="*/ 69011 h 586596"/>
                <a:gd name="connsiteX9" fmla="*/ 983411 w 1052422"/>
                <a:gd name="connsiteY9" fmla="*/ 34505 h 586596"/>
                <a:gd name="connsiteX10" fmla="*/ 1052422 w 1052422"/>
                <a:gd name="connsiteY10" fmla="*/ 0 h 58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52422" h="586596">
                  <a:moveTo>
                    <a:pt x="0" y="586596"/>
                  </a:moveTo>
                  <a:cubicBezTo>
                    <a:pt x="28755" y="540588"/>
                    <a:pt x="52372" y="490939"/>
                    <a:pt x="86264" y="448573"/>
                  </a:cubicBezTo>
                  <a:cubicBezTo>
                    <a:pt x="99217" y="432381"/>
                    <a:pt x="122610" y="427938"/>
                    <a:pt x="138022" y="414067"/>
                  </a:cubicBezTo>
                  <a:cubicBezTo>
                    <a:pt x="193909" y="363769"/>
                    <a:pt x="240394" y="293871"/>
                    <a:pt x="310551" y="258792"/>
                  </a:cubicBezTo>
                  <a:cubicBezTo>
                    <a:pt x="326817" y="250659"/>
                    <a:pt x="346043" y="249672"/>
                    <a:pt x="362309" y="241539"/>
                  </a:cubicBezTo>
                  <a:cubicBezTo>
                    <a:pt x="380855" y="232266"/>
                    <a:pt x="395009" y="215202"/>
                    <a:pt x="414068" y="207034"/>
                  </a:cubicBezTo>
                  <a:cubicBezTo>
                    <a:pt x="479819" y="178855"/>
                    <a:pt x="665180" y="174606"/>
                    <a:pt x="690113" y="172528"/>
                  </a:cubicBezTo>
                  <a:cubicBezTo>
                    <a:pt x="714014" y="167748"/>
                    <a:pt x="798292" y="154601"/>
                    <a:pt x="828135" y="138022"/>
                  </a:cubicBezTo>
                  <a:cubicBezTo>
                    <a:pt x="864387" y="117882"/>
                    <a:pt x="897146" y="92015"/>
                    <a:pt x="931652" y="69011"/>
                  </a:cubicBezTo>
                  <a:cubicBezTo>
                    <a:pt x="948905" y="57509"/>
                    <a:pt x="963740" y="41062"/>
                    <a:pt x="983411" y="34505"/>
                  </a:cubicBezTo>
                  <a:cubicBezTo>
                    <a:pt x="1042885" y="14680"/>
                    <a:pt x="1022309" y="30111"/>
                    <a:pt x="1052422" y="0"/>
                  </a:cubicBezTo>
                </a:path>
              </a:pathLst>
            </a:custGeom>
            <a:noFill/>
            <a:ln w="762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Data &amp; ‘cleanliness’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D1.1. </a:t>
            </a:r>
            <a:r>
              <a:rPr dirty="0"/>
              <a:t>Data &amp; ‘cleanliness’</a:t>
            </a:r>
          </a:p>
        </p:txBody>
      </p:sp>
      <p:sp>
        <p:nvSpPr>
          <p:cNvPr id="206" name="Taxis…"/>
          <p:cNvSpPr txBox="1"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dirty="0"/>
              <a:t>Taxis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rPr dirty="0"/>
              <a:t>0.1%:  in the ocean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rPr dirty="0"/>
              <a:t>Longest taxi ride?</a:t>
            </a:r>
          </a:p>
          <a:p>
            <a:pPr marL="1143000" lvl="2" indent="-228600">
              <a:spcBef>
                <a:spcPts val="0"/>
              </a:spcBef>
              <a:defRPr sz="2400"/>
            </a:pPr>
            <a:endParaRPr dirty="0"/>
          </a:p>
          <a:p>
            <a:pPr>
              <a:buChar char="•"/>
            </a:pPr>
            <a:endParaRPr sz="2400" dirty="0"/>
          </a:p>
        </p:txBody>
      </p:sp>
      <p:sp>
        <p:nvSpPr>
          <p:cNvPr id="207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208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21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48400" y="1828800"/>
            <a:ext cx="1752600" cy="13144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E87231-862B-7A4D-AD8F-904659B0066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22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5A2F3EA-447A-D84A-87DC-C9835A27BF5E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0" y="1956814"/>
            <a:ext cx="1583366" cy="1058422"/>
            <a:chOff x="-4022185" y="609599"/>
            <a:chExt cx="7100378" cy="474634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F664A1D-9E42-9645-BD44-6142A66BA5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22185" y="609599"/>
              <a:ext cx="7100378" cy="4746344"/>
            </a:xfrm>
            <a:prstGeom prst="rect">
              <a:avLst/>
            </a:prstGeom>
          </p:spPr>
        </p:pic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162EFF0F-59BD-2E47-9459-FBEA500DC7D4}"/>
                </a:ext>
              </a:extLst>
            </p:cNvPr>
            <p:cNvSpPr/>
            <p:nvPr/>
          </p:nvSpPr>
          <p:spPr>
            <a:xfrm>
              <a:off x="-2334276" y="1262520"/>
              <a:ext cx="862642" cy="1535502"/>
            </a:xfrm>
            <a:custGeom>
              <a:avLst/>
              <a:gdLst>
                <a:gd name="connsiteX0" fmla="*/ 0 w 862642"/>
                <a:gd name="connsiteY0" fmla="*/ 0 h 1535502"/>
                <a:gd name="connsiteX1" fmla="*/ 120770 w 862642"/>
                <a:gd name="connsiteY1" fmla="*/ 172528 h 1535502"/>
                <a:gd name="connsiteX2" fmla="*/ 189781 w 862642"/>
                <a:gd name="connsiteY2" fmla="*/ 276045 h 1535502"/>
                <a:gd name="connsiteX3" fmla="*/ 224287 w 862642"/>
                <a:gd name="connsiteY3" fmla="*/ 327804 h 1535502"/>
                <a:gd name="connsiteX4" fmla="*/ 241540 w 862642"/>
                <a:gd name="connsiteY4" fmla="*/ 379562 h 1535502"/>
                <a:gd name="connsiteX5" fmla="*/ 276045 w 862642"/>
                <a:gd name="connsiteY5" fmla="*/ 500332 h 1535502"/>
                <a:gd name="connsiteX6" fmla="*/ 310551 w 862642"/>
                <a:gd name="connsiteY6" fmla="*/ 552091 h 1535502"/>
                <a:gd name="connsiteX7" fmla="*/ 414068 w 862642"/>
                <a:gd name="connsiteY7" fmla="*/ 672860 h 1535502"/>
                <a:gd name="connsiteX8" fmla="*/ 483079 w 862642"/>
                <a:gd name="connsiteY8" fmla="*/ 793630 h 1535502"/>
                <a:gd name="connsiteX9" fmla="*/ 586596 w 862642"/>
                <a:gd name="connsiteY9" fmla="*/ 948906 h 1535502"/>
                <a:gd name="connsiteX10" fmla="*/ 655608 w 862642"/>
                <a:gd name="connsiteY10" fmla="*/ 1052423 h 1535502"/>
                <a:gd name="connsiteX11" fmla="*/ 690113 w 862642"/>
                <a:gd name="connsiteY11" fmla="*/ 1104181 h 1535502"/>
                <a:gd name="connsiteX12" fmla="*/ 741872 w 862642"/>
                <a:gd name="connsiteY12" fmla="*/ 1311215 h 1535502"/>
                <a:gd name="connsiteX13" fmla="*/ 759125 w 862642"/>
                <a:gd name="connsiteY13" fmla="*/ 1362974 h 1535502"/>
                <a:gd name="connsiteX14" fmla="*/ 793630 w 862642"/>
                <a:gd name="connsiteY14" fmla="*/ 1414732 h 1535502"/>
                <a:gd name="connsiteX15" fmla="*/ 810883 w 862642"/>
                <a:gd name="connsiteY15" fmla="*/ 1466491 h 1535502"/>
                <a:gd name="connsiteX16" fmla="*/ 862642 w 862642"/>
                <a:gd name="connsiteY16" fmla="*/ 1535502 h 1535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62642" h="1535502">
                  <a:moveTo>
                    <a:pt x="0" y="0"/>
                  </a:moveTo>
                  <a:lnTo>
                    <a:pt x="120770" y="172528"/>
                  </a:lnTo>
                  <a:cubicBezTo>
                    <a:pt x="120782" y="172545"/>
                    <a:pt x="189769" y="276027"/>
                    <a:pt x="189781" y="276045"/>
                  </a:cubicBezTo>
                  <a:cubicBezTo>
                    <a:pt x="201283" y="293298"/>
                    <a:pt x="217730" y="308133"/>
                    <a:pt x="224287" y="327804"/>
                  </a:cubicBezTo>
                  <a:cubicBezTo>
                    <a:pt x="230038" y="345057"/>
                    <a:pt x="236544" y="362076"/>
                    <a:pt x="241540" y="379562"/>
                  </a:cubicBezTo>
                  <a:cubicBezTo>
                    <a:pt x="248909" y="405353"/>
                    <a:pt x="262258" y="472758"/>
                    <a:pt x="276045" y="500332"/>
                  </a:cubicBezTo>
                  <a:cubicBezTo>
                    <a:pt x="285318" y="518878"/>
                    <a:pt x="298499" y="535218"/>
                    <a:pt x="310551" y="552091"/>
                  </a:cubicBezTo>
                  <a:cubicBezTo>
                    <a:pt x="365881" y="629553"/>
                    <a:pt x="351369" y="610161"/>
                    <a:pt x="414068" y="672860"/>
                  </a:cubicBezTo>
                  <a:cubicBezTo>
                    <a:pt x="442816" y="759104"/>
                    <a:pt x="416612" y="698677"/>
                    <a:pt x="483079" y="793630"/>
                  </a:cubicBezTo>
                  <a:cubicBezTo>
                    <a:pt x="483162" y="793748"/>
                    <a:pt x="569303" y="922967"/>
                    <a:pt x="586596" y="948906"/>
                  </a:cubicBezTo>
                  <a:lnTo>
                    <a:pt x="655608" y="1052423"/>
                  </a:lnTo>
                  <a:lnTo>
                    <a:pt x="690113" y="1104181"/>
                  </a:lnTo>
                  <a:cubicBezTo>
                    <a:pt x="713346" y="1243576"/>
                    <a:pt x="696304" y="1174511"/>
                    <a:pt x="741872" y="1311215"/>
                  </a:cubicBezTo>
                  <a:cubicBezTo>
                    <a:pt x="747623" y="1328468"/>
                    <a:pt x="749037" y="1347842"/>
                    <a:pt x="759125" y="1362974"/>
                  </a:cubicBezTo>
                  <a:cubicBezTo>
                    <a:pt x="770627" y="1380227"/>
                    <a:pt x="784357" y="1396186"/>
                    <a:pt x="793630" y="1414732"/>
                  </a:cubicBezTo>
                  <a:cubicBezTo>
                    <a:pt x="801763" y="1430998"/>
                    <a:pt x="802750" y="1450225"/>
                    <a:pt x="810883" y="1466491"/>
                  </a:cubicBezTo>
                  <a:cubicBezTo>
                    <a:pt x="830391" y="1505507"/>
                    <a:pt x="838379" y="1511239"/>
                    <a:pt x="862642" y="1535502"/>
                  </a:cubicBezTo>
                </a:path>
              </a:pathLst>
            </a:custGeom>
            <a:noFill/>
            <a:ln w="762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1FF9886-030B-1746-A095-4AEE8F3CEE29}"/>
                </a:ext>
              </a:extLst>
            </p:cNvPr>
            <p:cNvSpPr/>
            <p:nvPr/>
          </p:nvSpPr>
          <p:spPr>
            <a:xfrm>
              <a:off x="-1340801" y="1207698"/>
              <a:ext cx="293918" cy="1604513"/>
            </a:xfrm>
            <a:custGeom>
              <a:avLst/>
              <a:gdLst>
                <a:gd name="connsiteX0" fmla="*/ 173148 w 293918"/>
                <a:gd name="connsiteY0" fmla="*/ 0 h 1604513"/>
                <a:gd name="connsiteX1" fmla="*/ 276665 w 293918"/>
                <a:gd name="connsiteY1" fmla="*/ 120770 h 1604513"/>
                <a:gd name="connsiteX2" fmla="*/ 293918 w 293918"/>
                <a:gd name="connsiteY2" fmla="*/ 172528 h 1604513"/>
                <a:gd name="connsiteX3" fmla="*/ 276665 w 293918"/>
                <a:gd name="connsiteY3" fmla="*/ 448573 h 1604513"/>
                <a:gd name="connsiteX4" fmla="*/ 224907 w 293918"/>
                <a:gd name="connsiteY4" fmla="*/ 621102 h 1604513"/>
                <a:gd name="connsiteX5" fmla="*/ 173148 w 293918"/>
                <a:gd name="connsiteY5" fmla="*/ 810883 h 1604513"/>
                <a:gd name="connsiteX6" fmla="*/ 138643 w 293918"/>
                <a:gd name="connsiteY6" fmla="*/ 914400 h 1604513"/>
                <a:gd name="connsiteX7" fmla="*/ 121390 w 293918"/>
                <a:gd name="connsiteY7" fmla="*/ 1000664 h 1604513"/>
                <a:gd name="connsiteX8" fmla="*/ 104137 w 293918"/>
                <a:gd name="connsiteY8" fmla="*/ 1328468 h 1604513"/>
                <a:gd name="connsiteX9" fmla="*/ 69631 w 293918"/>
                <a:gd name="connsiteY9" fmla="*/ 1431985 h 1604513"/>
                <a:gd name="connsiteX10" fmla="*/ 52378 w 293918"/>
                <a:gd name="connsiteY10" fmla="*/ 1483743 h 1604513"/>
                <a:gd name="connsiteX11" fmla="*/ 620 w 293918"/>
                <a:gd name="connsiteY11" fmla="*/ 1587260 h 1604513"/>
                <a:gd name="connsiteX12" fmla="*/ 620 w 293918"/>
                <a:gd name="connsiteY12" fmla="*/ 1604513 h 160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3918" h="1604513">
                  <a:moveTo>
                    <a:pt x="173148" y="0"/>
                  </a:moveTo>
                  <a:cubicBezTo>
                    <a:pt x="207654" y="40257"/>
                    <a:pt x="246259" y="77333"/>
                    <a:pt x="276665" y="120770"/>
                  </a:cubicBezTo>
                  <a:cubicBezTo>
                    <a:pt x="287094" y="135668"/>
                    <a:pt x="293918" y="154342"/>
                    <a:pt x="293918" y="172528"/>
                  </a:cubicBezTo>
                  <a:cubicBezTo>
                    <a:pt x="293918" y="264723"/>
                    <a:pt x="285839" y="356836"/>
                    <a:pt x="276665" y="448573"/>
                  </a:cubicBezTo>
                  <a:cubicBezTo>
                    <a:pt x="270927" y="505953"/>
                    <a:pt x="235716" y="567058"/>
                    <a:pt x="224907" y="621102"/>
                  </a:cubicBezTo>
                  <a:cubicBezTo>
                    <a:pt x="200521" y="743031"/>
                    <a:pt x="216927" y="679548"/>
                    <a:pt x="173148" y="810883"/>
                  </a:cubicBezTo>
                  <a:cubicBezTo>
                    <a:pt x="173144" y="810896"/>
                    <a:pt x="138646" y="914387"/>
                    <a:pt x="138643" y="914400"/>
                  </a:cubicBezTo>
                  <a:lnTo>
                    <a:pt x="121390" y="1000664"/>
                  </a:lnTo>
                  <a:cubicBezTo>
                    <a:pt x="115639" y="1109932"/>
                    <a:pt x="117174" y="1219828"/>
                    <a:pt x="104137" y="1328468"/>
                  </a:cubicBezTo>
                  <a:cubicBezTo>
                    <a:pt x="99803" y="1364581"/>
                    <a:pt x="81133" y="1397479"/>
                    <a:pt x="69631" y="1431985"/>
                  </a:cubicBezTo>
                  <a:cubicBezTo>
                    <a:pt x="63880" y="1449238"/>
                    <a:pt x="62466" y="1468611"/>
                    <a:pt x="52378" y="1483743"/>
                  </a:cubicBezTo>
                  <a:cubicBezTo>
                    <a:pt x="18645" y="1534344"/>
                    <a:pt x="14906" y="1530118"/>
                    <a:pt x="620" y="1587260"/>
                  </a:cubicBezTo>
                  <a:cubicBezTo>
                    <a:pt x="-775" y="1592839"/>
                    <a:pt x="620" y="1598762"/>
                    <a:pt x="620" y="1604513"/>
                  </a:cubicBezTo>
                </a:path>
              </a:pathLst>
            </a:custGeom>
            <a:noFill/>
            <a:ln w="762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FC2C508C-4A85-5B43-B9EB-F86B7F970922}"/>
                </a:ext>
              </a:extLst>
            </p:cNvPr>
            <p:cNvSpPr/>
            <p:nvPr/>
          </p:nvSpPr>
          <p:spPr>
            <a:xfrm>
              <a:off x="-2236510" y="2511904"/>
              <a:ext cx="1380227" cy="793630"/>
            </a:xfrm>
            <a:custGeom>
              <a:avLst/>
              <a:gdLst>
                <a:gd name="connsiteX0" fmla="*/ 0 w 1380227"/>
                <a:gd name="connsiteY0" fmla="*/ 793630 h 793630"/>
                <a:gd name="connsiteX1" fmla="*/ 155276 w 1380227"/>
                <a:gd name="connsiteY1" fmla="*/ 638355 h 793630"/>
                <a:gd name="connsiteX2" fmla="*/ 276045 w 1380227"/>
                <a:gd name="connsiteY2" fmla="*/ 552091 h 793630"/>
                <a:gd name="connsiteX3" fmla="*/ 345057 w 1380227"/>
                <a:gd name="connsiteY3" fmla="*/ 500332 h 793630"/>
                <a:gd name="connsiteX4" fmla="*/ 396815 w 1380227"/>
                <a:gd name="connsiteY4" fmla="*/ 483079 h 793630"/>
                <a:gd name="connsiteX5" fmla="*/ 517585 w 1380227"/>
                <a:gd name="connsiteY5" fmla="*/ 448574 h 793630"/>
                <a:gd name="connsiteX6" fmla="*/ 569344 w 1380227"/>
                <a:gd name="connsiteY6" fmla="*/ 414068 h 793630"/>
                <a:gd name="connsiteX7" fmla="*/ 690113 w 1380227"/>
                <a:gd name="connsiteY7" fmla="*/ 379562 h 793630"/>
                <a:gd name="connsiteX8" fmla="*/ 741872 w 1380227"/>
                <a:gd name="connsiteY8" fmla="*/ 362310 h 793630"/>
                <a:gd name="connsiteX9" fmla="*/ 966159 w 1380227"/>
                <a:gd name="connsiteY9" fmla="*/ 310551 h 793630"/>
                <a:gd name="connsiteX10" fmla="*/ 1121434 w 1380227"/>
                <a:gd name="connsiteY10" fmla="*/ 207034 h 793630"/>
                <a:gd name="connsiteX11" fmla="*/ 1173193 w 1380227"/>
                <a:gd name="connsiteY11" fmla="*/ 172528 h 793630"/>
                <a:gd name="connsiteX12" fmla="*/ 1259457 w 1380227"/>
                <a:gd name="connsiteY12" fmla="*/ 86264 h 793630"/>
                <a:gd name="connsiteX13" fmla="*/ 1311215 w 1380227"/>
                <a:gd name="connsiteY13" fmla="*/ 34506 h 793630"/>
                <a:gd name="connsiteX14" fmla="*/ 1380227 w 1380227"/>
                <a:gd name="connsiteY14" fmla="*/ 0 h 79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80227" h="793630">
                  <a:moveTo>
                    <a:pt x="0" y="793630"/>
                  </a:moveTo>
                  <a:cubicBezTo>
                    <a:pt x="51759" y="741872"/>
                    <a:pt x="101490" y="688003"/>
                    <a:pt x="155276" y="638355"/>
                  </a:cubicBezTo>
                  <a:cubicBezTo>
                    <a:pt x="193862" y="602737"/>
                    <a:pt x="234262" y="581936"/>
                    <a:pt x="276045" y="552091"/>
                  </a:cubicBezTo>
                  <a:cubicBezTo>
                    <a:pt x="299444" y="535378"/>
                    <a:pt x="320091" y="514599"/>
                    <a:pt x="345057" y="500332"/>
                  </a:cubicBezTo>
                  <a:cubicBezTo>
                    <a:pt x="360847" y="491309"/>
                    <a:pt x="379329" y="488075"/>
                    <a:pt x="396815" y="483079"/>
                  </a:cubicBezTo>
                  <a:cubicBezTo>
                    <a:pt x="422619" y="475707"/>
                    <a:pt x="490002" y="462366"/>
                    <a:pt x="517585" y="448574"/>
                  </a:cubicBezTo>
                  <a:cubicBezTo>
                    <a:pt x="536131" y="439301"/>
                    <a:pt x="550798" y="423341"/>
                    <a:pt x="569344" y="414068"/>
                  </a:cubicBezTo>
                  <a:cubicBezTo>
                    <a:pt x="596921" y="400279"/>
                    <a:pt x="664317" y="386932"/>
                    <a:pt x="690113" y="379562"/>
                  </a:cubicBezTo>
                  <a:cubicBezTo>
                    <a:pt x="707599" y="374566"/>
                    <a:pt x="724152" y="366399"/>
                    <a:pt x="741872" y="362310"/>
                  </a:cubicBezTo>
                  <a:cubicBezTo>
                    <a:pt x="989331" y="305205"/>
                    <a:pt x="841056" y="352252"/>
                    <a:pt x="966159" y="310551"/>
                  </a:cubicBezTo>
                  <a:lnTo>
                    <a:pt x="1121434" y="207034"/>
                  </a:lnTo>
                  <a:lnTo>
                    <a:pt x="1173193" y="172528"/>
                  </a:lnTo>
                  <a:cubicBezTo>
                    <a:pt x="1236452" y="77639"/>
                    <a:pt x="1173193" y="158150"/>
                    <a:pt x="1259457" y="86264"/>
                  </a:cubicBezTo>
                  <a:cubicBezTo>
                    <a:pt x="1278201" y="70644"/>
                    <a:pt x="1290914" y="48040"/>
                    <a:pt x="1311215" y="34506"/>
                  </a:cubicBezTo>
                  <a:cubicBezTo>
                    <a:pt x="1430163" y="-44793"/>
                    <a:pt x="1323517" y="56710"/>
                    <a:pt x="1380227" y="0"/>
                  </a:cubicBezTo>
                </a:path>
              </a:pathLst>
            </a:custGeom>
            <a:noFill/>
            <a:ln w="762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8" name="Freeform 7">
              <a:extLst>
                <a:ext uri="{FF2B5EF4-FFF2-40B4-BE49-F238E27FC236}">
                  <a16:creationId xmlns:a16="http://schemas.microsoft.com/office/drawing/2014/main" id="{07EE593D-A5E7-C443-8C24-9F685AE1BAF3}"/>
                </a:ext>
              </a:extLst>
            </p:cNvPr>
            <p:cNvSpPr/>
            <p:nvPr/>
          </p:nvSpPr>
          <p:spPr>
            <a:xfrm>
              <a:off x="-2705212" y="1752601"/>
              <a:ext cx="276046" cy="933460"/>
            </a:xfrm>
            <a:custGeom>
              <a:avLst/>
              <a:gdLst>
                <a:gd name="connsiteX0" fmla="*/ 0 w 276046"/>
                <a:gd name="connsiteY0" fmla="*/ 0 h 933460"/>
                <a:gd name="connsiteX1" fmla="*/ 120770 w 276046"/>
                <a:gd name="connsiteY1" fmla="*/ 120770 h 933460"/>
                <a:gd name="connsiteX2" fmla="*/ 155276 w 276046"/>
                <a:gd name="connsiteY2" fmla="*/ 224287 h 933460"/>
                <a:gd name="connsiteX3" fmla="*/ 172529 w 276046"/>
                <a:gd name="connsiteY3" fmla="*/ 276045 h 933460"/>
                <a:gd name="connsiteX4" fmla="*/ 189781 w 276046"/>
                <a:gd name="connsiteY4" fmla="*/ 776378 h 933460"/>
                <a:gd name="connsiteX5" fmla="*/ 258793 w 276046"/>
                <a:gd name="connsiteY5" fmla="*/ 931653 h 933460"/>
                <a:gd name="connsiteX6" fmla="*/ 276046 w 276046"/>
                <a:gd name="connsiteY6" fmla="*/ 931653 h 933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046" h="933460">
                  <a:moveTo>
                    <a:pt x="0" y="0"/>
                  </a:moveTo>
                  <a:cubicBezTo>
                    <a:pt x="40257" y="40257"/>
                    <a:pt x="88364" y="73961"/>
                    <a:pt x="120770" y="120770"/>
                  </a:cubicBezTo>
                  <a:cubicBezTo>
                    <a:pt x="141473" y="150675"/>
                    <a:pt x="143774" y="189781"/>
                    <a:pt x="155276" y="224287"/>
                  </a:cubicBezTo>
                  <a:lnTo>
                    <a:pt x="172529" y="276045"/>
                  </a:lnTo>
                  <a:cubicBezTo>
                    <a:pt x="178280" y="442823"/>
                    <a:pt x="175530" y="610111"/>
                    <a:pt x="189781" y="776378"/>
                  </a:cubicBezTo>
                  <a:cubicBezTo>
                    <a:pt x="192984" y="813748"/>
                    <a:pt x="225694" y="898555"/>
                    <a:pt x="258793" y="931653"/>
                  </a:cubicBezTo>
                  <a:cubicBezTo>
                    <a:pt x="262860" y="935720"/>
                    <a:pt x="270295" y="931653"/>
                    <a:pt x="276046" y="931653"/>
                  </a:cubicBezTo>
                </a:path>
              </a:pathLst>
            </a:custGeom>
            <a:noFill/>
            <a:ln w="762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51DFE8DD-2FD5-D543-87BA-DDCE40B7727B}"/>
                </a:ext>
              </a:extLst>
            </p:cNvPr>
            <p:cNvSpPr/>
            <p:nvPr/>
          </p:nvSpPr>
          <p:spPr>
            <a:xfrm>
              <a:off x="-1867012" y="1535502"/>
              <a:ext cx="1052422" cy="586596"/>
            </a:xfrm>
            <a:custGeom>
              <a:avLst/>
              <a:gdLst>
                <a:gd name="connsiteX0" fmla="*/ 0 w 1052422"/>
                <a:gd name="connsiteY0" fmla="*/ 586596 h 586596"/>
                <a:gd name="connsiteX1" fmla="*/ 86264 w 1052422"/>
                <a:gd name="connsiteY1" fmla="*/ 448573 h 586596"/>
                <a:gd name="connsiteX2" fmla="*/ 138022 w 1052422"/>
                <a:gd name="connsiteY2" fmla="*/ 414067 h 586596"/>
                <a:gd name="connsiteX3" fmla="*/ 310551 w 1052422"/>
                <a:gd name="connsiteY3" fmla="*/ 258792 h 586596"/>
                <a:gd name="connsiteX4" fmla="*/ 362309 w 1052422"/>
                <a:gd name="connsiteY4" fmla="*/ 241539 h 586596"/>
                <a:gd name="connsiteX5" fmla="*/ 414068 w 1052422"/>
                <a:gd name="connsiteY5" fmla="*/ 207034 h 586596"/>
                <a:gd name="connsiteX6" fmla="*/ 690113 w 1052422"/>
                <a:gd name="connsiteY6" fmla="*/ 172528 h 586596"/>
                <a:gd name="connsiteX7" fmla="*/ 828135 w 1052422"/>
                <a:gd name="connsiteY7" fmla="*/ 138022 h 586596"/>
                <a:gd name="connsiteX8" fmla="*/ 931652 w 1052422"/>
                <a:gd name="connsiteY8" fmla="*/ 69011 h 586596"/>
                <a:gd name="connsiteX9" fmla="*/ 983411 w 1052422"/>
                <a:gd name="connsiteY9" fmla="*/ 34505 h 586596"/>
                <a:gd name="connsiteX10" fmla="*/ 1052422 w 1052422"/>
                <a:gd name="connsiteY10" fmla="*/ 0 h 58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52422" h="586596">
                  <a:moveTo>
                    <a:pt x="0" y="586596"/>
                  </a:moveTo>
                  <a:cubicBezTo>
                    <a:pt x="28755" y="540588"/>
                    <a:pt x="52372" y="490939"/>
                    <a:pt x="86264" y="448573"/>
                  </a:cubicBezTo>
                  <a:cubicBezTo>
                    <a:pt x="99217" y="432381"/>
                    <a:pt x="122610" y="427938"/>
                    <a:pt x="138022" y="414067"/>
                  </a:cubicBezTo>
                  <a:cubicBezTo>
                    <a:pt x="193909" y="363769"/>
                    <a:pt x="240394" y="293871"/>
                    <a:pt x="310551" y="258792"/>
                  </a:cubicBezTo>
                  <a:cubicBezTo>
                    <a:pt x="326817" y="250659"/>
                    <a:pt x="346043" y="249672"/>
                    <a:pt x="362309" y="241539"/>
                  </a:cubicBezTo>
                  <a:cubicBezTo>
                    <a:pt x="380855" y="232266"/>
                    <a:pt x="395009" y="215202"/>
                    <a:pt x="414068" y="207034"/>
                  </a:cubicBezTo>
                  <a:cubicBezTo>
                    <a:pt x="479819" y="178855"/>
                    <a:pt x="665180" y="174606"/>
                    <a:pt x="690113" y="172528"/>
                  </a:cubicBezTo>
                  <a:cubicBezTo>
                    <a:pt x="714014" y="167748"/>
                    <a:pt x="798292" y="154601"/>
                    <a:pt x="828135" y="138022"/>
                  </a:cubicBezTo>
                  <a:cubicBezTo>
                    <a:pt x="864387" y="117882"/>
                    <a:pt x="897146" y="92015"/>
                    <a:pt x="931652" y="69011"/>
                  </a:cubicBezTo>
                  <a:cubicBezTo>
                    <a:pt x="948905" y="57509"/>
                    <a:pt x="963740" y="41062"/>
                    <a:pt x="983411" y="34505"/>
                  </a:cubicBezTo>
                  <a:cubicBezTo>
                    <a:pt x="1042885" y="14680"/>
                    <a:pt x="1022309" y="30111"/>
                    <a:pt x="1052422" y="0"/>
                  </a:cubicBezTo>
                </a:path>
              </a:pathLst>
            </a:custGeom>
            <a:noFill/>
            <a:ln w="762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4729BD67-12D5-CD40-A080-D8F202F0177A}"/>
              </a:ext>
            </a:extLst>
          </p:cNvPr>
          <p:cNvSpPr>
            <a:spLocks noChangeAspect="1"/>
          </p:cNvSpPr>
          <p:nvPr/>
        </p:nvSpPr>
        <p:spPr>
          <a:xfrm>
            <a:off x="5790095" y="2373242"/>
            <a:ext cx="182880" cy="182880"/>
          </a:xfrm>
          <a:prstGeom prst="ellipse">
            <a:avLst/>
          </a:prstGeom>
          <a:solidFill>
            <a:srgbClr val="C00000"/>
          </a:solidFill>
          <a:ln w="762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4718802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Data &amp; ‘cleanliness’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D1.1. </a:t>
            </a:r>
            <a:r>
              <a:rPr dirty="0"/>
              <a:t>Data &amp; ‘cleanliness’</a:t>
            </a:r>
          </a:p>
        </p:txBody>
      </p:sp>
      <p:sp>
        <p:nvSpPr>
          <p:cNvPr id="214" name="Taxis…"/>
          <p:cNvSpPr txBox="1"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dirty="0"/>
              <a:t>Taxis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rPr dirty="0"/>
              <a:t>0.1%:  in the ocean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rPr dirty="0"/>
              <a:t>Longest taxi ride?</a:t>
            </a:r>
          </a:p>
          <a:p>
            <a:pPr marL="1143000" lvl="2" indent="-228600">
              <a:spcBef>
                <a:spcPts val="0"/>
              </a:spcBef>
              <a:defRPr sz="2400"/>
            </a:pPr>
            <a:r>
              <a:rPr dirty="0"/>
              <a:t>6,000miles</a:t>
            </a:r>
          </a:p>
          <a:p>
            <a:pPr>
              <a:buChar char="•"/>
            </a:pPr>
            <a:endParaRPr sz="2400" dirty="0"/>
          </a:p>
        </p:txBody>
      </p:sp>
      <p:sp>
        <p:nvSpPr>
          <p:cNvPr id="215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216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21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48400" y="1828800"/>
            <a:ext cx="1752600" cy="1314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.jpeg" descr="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76950" y="3379787"/>
            <a:ext cx="1771650" cy="1327151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Line"/>
          <p:cNvSpPr/>
          <p:nvPr/>
        </p:nvSpPr>
        <p:spPr>
          <a:xfrm>
            <a:off x="6477000" y="4572000"/>
            <a:ext cx="990600" cy="0"/>
          </a:xfrm>
          <a:prstGeom prst="line">
            <a:avLst/>
          </a:prstGeom>
          <a:ln w="28575">
            <a:solidFill>
              <a:srgbClr val="000066"/>
            </a:solidFill>
            <a:headEnd type="stealth"/>
            <a:tailEnd type="stealth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1" name="2500mi"/>
          <p:cNvSpPr txBox="1"/>
          <p:nvPr/>
        </p:nvSpPr>
        <p:spPr>
          <a:xfrm>
            <a:off x="6500812" y="4648200"/>
            <a:ext cx="880280" cy="3727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000" u="none"/>
            </a:lvl1pPr>
          </a:lstStyle>
          <a:p>
            <a:r>
              <a:t>2500mi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4938C3-04F1-D74E-83CB-687C690DE75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23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22728DB-8F3B-0F45-A18D-BAB9D265407E}"/>
              </a:ext>
            </a:extLst>
          </p:cNvPr>
          <p:cNvGrpSpPr>
            <a:grpSpLocks noChangeAspect="1"/>
          </p:cNvGrpSpPr>
          <p:nvPr/>
        </p:nvGrpSpPr>
        <p:grpSpPr>
          <a:xfrm>
            <a:off x="4572000" y="1956814"/>
            <a:ext cx="1583366" cy="1058422"/>
            <a:chOff x="-4022185" y="609599"/>
            <a:chExt cx="7100378" cy="474634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18C51D-A458-C346-9ECC-96BCFDA56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022185" y="609599"/>
              <a:ext cx="7100378" cy="4746344"/>
            </a:xfrm>
            <a:prstGeom prst="rect">
              <a:avLst/>
            </a:prstGeom>
          </p:spPr>
        </p:pic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F57D1F1-4AF3-6540-83CF-130D5429B4C6}"/>
                </a:ext>
              </a:extLst>
            </p:cNvPr>
            <p:cNvSpPr/>
            <p:nvPr/>
          </p:nvSpPr>
          <p:spPr>
            <a:xfrm>
              <a:off x="-2334276" y="1262520"/>
              <a:ext cx="862642" cy="1535502"/>
            </a:xfrm>
            <a:custGeom>
              <a:avLst/>
              <a:gdLst>
                <a:gd name="connsiteX0" fmla="*/ 0 w 862642"/>
                <a:gd name="connsiteY0" fmla="*/ 0 h 1535502"/>
                <a:gd name="connsiteX1" fmla="*/ 120770 w 862642"/>
                <a:gd name="connsiteY1" fmla="*/ 172528 h 1535502"/>
                <a:gd name="connsiteX2" fmla="*/ 189781 w 862642"/>
                <a:gd name="connsiteY2" fmla="*/ 276045 h 1535502"/>
                <a:gd name="connsiteX3" fmla="*/ 224287 w 862642"/>
                <a:gd name="connsiteY3" fmla="*/ 327804 h 1535502"/>
                <a:gd name="connsiteX4" fmla="*/ 241540 w 862642"/>
                <a:gd name="connsiteY4" fmla="*/ 379562 h 1535502"/>
                <a:gd name="connsiteX5" fmla="*/ 276045 w 862642"/>
                <a:gd name="connsiteY5" fmla="*/ 500332 h 1535502"/>
                <a:gd name="connsiteX6" fmla="*/ 310551 w 862642"/>
                <a:gd name="connsiteY6" fmla="*/ 552091 h 1535502"/>
                <a:gd name="connsiteX7" fmla="*/ 414068 w 862642"/>
                <a:gd name="connsiteY7" fmla="*/ 672860 h 1535502"/>
                <a:gd name="connsiteX8" fmla="*/ 483079 w 862642"/>
                <a:gd name="connsiteY8" fmla="*/ 793630 h 1535502"/>
                <a:gd name="connsiteX9" fmla="*/ 586596 w 862642"/>
                <a:gd name="connsiteY9" fmla="*/ 948906 h 1535502"/>
                <a:gd name="connsiteX10" fmla="*/ 655608 w 862642"/>
                <a:gd name="connsiteY10" fmla="*/ 1052423 h 1535502"/>
                <a:gd name="connsiteX11" fmla="*/ 690113 w 862642"/>
                <a:gd name="connsiteY11" fmla="*/ 1104181 h 1535502"/>
                <a:gd name="connsiteX12" fmla="*/ 741872 w 862642"/>
                <a:gd name="connsiteY12" fmla="*/ 1311215 h 1535502"/>
                <a:gd name="connsiteX13" fmla="*/ 759125 w 862642"/>
                <a:gd name="connsiteY13" fmla="*/ 1362974 h 1535502"/>
                <a:gd name="connsiteX14" fmla="*/ 793630 w 862642"/>
                <a:gd name="connsiteY14" fmla="*/ 1414732 h 1535502"/>
                <a:gd name="connsiteX15" fmla="*/ 810883 w 862642"/>
                <a:gd name="connsiteY15" fmla="*/ 1466491 h 1535502"/>
                <a:gd name="connsiteX16" fmla="*/ 862642 w 862642"/>
                <a:gd name="connsiteY16" fmla="*/ 1535502 h 1535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862642" h="1535502">
                  <a:moveTo>
                    <a:pt x="0" y="0"/>
                  </a:moveTo>
                  <a:lnTo>
                    <a:pt x="120770" y="172528"/>
                  </a:lnTo>
                  <a:cubicBezTo>
                    <a:pt x="120782" y="172545"/>
                    <a:pt x="189769" y="276027"/>
                    <a:pt x="189781" y="276045"/>
                  </a:cubicBezTo>
                  <a:cubicBezTo>
                    <a:pt x="201283" y="293298"/>
                    <a:pt x="217730" y="308133"/>
                    <a:pt x="224287" y="327804"/>
                  </a:cubicBezTo>
                  <a:cubicBezTo>
                    <a:pt x="230038" y="345057"/>
                    <a:pt x="236544" y="362076"/>
                    <a:pt x="241540" y="379562"/>
                  </a:cubicBezTo>
                  <a:cubicBezTo>
                    <a:pt x="248909" y="405353"/>
                    <a:pt x="262258" y="472758"/>
                    <a:pt x="276045" y="500332"/>
                  </a:cubicBezTo>
                  <a:cubicBezTo>
                    <a:pt x="285318" y="518878"/>
                    <a:pt x="298499" y="535218"/>
                    <a:pt x="310551" y="552091"/>
                  </a:cubicBezTo>
                  <a:cubicBezTo>
                    <a:pt x="365881" y="629553"/>
                    <a:pt x="351369" y="610161"/>
                    <a:pt x="414068" y="672860"/>
                  </a:cubicBezTo>
                  <a:cubicBezTo>
                    <a:pt x="442816" y="759104"/>
                    <a:pt x="416612" y="698677"/>
                    <a:pt x="483079" y="793630"/>
                  </a:cubicBezTo>
                  <a:cubicBezTo>
                    <a:pt x="483162" y="793748"/>
                    <a:pt x="569303" y="922967"/>
                    <a:pt x="586596" y="948906"/>
                  </a:cubicBezTo>
                  <a:lnTo>
                    <a:pt x="655608" y="1052423"/>
                  </a:lnTo>
                  <a:lnTo>
                    <a:pt x="690113" y="1104181"/>
                  </a:lnTo>
                  <a:cubicBezTo>
                    <a:pt x="713346" y="1243576"/>
                    <a:pt x="696304" y="1174511"/>
                    <a:pt x="741872" y="1311215"/>
                  </a:cubicBezTo>
                  <a:cubicBezTo>
                    <a:pt x="747623" y="1328468"/>
                    <a:pt x="749037" y="1347842"/>
                    <a:pt x="759125" y="1362974"/>
                  </a:cubicBezTo>
                  <a:cubicBezTo>
                    <a:pt x="770627" y="1380227"/>
                    <a:pt x="784357" y="1396186"/>
                    <a:pt x="793630" y="1414732"/>
                  </a:cubicBezTo>
                  <a:cubicBezTo>
                    <a:pt x="801763" y="1430998"/>
                    <a:pt x="802750" y="1450225"/>
                    <a:pt x="810883" y="1466491"/>
                  </a:cubicBezTo>
                  <a:cubicBezTo>
                    <a:pt x="830391" y="1505507"/>
                    <a:pt x="838379" y="1511239"/>
                    <a:pt x="862642" y="1535502"/>
                  </a:cubicBezTo>
                </a:path>
              </a:pathLst>
            </a:custGeom>
            <a:noFill/>
            <a:ln w="762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5FF9BFC3-D439-3941-9026-84A6A15BCD4D}"/>
                </a:ext>
              </a:extLst>
            </p:cNvPr>
            <p:cNvSpPr/>
            <p:nvPr/>
          </p:nvSpPr>
          <p:spPr>
            <a:xfrm>
              <a:off x="-1340801" y="1207698"/>
              <a:ext cx="293918" cy="1604513"/>
            </a:xfrm>
            <a:custGeom>
              <a:avLst/>
              <a:gdLst>
                <a:gd name="connsiteX0" fmla="*/ 173148 w 293918"/>
                <a:gd name="connsiteY0" fmla="*/ 0 h 1604513"/>
                <a:gd name="connsiteX1" fmla="*/ 276665 w 293918"/>
                <a:gd name="connsiteY1" fmla="*/ 120770 h 1604513"/>
                <a:gd name="connsiteX2" fmla="*/ 293918 w 293918"/>
                <a:gd name="connsiteY2" fmla="*/ 172528 h 1604513"/>
                <a:gd name="connsiteX3" fmla="*/ 276665 w 293918"/>
                <a:gd name="connsiteY3" fmla="*/ 448573 h 1604513"/>
                <a:gd name="connsiteX4" fmla="*/ 224907 w 293918"/>
                <a:gd name="connsiteY4" fmla="*/ 621102 h 1604513"/>
                <a:gd name="connsiteX5" fmla="*/ 173148 w 293918"/>
                <a:gd name="connsiteY5" fmla="*/ 810883 h 1604513"/>
                <a:gd name="connsiteX6" fmla="*/ 138643 w 293918"/>
                <a:gd name="connsiteY6" fmla="*/ 914400 h 1604513"/>
                <a:gd name="connsiteX7" fmla="*/ 121390 w 293918"/>
                <a:gd name="connsiteY7" fmla="*/ 1000664 h 1604513"/>
                <a:gd name="connsiteX8" fmla="*/ 104137 w 293918"/>
                <a:gd name="connsiteY8" fmla="*/ 1328468 h 1604513"/>
                <a:gd name="connsiteX9" fmla="*/ 69631 w 293918"/>
                <a:gd name="connsiteY9" fmla="*/ 1431985 h 1604513"/>
                <a:gd name="connsiteX10" fmla="*/ 52378 w 293918"/>
                <a:gd name="connsiteY10" fmla="*/ 1483743 h 1604513"/>
                <a:gd name="connsiteX11" fmla="*/ 620 w 293918"/>
                <a:gd name="connsiteY11" fmla="*/ 1587260 h 1604513"/>
                <a:gd name="connsiteX12" fmla="*/ 620 w 293918"/>
                <a:gd name="connsiteY12" fmla="*/ 1604513 h 1604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93918" h="1604513">
                  <a:moveTo>
                    <a:pt x="173148" y="0"/>
                  </a:moveTo>
                  <a:cubicBezTo>
                    <a:pt x="207654" y="40257"/>
                    <a:pt x="246259" y="77333"/>
                    <a:pt x="276665" y="120770"/>
                  </a:cubicBezTo>
                  <a:cubicBezTo>
                    <a:pt x="287094" y="135668"/>
                    <a:pt x="293918" y="154342"/>
                    <a:pt x="293918" y="172528"/>
                  </a:cubicBezTo>
                  <a:cubicBezTo>
                    <a:pt x="293918" y="264723"/>
                    <a:pt x="285839" y="356836"/>
                    <a:pt x="276665" y="448573"/>
                  </a:cubicBezTo>
                  <a:cubicBezTo>
                    <a:pt x="270927" y="505953"/>
                    <a:pt x="235716" y="567058"/>
                    <a:pt x="224907" y="621102"/>
                  </a:cubicBezTo>
                  <a:cubicBezTo>
                    <a:pt x="200521" y="743031"/>
                    <a:pt x="216927" y="679548"/>
                    <a:pt x="173148" y="810883"/>
                  </a:cubicBezTo>
                  <a:cubicBezTo>
                    <a:pt x="173144" y="810896"/>
                    <a:pt x="138646" y="914387"/>
                    <a:pt x="138643" y="914400"/>
                  </a:cubicBezTo>
                  <a:lnTo>
                    <a:pt x="121390" y="1000664"/>
                  </a:lnTo>
                  <a:cubicBezTo>
                    <a:pt x="115639" y="1109932"/>
                    <a:pt x="117174" y="1219828"/>
                    <a:pt x="104137" y="1328468"/>
                  </a:cubicBezTo>
                  <a:cubicBezTo>
                    <a:pt x="99803" y="1364581"/>
                    <a:pt x="81133" y="1397479"/>
                    <a:pt x="69631" y="1431985"/>
                  </a:cubicBezTo>
                  <a:cubicBezTo>
                    <a:pt x="63880" y="1449238"/>
                    <a:pt x="62466" y="1468611"/>
                    <a:pt x="52378" y="1483743"/>
                  </a:cubicBezTo>
                  <a:cubicBezTo>
                    <a:pt x="18645" y="1534344"/>
                    <a:pt x="14906" y="1530118"/>
                    <a:pt x="620" y="1587260"/>
                  </a:cubicBezTo>
                  <a:cubicBezTo>
                    <a:pt x="-775" y="1592839"/>
                    <a:pt x="620" y="1598762"/>
                    <a:pt x="620" y="1604513"/>
                  </a:cubicBezTo>
                </a:path>
              </a:pathLst>
            </a:custGeom>
            <a:noFill/>
            <a:ln w="762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5377289-F5F6-2D48-8230-0642D4694593}"/>
                </a:ext>
              </a:extLst>
            </p:cNvPr>
            <p:cNvSpPr/>
            <p:nvPr/>
          </p:nvSpPr>
          <p:spPr>
            <a:xfrm>
              <a:off x="-2236510" y="2511904"/>
              <a:ext cx="1380227" cy="793630"/>
            </a:xfrm>
            <a:custGeom>
              <a:avLst/>
              <a:gdLst>
                <a:gd name="connsiteX0" fmla="*/ 0 w 1380227"/>
                <a:gd name="connsiteY0" fmla="*/ 793630 h 793630"/>
                <a:gd name="connsiteX1" fmla="*/ 155276 w 1380227"/>
                <a:gd name="connsiteY1" fmla="*/ 638355 h 793630"/>
                <a:gd name="connsiteX2" fmla="*/ 276045 w 1380227"/>
                <a:gd name="connsiteY2" fmla="*/ 552091 h 793630"/>
                <a:gd name="connsiteX3" fmla="*/ 345057 w 1380227"/>
                <a:gd name="connsiteY3" fmla="*/ 500332 h 793630"/>
                <a:gd name="connsiteX4" fmla="*/ 396815 w 1380227"/>
                <a:gd name="connsiteY4" fmla="*/ 483079 h 793630"/>
                <a:gd name="connsiteX5" fmla="*/ 517585 w 1380227"/>
                <a:gd name="connsiteY5" fmla="*/ 448574 h 793630"/>
                <a:gd name="connsiteX6" fmla="*/ 569344 w 1380227"/>
                <a:gd name="connsiteY6" fmla="*/ 414068 h 793630"/>
                <a:gd name="connsiteX7" fmla="*/ 690113 w 1380227"/>
                <a:gd name="connsiteY7" fmla="*/ 379562 h 793630"/>
                <a:gd name="connsiteX8" fmla="*/ 741872 w 1380227"/>
                <a:gd name="connsiteY8" fmla="*/ 362310 h 793630"/>
                <a:gd name="connsiteX9" fmla="*/ 966159 w 1380227"/>
                <a:gd name="connsiteY9" fmla="*/ 310551 h 793630"/>
                <a:gd name="connsiteX10" fmla="*/ 1121434 w 1380227"/>
                <a:gd name="connsiteY10" fmla="*/ 207034 h 793630"/>
                <a:gd name="connsiteX11" fmla="*/ 1173193 w 1380227"/>
                <a:gd name="connsiteY11" fmla="*/ 172528 h 793630"/>
                <a:gd name="connsiteX12" fmla="*/ 1259457 w 1380227"/>
                <a:gd name="connsiteY12" fmla="*/ 86264 h 793630"/>
                <a:gd name="connsiteX13" fmla="*/ 1311215 w 1380227"/>
                <a:gd name="connsiteY13" fmla="*/ 34506 h 793630"/>
                <a:gd name="connsiteX14" fmla="*/ 1380227 w 1380227"/>
                <a:gd name="connsiteY14" fmla="*/ 0 h 7936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380227" h="793630">
                  <a:moveTo>
                    <a:pt x="0" y="793630"/>
                  </a:moveTo>
                  <a:cubicBezTo>
                    <a:pt x="51759" y="741872"/>
                    <a:pt x="101490" y="688003"/>
                    <a:pt x="155276" y="638355"/>
                  </a:cubicBezTo>
                  <a:cubicBezTo>
                    <a:pt x="193862" y="602737"/>
                    <a:pt x="234262" y="581936"/>
                    <a:pt x="276045" y="552091"/>
                  </a:cubicBezTo>
                  <a:cubicBezTo>
                    <a:pt x="299444" y="535378"/>
                    <a:pt x="320091" y="514599"/>
                    <a:pt x="345057" y="500332"/>
                  </a:cubicBezTo>
                  <a:cubicBezTo>
                    <a:pt x="360847" y="491309"/>
                    <a:pt x="379329" y="488075"/>
                    <a:pt x="396815" y="483079"/>
                  </a:cubicBezTo>
                  <a:cubicBezTo>
                    <a:pt x="422619" y="475707"/>
                    <a:pt x="490002" y="462366"/>
                    <a:pt x="517585" y="448574"/>
                  </a:cubicBezTo>
                  <a:cubicBezTo>
                    <a:pt x="536131" y="439301"/>
                    <a:pt x="550798" y="423341"/>
                    <a:pt x="569344" y="414068"/>
                  </a:cubicBezTo>
                  <a:cubicBezTo>
                    <a:pt x="596921" y="400279"/>
                    <a:pt x="664317" y="386932"/>
                    <a:pt x="690113" y="379562"/>
                  </a:cubicBezTo>
                  <a:cubicBezTo>
                    <a:pt x="707599" y="374566"/>
                    <a:pt x="724152" y="366399"/>
                    <a:pt x="741872" y="362310"/>
                  </a:cubicBezTo>
                  <a:cubicBezTo>
                    <a:pt x="989331" y="305205"/>
                    <a:pt x="841056" y="352252"/>
                    <a:pt x="966159" y="310551"/>
                  </a:cubicBezTo>
                  <a:lnTo>
                    <a:pt x="1121434" y="207034"/>
                  </a:lnTo>
                  <a:lnTo>
                    <a:pt x="1173193" y="172528"/>
                  </a:lnTo>
                  <a:cubicBezTo>
                    <a:pt x="1236452" y="77639"/>
                    <a:pt x="1173193" y="158150"/>
                    <a:pt x="1259457" y="86264"/>
                  </a:cubicBezTo>
                  <a:cubicBezTo>
                    <a:pt x="1278201" y="70644"/>
                    <a:pt x="1290914" y="48040"/>
                    <a:pt x="1311215" y="34506"/>
                  </a:cubicBezTo>
                  <a:cubicBezTo>
                    <a:pt x="1430163" y="-44793"/>
                    <a:pt x="1323517" y="56710"/>
                    <a:pt x="1380227" y="0"/>
                  </a:cubicBezTo>
                </a:path>
              </a:pathLst>
            </a:custGeom>
            <a:noFill/>
            <a:ln w="762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269F10DA-66A3-8145-AF8E-0FCD9CB9D6DA}"/>
                </a:ext>
              </a:extLst>
            </p:cNvPr>
            <p:cNvSpPr/>
            <p:nvPr/>
          </p:nvSpPr>
          <p:spPr>
            <a:xfrm>
              <a:off x="-2705212" y="1752601"/>
              <a:ext cx="276046" cy="933460"/>
            </a:xfrm>
            <a:custGeom>
              <a:avLst/>
              <a:gdLst>
                <a:gd name="connsiteX0" fmla="*/ 0 w 276046"/>
                <a:gd name="connsiteY0" fmla="*/ 0 h 933460"/>
                <a:gd name="connsiteX1" fmla="*/ 120770 w 276046"/>
                <a:gd name="connsiteY1" fmla="*/ 120770 h 933460"/>
                <a:gd name="connsiteX2" fmla="*/ 155276 w 276046"/>
                <a:gd name="connsiteY2" fmla="*/ 224287 h 933460"/>
                <a:gd name="connsiteX3" fmla="*/ 172529 w 276046"/>
                <a:gd name="connsiteY3" fmla="*/ 276045 h 933460"/>
                <a:gd name="connsiteX4" fmla="*/ 189781 w 276046"/>
                <a:gd name="connsiteY4" fmla="*/ 776378 h 933460"/>
                <a:gd name="connsiteX5" fmla="*/ 258793 w 276046"/>
                <a:gd name="connsiteY5" fmla="*/ 931653 h 933460"/>
                <a:gd name="connsiteX6" fmla="*/ 276046 w 276046"/>
                <a:gd name="connsiteY6" fmla="*/ 931653 h 933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046" h="933460">
                  <a:moveTo>
                    <a:pt x="0" y="0"/>
                  </a:moveTo>
                  <a:cubicBezTo>
                    <a:pt x="40257" y="40257"/>
                    <a:pt x="88364" y="73961"/>
                    <a:pt x="120770" y="120770"/>
                  </a:cubicBezTo>
                  <a:cubicBezTo>
                    <a:pt x="141473" y="150675"/>
                    <a:pt x="143774" y="189781"/>
                    <a:pt x="155276" y="224287"/>
                  </a:cubicBezTo>
                  <a:lnTo>
                    <a:pt x="172529" y="276045"/>
                  </a:lnTo>
                  <a:cubicBezTo>
                    <a:pt x="178280" y="442823"/>
                    <a:pt x="175530" y="610111"/>
                    <a:pt x="189781" y="776378"/>
                  </a:cubicBezTo>
                  <a:cubicBezTo>
                    <a:pt x="192984" y="813748"/>
                    <a:pt x="225694" y="898555"/>
                    <a:pt x="258793" y="931653"/>
                  </a:cubicBezTo>
                  <a:cubicBezTo>
                    <a:pt x="262860" y="935720"/>
                    <a:pt x="270295" y="931653"/>
                    <a:pt x="276046" y="931653"/>
                  </a:cubicBezTo>
                </a:path>
              </a:pathLst>
            </a:custGeom>
            <a:noFill/>
            <a:ln w="762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260F656E-5445-B648-9735-E7D9FE385C3F}"/>
                </a:ext>
              </a:extLst>
            </p:cNvPr>
            <p:cNvSpPr/>
            <p:nvPr/>
          </p:nvSpPr>
          <p:spPr>
            <a:xfrm>
              <a:off x="-1867012" y="1535502"/>
              <a:ext cx="1052422" cy="586596"/>
            </a:xfrm>
            <a:custGeom>
              <a:avLst/>
              <a:gdLst>
                <a:gd name="connsiteX0" fmla="*/ 0 w 1052422"/>
                <a:gd name="connsiteY0" fmla="*/ 586596 h 586596"/>
                <a:gd name="connsiteX1" fmla="*/ 86264 w 1052422"/>
                <a:gd name="connsiteY1" fmla="*/ 448573 h 586596"/>
                <a:gd name="connsiteX2" fmla="*/ 138022 w 1052422"/>
                <a:gd name="connsiteY2" fmla="*/ 414067 h 586596"/>
                <a:gd name="connsiteX3" fmla="*/ 310551 w 1052422"/>
                <a:gd name="connsiteY3" fmla="*/ 258792 h 586596"/>
                <a:gd name="connsiteX4" fmla="*/ 362309 w 1052422"/>
                <a:gd name="connsiteY4" fmla="*/ 241539 h 586596"/>
                <a:gd name="connsiteX5" fmla="*/ 414068 w 1052422"/>
                <a:gd name="connsiteY5" fmla="*/ 207034 h 586596"/>
                <a:gd name="connsiteX6" fmla="*/ 690113 w 1052422"/>
                <a:gd name="connsiteY6" fmla="*/ 172528 h 586596"/>
                <a:gd name="connsiteX7" fmla="*/ 828135 w 1052422"/>
                <a:gd name="connsiteY7" fmla="*/ 138022 h 586596"/>
                <a:gd name="connsiteX8" fmla="*/ 931652 w 1052422"/>
                <a:gd name="connsiteY8" fmla="*/ 69011 h 586596"/>
                <a:gd name="connsiteX9" fmla="*/ 983411 w 1052422"/>
                <a:gd name="connsiteY9" fmla="*/ 34505 h 586596"/>
                <a:gd name="connsiteX10" fmla="*/ 1052422 w 1052422"/>
                <a:gd name="connsiteY10" fmla="*/ 0 h 58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52422" h="586596">
                  <a:moveTo>
                    <a:pt x="0" y="586596"/>
                  </a:moveTo>
                  <a:cubicBezTo>
                    <a:pt x="28755" y="540588"/>
                    <a:pt x="52372" y="490939"/>
                    <a:pt x="86264" y="448573"/>
                  </a:cubicBezTo>
                  <a:cubicBezTo>
                    <a:pt x="99217" y="432381"/>
                    <a:pt x="122610" y="427938"/>
                    <a:pt x="138022" y="414067"/>
                  </a:cubicBezTo>
                  <a:cubicBezTo>
                    <a:pt x="193909" y="363769"/>
                    <a:pt x="240394" y="293871"/>
                    <a:pt x="310551" y="258792"/>
                  </a:cubicBezTo>
                  <a:cubicBezTo>
                    <a:pt x="326817" y="250659"/>
                    <a:pt x="346043" y="249672"/>
                    <a:pt x="362309" y="241539"/>
                  </a:cubicBezTo>
                  <a:cubicBezTo>
                    <a:pt x="380855" y="232266"/>
                    <a:pt x="395009" y="215202"/>
                    <a:pt x="414068" y="207034"/>
                  </a:cubicBezTo>
                  <a:cubicBezTo>
                    <a:pt x="479819" y="178855"/>
                    <a:pt x="665180" y="174606"/>
                    <a:pt x="690113" y="172528"/>
                  </a:cubicBezTo>
                  <a:cubicBezTo>
                    <a:pt x="714014" y="167748"/>
                    <a:pt x="798292" y="154601"/>
                    <a:pt x="828135" y="138022"/>
                  </a:cubicBezTo>
                  <a:cubicBezTo>
                    <a:pt x="864387" y="117882"/>
                    <a:pt x="897146" y="92015"/>
                    <a:pt x="931652" y="69011"/>
                  </a:cubicBezTo>
                  <a:cubicBezTo>
                    <a:pt x="948905" y="57509"/>
                    <a:pt x="963740" y="41062"/>
                    <a:pt x="983411" y="34505"/>
                  </a:cubicBezTo>
                  <a:cubicBezTo>
                    <a:pt x="1042885" y="14680"/>
                    <a:pt x="1022309" y="30111"/>
                    <a:pt x="1052422" y="0"/>
                  </a:cubicBezTo>
                </a:path>
              </a:pathLst>
            </a:custGeom>
            <a:noFill/>
            <a:ln w="76200" cap="flat">
              <a:solidFill>
                <a:schemeClr val="accent1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id="{2F69C300-DD0A-5944-BEB2-B5E7E1392A9A}"/>
              </a:ext>
            </a:extLst>
          </p:cNvPr>
          <p:cNvSpPr>
            <a:spLocks noChangeAspect="1"/>
          </p:cNvSpPr>
          <p:nvPr/>
        </p:nvSpPr>
        <p:spPr>
          <a:xfrm>
            <a:off x="5790095" y="2373242"/>
            <a:ext cx="182880" cy="182880"/>
          </a:xfrm>
          <a:prstGeom prst="ellipse">
            <a:avLst/>
          </a:prstGeom>
          <a:solidFill>
            <a:srgbClr val="C00000"/>
          </a:solidFill>
          <a:ln w="762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Data &amp; ‘cleanliness’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D1.2. </a:t>
            </a:r>
            <a:r>
              <a:rPr dirty="0"/>
              <a:t>Data &amp; ‘cleanliness’</a:t>
            </a:r>
          </a:p>
        </p:txBody>
      </p:sp>
      <p:sp>
        <p:nvSpPr>
          <p:cNvPr id="214" name="Taxis…"/>
          <p:cNvSpPr txBox="1"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Patients: ‘mode’ of age?</a:t>
            </a:r>
          </a:p>
        </p:txBody>
      </p:sp>
      <p:sp>
        <p:nvSpPr>
          <p:cNvPr id="215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216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222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72227" y="2213810"/>
            <a:ext cx="1008063" cy="10033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305441-AC0B-AE4F-9637-2941CFFF272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ABABA-3CED-8D4F-821D-3B36DE09A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10" y="3159125"/>
            <a:ext cx="1758950" cy="17589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52ECF0-1474-F642-8E4A-A702BB29CEF5}"/>
              </a:ext>
            </a:extLst>
          </p:cNvPr>
          <p:cNvSpPr txBox="1"/>
          <p:nvPr/>
        </p:nvSpPr>
        <p:spPr>
          <a:xfrm>
            <a:off x="316783" y="5321628"/>
            <a:ext cx="205280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Rich Caruana</a:t>
            </a:r>
          </a:p>
        </p:txBody>
      </p:sp>
    </p:spTree>
    <p:extLst>
      <p:ext uri="{BB962C8B-B14F-4D97-AF65-F5344CB8AC3E}">
        <p14:creationId xmlns:p14="http://schemas.microsoft.com/office/powerpoint/2010/main" val="2764637401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Data &amp; ‘cleanliness’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D1.2. </a:t>
            </a:r>
            <a:r>
              <a:rPr dirty="0"/>
              <a:t>Data &amp; ‘cleanliness’</a:t>
            </a:r>
          </a:p>
        </p:txBody>
      </p:sp>
      <p:sp>
        <p:nvSpPr>
          <p:cNvPr id="214" name="Taxis…"/>
          <p:cNvSpPr txBox="1"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Patients: ‘mode’ of age?</a:t>
            </a:r>
          </a:p>
          <a:p>
            <a:pPr lvl="1">
              <a:spcBef>
                <a:spcPts val="0"/>
              </a:spcBef>
              <a:buFont typeface="System Font Regular"/>
              <a:buChar char="-"/>
              <a:defRPr sz="2800"/>
            </a:pPr>
            <a:r>
              <a:rPr lang="en-US" dirty="0"/>
              <a:t>(</a:t>
            </a:r>
            <a:r>
              <a:rPr dirty="0"/>
              <a:t>99, or -99) for age</a:t>
            </a:r>
            <a:endParaRPr lang="en-US" dirty="0"/>
          </a:p>
          <a:p>
            <a:pPr marL="457200" lvl="1" indent="0">
              <a:spcBef>
                <a:spcPts val="0"/>
              </a:spcBef>
              <a:buNone/>
              <a:defRPr sz="2800"/>
            </a:pPr>
            <a:endParaRPr lang="en-US" dirty="0"/>
          </a:p>
          <a:p>
            <a:pPr marL="16329" indent="0">
              <a:spcBef>
                <a:spcPts val="0"/>
              </a:spcBef>
              <a:buNone/>
              <a:defRPr sz="2800"/>
            </a:pPr>
            <a:endParaRPr lang="en-US" dirty="0"/>
          </a:p>
          <a:p>
            <a:pPr marL="473529" indent="-457200">
              <a:spcBef>
                <a:spcPts val="0"/>
              </a:spcBef>
              <a:buFont typeface="Arial" panose="020B0604020202020204" pitchFamily="34" charset="0"/>
              <a:buChar char="•"/>
              <a:defRPr sz="2800"/>
            </a:pPr>
            <a:r>
              <a:rPr lang="en-US" dirty="0"/>
              <a:t>Similarly, age of customer: -1</a:t>
            </a:r>
          </a:p>
        </p:txBody>
      </p:sp>
      <p:sp>
        <p:nvSpPr>
          <p:cNvPr id="215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216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222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72227" y="2213810"/>
            <a:ext cx="1008063" cy="10033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2AC33D-9484-5641-81B2-4B8393FC39D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30355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Data &amp; ‘cleanliness’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D1.2. </a:t>
            </a:r>
            <a:r>
              <a:rPr dirty="0"/>
              <a:t>Data &amp; ‘cleanliness’</a:t>
            </a:r>
          </a:p>
        </p:txBody>
      </p:sp>
      <p:sp>
        <p:nvSpPr>
          <p:cNvPr id="214" name="Taxis…"/>
          <p:cNvSpPr txBox="1"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dirty="0"/>
              <a:t>Patients: ‘mode’ of age?</a:t>
            </a:r>
          </a:p>
          <a:p>
            <a:pPr lvl="1">
              <a:spcBef>
                <a:spcPts val="0"/>
              </a:spcBef>
              <a:buFont typeface="System Font Regular"/>
              <a:buChar char="-"/>
              <a:defRPr sz="2800"/>
            </a:pPr>
            <a:r>
              <a:rPr lang="en-US" dirty="0"/>
              <a:t>(</a:t>
            </a:r>
            <a:r>
              <a:rPr dirty="0"/>
              <a:t>99, or -99) for age</a:t>
            </a:r>
            <a:endParaRPr lang="en-US" dirty="0"/>
          </a:p>
          <a:p>
            <a:pPr marL="457200" lvl="1" indent="0">
              <a:spcBef>
                <a:spcPts val="0"/>
              </a:spcBef>
              <a:buNone/>
              <a:defRPr sz="2800"/>
            </a:pPr>
            <a:endParaRPr lang="en-US" dirty="0"/>
          </a:p>
          <a:p>
            <a:pPr marL="16329" indent="0">
              <a:spcBef>
                <a:spcPts val="0"/>
              </a:spcBef>
              <a:buNone/>
              <a:defRPr sz="2800"/>
            </a:pPr>
            <a:endParaRPr lang="en-US" dirty="0"/>
          </a:p>
          <a:p>
            <a:pPr marL="473529" indent="-457200">
              <a:spcBef>
                <a:spcPts val="0"/>
              </a:spcBef>
              <a:buFont typeface="Arial" panose="020B0604020202020204" pitchFamily="34" charset="0"/>
              <a:buChar char="•"/>
              <a:defRPr sz="2800"/>
            </a:pPr>
            <a:r>
              <a:rPr lang="en-US" dirty="0"/>
              <a:t>Similarly, age of customer: -1</a:t>
            </a:r>
          </a:p>
          <a:p>
            <a:pPr lvl="1">
              <a:spcBef>
                <a:spcPts val="0"/>
              </a:spcBef>
              <a:buFont typeface="System Font Regular"/>
              <a:buChar char="-"/>
              <a:defRPr sz="2800"/>
            </a:pPr>
            <a:r>
              <a:rPr lang="en-US" dirty="0"/>
              <a:t>Fixing it -&gt; $M in prediction accuracy</a:t>
            </a:r>
            <a:endParaRPr dirty="0"/>
          </a:p>
        </p:txBody>
      </p:sp>
      <p:sp>
        <p:nvSpPr>
          <p:cNvPr id="215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216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222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72227" y="2213810"/>
            <a:ext cx="1008063" cy="1003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136804-C6AA-7544-9026-9B7B067C07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84" y="4790975"/>
            <a:ext cx="1315453" cy="92081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2AC33D-9484-5641-81B2-4B8393FC39DD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07742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Data &amp; ‘cleanliness’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D1.3. </a:t>
            </a:r>
            <a:r>
              <a:rPr dirty="0"/>
              <a:t>Data &amp; ‘cleanliness’</a:t>
            </a:r>
          </a:p>
        </p:txBody>
      </p:sp>
      <p:sp>
        <p:nvSpPr>
          <p:cNvPr id="225" name="Clicks, per hour of day…"/>
          <p:cNvSpPr txBox="1"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dirty="0"/>
              <a:t>Clicks, per hour of day</a:t>
            </a:r>
          </a:p>
          <a:p>
            <a:pPr lvl="1">
              <a:buChar char="•"/>
            </a:pPr>
            <a:r>
              <a:rPr dirty="0"/>
              <a:t>	NO periodicity</a:t>
            </a:r>
          </a:p>
        </p:txBody>
      </p:sp>
      <p:sp>
        <p:nvSpPr>
          <p:cNvPr id="226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227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1400" u="none"/>
            </a:lvl1pPr>
          </a:lstStyle>
          <a:p>
            <a:r>
              <a:t>C. Faloutsos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41E6304-195F-3449-BF59-3D18478DADCA}"/>
              </a:ext>
            </a:extLst>
          </p:cNvPr>
          <p:cNvCxnSpPr/>
          <p:nvPr/>
        </p:nvCxnSpPr>
        <p:spPr>
          <a:xfrm>
            <a:off x="6565392" y="4443984"/>
            <a:ext cx="2359152" cy="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stealth" w="lg" len="lg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8217DE7-C017-994C-A9EF-C56B3BA7C51B}"/>
              </a:ext>
            </a:extLst>
          </p:cNvPr>
          <p:cNvCxnSpPr>
            <a:cxnSpLocks/>
          </p:cNvCxnSpPr>
          <p:nvPr/>
        </p:nvCxnSpPr>
        <p:spPr>
          <a:xfrm flipV="1">
            <a:off x="6547104" y="2380488"/>
            <a:ext cx="0" cy="2045208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stealth" w="lg" len="lg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8461455F-3D75-6F40-BFD5-410C2A39BC5C}"/>
              </a:ext>
            </a:extLst>
          </p:cNvPr>
          <p:cNvSpPr/>
          <p:nvPr/>
        </p:nvSpPr>
        <p:spPr>
          <a:xfrm>
            <a:off x="6729984" y="3400575"/>
            <a:ext cx="1847088" cy="129090"/>
          </a:xfrm>
          <a:custGeom>
            <a:avLst/>
            <a:gdLst>
              <a:gd name="connsiteX0" fmla="*/ 0 w 1847088"/>
              <a:gd name="connsiteY0" fmla="*/ 74145 h 129090"/>
              <a:gd name="connsiteX1" fmla="*/ 128016 w 1847088"/>
              <a:gd name="connsiteY1" fmla="*/ 993 h 129090"/>
              <a:gd name="connsiteX2" fmla="*/ 237744 w 1847088"/>
              <a:gd name="connsiteY2" fmla="*/ 55857 h 129090"/>
              <a:gd name="connsiteX3" fmla="*/ 402336 w 1847088"/>
              <a:gd name="connsiteY3" fmla="*/ 92433 h 129090"/>
              <a:gd name="connsiteX4" fmla="*/ 512064 w 1847088"/>
              <a:gd name="connsiteY4" fmla="*/ 55857 h 129090"/>
              <a:gd name="connsiteX5" fmla="*/ 640080 w 1847088"/>
              <a:gd name="connsiteY5" fmla="*/ 993 h 129090"/>
              <a:gd name="connsiteX6" fmla="*/ 694944 w 1847088"/>
              <a:gd name="connsiteY6" fmla="*/ 55857 h 129090"/>
              <a:gd name="connsiteX7" fmla="*/ 822960 w 1847088"/>
              <a:gd name="connsiteY7" fmla="*/ 110721 h 129090"/>
              <a:gd name="connsiteX8" fmla="*/ 987552 w 1847088"/>
              <a:gd name="connsiteY8" fmla="*/ 92433 h 129090"/>
              <a:gd name="connsiteX9" fmla="*/ 1042416 w 1847088"/>
              <a:gd name="connsiteY9" fmla="*/ 55857 h 129090"/>
              <a:gd name="connsiteX10" fmla="*/ 1225296 w 1847088"/>
              <a:gd name="connsiteY10" fmla="*/ 74145 h 129090"/>
              <a:gd name="connsiteX11" fmla="*/ 1353312 w 1847088"/>
              <a:gd name="connsiteY11" fmla="*/ 129009 h 129090"/>
              <a:gd name="connsiteX12" fmla="*/ 1463040 w 1847088"/>
              <a:gd name="connsiteY12" fmla="*/ 92433 h 129090"/>
              <a:gd name="connsiteX13" fmla="*/ 1609344 w 1847088"/>
              <a:gd name="connsiteY13" fmla="*/ 55857 h 129090"/>
              <a:gd name="connsiteX14" fmla="*/ 1847088 w 1847088"/>
              <a:gd name="connsiteY14" fmla="*/ 55857 h 12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47088" h="129090">
                <a:moveTo>
                  <a:pt x="0" y="74145"/>
                </a:moveTo>
                <a:cubicBezTo>
                  <a:pt x="42672" y="49761"/>
                  <a:pt x="80941" y="15115"/>
                  <a:pt x="128016" y="993"/>
                </a:cubicBezTo>
                <a:cubicBezTo>
                  <a:pt x="158236" y="-8073"/>
                  <a:pt x="218713" y="47701"/>
                  <a:pt x="237744" y="55857"/>
                </a:cubicBezTo>
                <a:cubicBezTo>
                  <a:pt x="260343" y="65542"/>
                  <a:pt x="386062" y="89178"/>
                  <a:pt x="402336" y="92433"/>
                </a:cubicBezTo>
                <a:cubicBezTo>
                  <a:pt x="438912" y="80241"/>
                  <a:pt x="477580" y="73099"/>
                  <a:pt x="512064" y="55857"/>
                </a:cubicBezTo>
                <a:cubicBezTo>
                  <a:pt x="602458" y="10660"/>
                  <a:pt x="559353" y="27902"/>
                  <a:pt x="640080" y="993"/>
                </a:cubicBezTo>
                <a:cubicBezTo>
                  <a:pt x="658368" y="19281"/>
                  <a:pt x="673898" y="40824"/>
                  <a:pt x="694944" y="55857"/>
                </a:cubicBezTo>
                <a:cubicBezTo>
                  <a:pt x="734491" y="84105"/>
                  <a:pt x="778187" y="95797"/>
                  <a:pt x="822960" y="110721"/>
                </a:cubicBezTo>
                <a:cubicBezTo>
                  <a:pt x="877824" y="104625"/>
                  <a:pt x="933999" y="105821"/>
                  <a:pt x="987552" y="92433"/>
                </a:cubicBezTo>
                <a:cubicBezTo>
                  <a:pt x="1008875" y="87102"/>
                  <a:pt x="1020501" y="57543"/>
                  <a:pt x="1042416" y="55857"/>
                </a:cubicBezTo>
                <a:cubicBezTo>
                  <a:pt x="1103500" y="51158"/>
                  <a:pt x="1164336" y="68049"/>
                  <a:pt x="1225296" y="74145"/>
                </a:cubicBezTo>
                <a:cubicBezTo>
                  <a:pt x="1232661" y="77827"/>
                  <a:pt x="1331296" y="131455"/>
                  <a:pt x="1353312" y="129009"/>
                </a:cubicBezTo>
                <a:cubicBezTo>
                  <a:pt x="1391631" y="124751"/>
                  <a:pt x="1426464" y="104625"/>
                  <a:pt x="1463040" y="92433"/>
                </a:cubicBezTo>
                <a:cubicBezTo>
                  <a:pt x="1511808" y="76177"/>
                  <a:pt x="1556379" y="58799"/>
                  <a:pt x="1609344" y="55857"/>
                </a:cubicBezTo>
                <a:cubicBezTo>
                  <a:pt x="1688470" y="51461"/>
                  <a:pt x="1767840" y="55857"/>
                  <a:pt x="1847088" y="55857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F937B-DF49-F04B-B1C7-484A2369630F}"/>
              </a:ext>
            </a:extLst>
          </p:cNvPr>
          <p:cNvSpPr txBox="1"/>
          <p:nvPr/>
        </p:nvSpPr>
        <p:spPr>
          <a:xfrm>
            <a:off x="6547104" y="4764442"/>
            <a:ext cx="45140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0h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E3CF37-7171-8246-A86E-BD048CF57EB5}"/>
              </a:ext>
            </a:extLst>
          </p:cNvPr>
          <p:cNvSpPr txBox="1"/>
          <p:nvPr/>
        </p:nvSpPr>
        <p:spPr>
          <a:xfrm>
            <a:off x="8241636" y="4758988"/>
            <a:ext cx="63094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24h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CEDC7DE-1496-6940-825B-306049C09F8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27</a:t>
            </a:fld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6B2BCD2-88A3-DD42-93E5-5FFE0889058C}"/>
              </a:ext>
            </a:extLst>
          </p:cNvPr>
          <p:cNvSpPr/>
          <p:nvPr/>
        </p:nvSpPr>
        <p:spPr>
          <a:xfrm>
            <a:off x="-4614" y="5523490"/>
            <a:ext cx="9144000" cy="1736643"/>
          </a:xfrm>
          <a:prstGeom prst="roundRect">
            <a:avLst/>
          </a:prstGeom>
          <a:solidFill>
            <a:srgbClr val="FF93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US" sz="3200" b="1" i="1" u="none" dirty="0">
                <a:solidFill>
                  <a:schemeClr val="bg1"/>
                </a:solidFill>
              </a:rPr>
              <a:t>M3A: Model, </a:t>
            </a:r>
            <a:r>
              <a:rPr lang="en-US" sz="3200" b="1" i="1" u="none" dirty="0" err="1">
                <a:solidFill>
                  <a:schemeClr val="bg1"/>
                </a:solidFill>
              </a:rPr>
              <a:t>MetaModel</a:t>
            </a:r>
            <a:r>
              <a:rPr lang="en-US" sz="3200" b="1" i="1" u="none" dirty="0">
                <a:solidFill>
                  <a:schemeClr val="bg1"/>
                </a:solidFill>
              </a:rPr>
              <a:t>, and Anomaly Detection in Web Searches</a:t>
            </a:r>
            <a:r>
              <a:rPr lang="en-US" sz="3200" b="1" u="none" dirty="0">
                <a:solidFill>
                  <a:schemeClr val="bg1"/>
                </a:solidFill>
              </a:rPr>
              <a:t>, 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Da-Cheng Juan, et al, </a:t>
            </a:r>
            <a:r>
              <a:rPr lang="en-US" sz="3200" b="1" u="none" dirty="0">
                <a:solidFill>
                  <a:schemeClr val="bg1"/>
                </a:solidFill>
              </a:rPr>
              <a:t>https://</a:t>
            </a:r>
            <a:r>
              <a:rPr lang="en-US" sz="3200" b="1" u="none" dirty="0" err="1">
                <a:solidFill>
                  <a:schemeClr val="bg1"/>
                </a:solidFill>
              </a:rPr>
              <a:t>arxiv.org</a:t>
            </a:r>
            <a:r>
              <a:rPr lang="en-US" sz="3200" b="1" u="none" dirty="0">
                <a:solidFill>
                  <a:schemeClr val="bg1"/>
                </a:solidFill>
              </a:rPr>
              <a:t>/abs/1606.05978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Times New Roman"/>
            </a:endParaRPr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Data &amp; ‘cleanliness’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D1.3. </a:t>
            </a:r>
            <a:r>
              <a:rPr dirty="0"/>
              <a:t>Data &amp; ‘cleanliness’</a:t>
            </a:r>
          </a:p>
        </p:txBody>
      </p:sp>
      <p:sp>
        <p:nvSpPr>
          <p:cNvPr id="225" name="Clicks, per hour of day…"/>
          <p:cNvSpPr txBox="1"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dirty="0"/>
              <a:t>Clicks, per hour of day</a:t>
            </a:r>
          </a:p>
          <a:p>
            <a:pPr lvl="1">
              <a:buChar char="•"/>
            </a:pPr>
            <a:r>
              <a:rPr dirty="0"/>
              <a:t>	NO periodicity</a:t>
            </a:r>
            <a:endParaRPr lang="en-US" dirty="0"/>
          </a:p>
          <a:p>
            <a:pPr>
              <a:buChar char="•"/>
            </a:pPr>
            <a:endParaRPr lang="en-US" dirty="0"/>
          </a:p>
          <a:p>
            <a:pPr>
              <a:buChar char="•"/>
            </a:pPr>
            <a:r>
              <a:rPr lang="en-US" dirty="0"/>
              <a:t>BUT: single user, 1 query/10sec</a:t>
            </a:r>
          </a:p>
          <a:p>
            <a:pPr lvl="1">
              <a:buChar char="•"/>
            </a:pPr>
            <a:r>
              <a:rPr lang="en-US" dirty="0"/>
              <a:t>	after removing him/her/it:</a:t>
            </a:r>
          </a:p>
          <a:p>
            <a:pPr lvl="1">
              <a:buChar char="•"/>
            </a:pPr>
            <a:r>
              <a:rPr lang="en-US" dirty="0"/>
              <a:t>	YES</a:t>
            </a:r>
          </a:p>
          <a:p>
            <a:pPr>
              <a:buChar char="•"/>
            </a:pPr>
            <a:endParaRPr dirty="0"/>
          </a:p>
        </p:txBody>
      </p:sp>
      <p:sp>
        <p:nvSpPr>
          <p:cNvPr id="226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227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1400" u="none"/>
            </a:lvl1pPr>
          </a:lstStyle>
          <a:p>
            <a:r>
              <a:t>C. Faloutsos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41E6304-195F-3449-BF59-3D18478DADCA}"/>
              </a:ext>
            </a:extLst>
          </p:cNvPr>
          <p:cNvCxnSpPr/>
          <p:nvPr/>
        </p:nvCxnSpPr>
        <p:spPr>
          <a:xfrm>
            <a:off x="6565392" y="4443984"/>
            <a:ext cx="2359152" cy="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stealth" w="lg" len="lg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38217DE7-C017-994C-A9EF-C56B3BA7C51B}"/>
              </a:ext>
            </a:extLst>
          </p:cNvPr>
          <p:cNvCxnSpPr>
            <a:cxnSpLocks/>
          </p:cNvCxnSpPr>
          <p:nvPr/>
        </p:nvCxnSpPr>
        <p:spPr>
          <a:xfrm flipV="1">
            <a:off x="6547104" y="2380488"/>
            <a:ext cx="0" cy="2045208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tailEnd type="stealth" w="lg" len="lg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8461455F-3D75-6F40-BFD5-410C2A39BC5C}"/>
              </a:ext>
            </a:extLst>
          </p:cNvPr>
          <p:cNvSpPr/>
          <p:nvPr/>
        </p:nvSpPr>
        <p:spPr>
          <a:xfrm>
            <a:off x="6729984" y="3400575"/>
            <a:ext cx="1847088" cy="129090"/>
          </a:xfrm>
          <a:custGeom>
            <a:avLst/>
            <a:gdLst>
              <a:gd name="connsiteX0" fmla="*/ 0 w 1847088"/>
              <a:gd name="connsiteY0" fmla="*/ 74145 h 129090"/>
              <a:gd name="connsiteX1" fmla="*/ 128016 w 1847088"/>
              <a:gd name="connsiteY1" fmla="*/ 993 h 129090"/>
              <a:gd name="connsiteX2" fmla="*/ 237744 w 1847088"/>
              <a:gd name="connsiteY2" fmla="*/ 55857 h 129090"/>
              <a:gd name="connsiteX3" fmla="*/ 402336 w 1847088"/>
              <a:gd name="connsiteY3" fmla="*/ 92433 h 129090"/>
              <a:gd name="connsiteX4" fmla="*/ 512064 w 1847088"/>
              <a:gd name="connsiteY4" fmla="*/ 55857 h 129090"/>
              <a:gd name="connsiteX5" fmla="*/ 640080 w 1847088"/>
              <a:gd name="connsiteY5" fmla="*/ 993 h 129090"/>
              <a:gd name="connsiteX6" fmla="*/ 694944 w 1847088"/>
              <a:gd name="connsiteY6" fmla="*/ 55857 h 129090"/>
              <a:gd name="connsiteX7" fmla="*/ 822960 w 1847088"/>
              <a:gd name="connsiteY7" fmla="*/ 110721 h 129090"/>
              <a:gd name="connsiteX8" fmla="*/ 987552 w 1847088"/>
              <a:gd name="connsiteY8" fmla="*/ 92433 h 129090"/>
              <a:gd name="connsiteX9" fmla="*/ 1042416 w 1847088"/>
              <a:gd name="connsiteY9" fmla="*/ 55857 h 129090"/>
              <a:gd name="connsiteX10" fmla="*/ 1225296 w 1847088"/>
              <a:gd name="connsiteY10" fmla="*/ 74145 h 129090"/>
              <a:gd name="connsiteX11" fmla="*/ 1353312 w 1847088"/>
              <a:gd name="connsiteY11" fmla="*/ 129009 h 129090"/>
              <a:gd name="connsiteX12" fmla="*/ 1463040 w 1847088"/>
              <a:gd name="connsiteY12" fmla="*/ 92433 h 129090"/>
              <a:gd name="connsiteX13" fmla="*/ 1609344 w 1847088"/>
              <a:gd name="connsiteY13" fmla="*/ 55857 h 129090"/>
              <a:gd name="connsiteX14" fmla="*/ 1847088 w 1847088"/>
              <a:gd name="connsiteY14" fmla="*/ 55857 h 129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47088" h="129090">
                <a:moveTo>
                  <a:pt x="0" y="74145"/>
                </a:moveTo>
                <a:cubicBezTo>
                  <a:pt x="42672" y="49761"/>
                  <a:pt x="80941" y="15115"/>
                  <a:pt x="128016" y="993"/>
                </a:cubicBezTo>
                <a:cubicBezTo>
                  <a:pt x="158236" y="-8073"/>
                  <a:pt x="218713" y="47701"/>
                  <a:pt x="237744" y="55857"/>
                </a:cubicBezTo>
                <a:cubicBezTo>
                  <a:pt x="260343" y="65542"/>
                  <a:pt x="386062" y="89178"/>
                  <a:pt x="402336" y="92433"/>
                </a:cubicBezTo>
                <a:cubicBezTo>
                  <a:pt x="438912" y="80241"/>
                  <a:pt x="477580" y="73099"/>
                  <a:pt x="512064" y="55857"/>
                </a:cubicBezTo>
                <a:cubicBezTo>
                  <a:pt x="602458" y="10660"/>
                  <a:pt x="559353" y="27902"/>
                  <a:pt x="640080" y="993"/>
                </a:cubicBezTo>
                <a:cubicBezTo>
                  <a:pt x="658368" y="19281"/>
                  <a:pt x="673898" y="40824"/>
                  <a:pt x="694944" y="55857"/>
                </a:cubicBezTo>
                <a:cubicBezTo>
                  <a:pt x="734491" y="84105"/>
                  <a:pt x="778187" y="95797"/>
                  <a:pt x="822960" y="110721"/>
                </a:cubicBezTo>
                <a:cubicBezTo>
                  <a:pt x="877824" y="104625"/>
                  <a:pt x="933999" y="105821"/>
                  <a:pt x="987552" y="92433"/>
                </a:cubicBezTo>
                <a:cubicBezTo>
                  <a:pt x="1008875" y="87102"/>
                  <a:pt x="1020501" y="57543"/>
                  <a:pt x="1042416" y="55857"/>
                </a:cubicBezTo>
                <a:cubicBezTo>
                  <a:pt x="1103500" y="51158"/>
                  <a:pt x="1164336" y="68049"/>
                  <a:pt x="1225296" y="74145"/>
                </a:cubicBezTo>
                <a:cubicBezTo>
                  <a:pt x="1232661" y="77827"/>
                  <a:pt x="1331296" y="131455"/>
                  <a:pt x="1353312" y="129009"/>
                </a:cubicBezTo>
                <a:cubicBezTo>
                  <a:pt x="1391631" y="124751"/>
                  <a:pt x="1426464" y="104625"/>
                  <a:pt x="1463040" y="92433"/>
                </a:cubicBezTo>
                <a:cubicBezTo>
                  <a:pt x="1511808" y="76177"/>
                  <a:pt x="1556379" y="58799"/>
                  <a:pt x="1609344" y="55857"/>
                </a:cubicBezTo>
                <a:cubicBezTo>
                  <a:pt x="1688470" y="51461"/>
                  <a:pt x="1767840" y="55857"/>
                  <a:pt x="1847088" y="55857"/>
                </a:cubicBezTo>
              </a:path>
            </a:pathLst>
          </a:custGeom>
          <a:noFill/>
          <a:ln w="25400" cap="flat">
            <a:solidFill>
              <a:schemeClr val="tx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6F937B-DF49-F04B-B1C7-484A2369630F}"/>
              </a:ext>
            </a:extLst>
          </p:cNvPr>
          <p:cNvSpPr txBox="1"/>
          <p:nvPr/>
        </p:nvSpPr>
        <p:spPr>
          <a:xfrm>
            <a:off x="6547104" y="4764442"/>
            <a:ext cx="45140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0h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E3CF37-7171-8246-A86E-BD048CF57EB5}"/>
              </a:ext>
            </a:extLst>
          </p:cNvPr>
          <p:cNvSpPr txBox="1"/>
          <p:nvPr/>
        </p:nvSpPr>
        <p:spPr>
          <a:xfrm>
            <a:off x="8241636" y="4758988"/>
            <a:ext cx="63094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24h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7E6A6419-C978-0B49-804B-42BC0C2C630C}"/>
              </a:ext>
            </a:extLst>
          </p:cNvPr>
          <p:cNvSpPr/>
          <p:nvPr/>
        </p:nvSpPr>
        <p:spPr>
          <a:xfrm>
            <a:off x="6656832" y="4151376"/>
            <a:ext cx="1938528" cy="274320"/>
          </a:xfrm>
          <a:custGeom>
            <a:avLst/>
            <a:gdLst>
              <a:gd name="connsiteX0" fmla="*/ 0 w 1938528"/>
              <a:gd name="connsiteY0" fmla="*/ 0 h 274320"/>
              <a:gd name="connsiteX1" fmla="*/ 109728 w 1938528"/>
              <a:gd name="connsiteY1" fmla="*/ 128016 h 274320"/>
              <a:gd name="connsiteX2" fmla="*/ 164592 w 1938528"/>
              <a:gd name="connsiteY2" fmla="*/ 146304 h 274320"/>
              <a:gd name="connsiteX3" fmla="*/ 219456 w 1938528"/>
              <a:gd name="connsiteY3" fmla="*/ 182880 h 274320"/>
              <a:gd name="connsiteX4" fmla="*/ 274320 w 1938528"/>
              <a:gd name="connsiteY4" fmla="*/ 201168 h 274320"/>
              <a:gd name="connsiteX5" fmla="*/ 329184 w 1938528"/>
              <a:gd name="connsiteY5" fmla="*/ 237744 h 274320"/>
              <a:gd name="connsiteX6" fmla="*/ 438912 w 1938528"/>
              <a:gd name="connsiteY6" fmla="*/ 274320 h 274320"/>
              <a:gd name="connsiteX7" fmla="*/ 694944 w 1938528"/>
              <a:gd name="connsiteY7" fmla="*/ 256032 h 274320"/>
              <a:gd name="connsiteX8" fmla="*/ 877824 w 1938528"/>
              <a:gd name="connsiteY8" fmla="*/ 219456 h 274320"/>
              <a:gd name="connsiteX9" fmla="*/ 950976 w 1938528"/>
              <a:gd name="connsiteY9" fmla="*/ 182880 h 274320"/>
              <a:gd name="connsiteX10" fmla="*/ 1060704 w 1938528"/>
              <a:gd name="connsiteY10" fmla="*/ 146304 h 274320"/>
              <a:gd name="connsiteX11" fmla="*/ 1115568 w 1938528"/>
              <a:gd name="connsiteY11" fmla="*/ 128016 h 274320"/>
              <a:gd name="connsiteX12" fmla="*/ 1188720 w 1938528"/>
              <a:gd name="connsiteY12" fmla="*/ 91440 h 274320"/>
              <a:gd name="connsiteX13" fmla="*/ 1298448 w 1938528"/>
              <a:gd name="connsiteY13" fmla="*/ 54864 h 274320"/>
              <a:gd name="connsiteX14" fmla="*/ 1389888 w 1938528"/>
              <a:gd name="connsiteY14" fmla="*/ 73152 h 274320"/>
              <a:gd name="connsiteX15" fmla="*/ 1499616 w 1938528"/>
              <a:gd name="connsiteY15" fmla="*/ 146304 h 274320"/>
              <a:gd name="connsiteX16" fmla="*/ 1554480 w 1938528"/>
              <a:gd name="connsiteY16" fmla="*/ 164592 h 274320"/>
              <a:gd name="connsiteX17" fmla="*/ 1664208 w 1938528"/>
              <a:gd name="connsiteY17" fmla="*/ 219456 h 274320"/>
              <a:gd name="connsiteX18" fmla="*/ 1938528 w 1938528"/>
              <a:gd name="connsiteY18" fmla="*/ 201168 h 274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938528" h="274320">
                <a:moveTo>
                  <a:pt x="0" y="0"/>
                </a:moveTo>
                <a:cubicBezTo>
                  <a:pt x="36576" y="42672"/>
                  <a:pt x="67722" y="90677"/>
                  <a:pt x="109728" y="128016"/>
                </a:cubicBezTo>
                <a:cubicBezTo>
                  <a:pt x="124136" y="140823"/>
                  <a:pt x="147350" y="137683"/>
                  <a:pt x="164592" y="146304"/>
                </a:cubicBezTo>
                <a:cubicBezTo>
                  <a:pt x="184251" y="156134"/>
                  <a:pt x="199797" y="173050"/>
                  <a:pt x="219456" y="182880"/>
                </a:cubicBezTo>
                <a:cubicBezTo>
                  <a:pt x="236698" y="191501"/>
                  <a:pt x="257078" y="192547"/>
                  <a:pt x="274320" y="201168"/>
                </a:cubicBezTo>
                <a:cubicBezTo>
                  <a:pt x="293979" y="210998"/>
                  <a:pt x="309099" y="228817"/>
                  <a:pt x="329184" y="237744"/>
                </a:cubicBezTo>
                <a:cubicBezTo>
                  <a:pt x="364416" y="253402"/>
                  <a:pt x="438912" y="274320"/>
                  <a:pt x="438912" y="274320"/>
                </a:cubicBezTo>
                <a:cubicBezTo>
                  <a:pt x="524256" y="268224"/>
                  <a:pt x="610043" y="266645"/>
                  <a:pt x="694944" y="256032"/>
                </a:cubicBezTo>
                <a:cubicBezTo>
                  <a:pt x="756631" y="248321"/>
                  <a:pt x="877824" y="219456"/>
                  <a:pt x="877824" y="219456"/>
                </a:cubicBezTo>
                <a:cubicBezTo>
                  <a:pt x="902208" y="207264"/>
                  <a:pt x="925664" y="193005"/>
                  <a:pt x="950976" y="182880"/>
                </a:cubicBezTo>
                <a:cubicBezTo>
                  <a:pt x="986773" y="168561"/>
                  <a:pt x="1024128" y="158496"/>
                  <a:pt x="1060704" y="146304"/>
                </a:cubicBezTo>
                <a:cubicBezTo>
                  <a:pt x="1078992" y="140208"/>
                  <a:pt x="1098326" y="136637"/>
                  <a:pt x="1115568" y="128016"/>
                </a:cubicBezTo>
                <a:cubicBezTo>
                  <a:pt x="1139952" y="115824"/>
                  <a:pt x="1163408" y="101565"/>
                  <a:pt x="1188720" y="91440"/>
                </a:cubicBezTo>
                <a:cubicBezTo>
                  <a:pt x="1224517" y="77121"/>
                  <a:pt x="1298448" y="54864"/>
                  <a:pt x="1298448" y="54864"/>
                </a:cubicBezTo>
                <a:cubicBezTo>
                  <a:pt x="1328928" y="60960"/>
                  <a:pt x="1361591" y="60290"/>
                  <a:pt x="1389888" y="73152"/>
                </a:cubicBezTo>
                <a:cubicBezTo>
                  <a:pt x="1429907" y="91342"/>
                  <a:pt x="1457913" y="132403"/>
                  <a:pt x="1499616" y="146304"/>
                </a:cubicBezTo>
                <a:cubicBezTo>
                  <a:pt x="1517904" y="152400"/>
                  <a:pt x="1537238" y="155971"/>
                  <a:pt x="1554480" y="164592"/>
                </a:cubicBezTo>
                <a:cubicBezTo>
                  <a:pt x="1696287" y="235496"/>
                  <a:pt x="1526306" y="173489"/>
                  <a:pt x="1664208" y="219456"/>
                </a:cubicBezTo>
                <a:lnTo>
                  <a:pt x="1938528" y="201168"/>
                </a:lnTo>
              </a:path>
            </a:pathLst>
          </a:cu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0DD75D-E038-254C-8D39-07DA47C7EAC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28</a:t>
            </a:fld>
            <a:endParaRPr lang="en-U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6B2BCD2-88A3-DD42-93E5-5FFE0889058C}"/>
              </a:ext>
            </a:extLst>
          </p:cNvPr>
          <p:cNvSpPr/>
          <p:nvPr/>
        </p:nvSpPr>
        <p:spPr>
          <a:xfrm>
            <a:off x="-4614" y="5523490"/>
            <a:ext cx="9144000" cy="1736643"/>
          </a:xfrm>
          <a:prstGeom prst="roundRect">
            <a:avLst/>
          </a:prstGeom>
          <a:solidFill>
            <a:srgbClr val="FF9300"/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r>
              <a:rPr lang="en-US" sz="3200" b="1" i="1" u="none" dirty="0">
                <a:solidFill>
                  <a:schemeClr val="bg1"/>
                </a:solidFill>
              </a:rPr>
              <a:t>M3A: Model, </a:t>
            </a:r>
            <a:r>
              <a:rPr lang="en-US" sz="3200" b="1" i="1" u="none" dirty="0" err="1">
                <a:solidFill>
                  <a:schemeClr val="bg1"/>
                </a:solidFill>
              </a:rPr>
              <a:t>MetaModel</a:t>
            </a:r>
            <a:r>
              <a:rPr lang="en-US" sz="3200" b="1" i="1" u="none" dirty="0">
                <a:solidFill>
                  <a:schemeClr val="bg1"/>
                </a:solidFill>
              </a:rPr>
              <a:t>, and Anomaly Detection in Web Searches</a:t>
            </a:r>
            <a:r>
              <a:rPr lang="en-US" sz="3200" b="1" u="none" dirty="0">
                <a:solidFill>
                  <a:schemeClr val="bg1"/>
                </a:solidFill>
              </a:rPr>
              <a:t>, </a:t>
            </a:r>
            <a:r>
              <a:rPr kumimoji="0" lang="en-US" sz="32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Da-Cheng Juan, et al, </a:t>
            </a:r>
            <a:r>
              <a:rPr lang="en-US" sz="3200" b="1" u="none" dirty="0">
                <a:solidFill>
                  <a:schemeClr val="bg1"/>
                </a:solidFill>
              </a:rPr>
              <a:t>https://</a:t>
            </a:r>
            <a:r>
              <a:rPr lang="en-US" sz="3200" b="1" u="none" dirty="0" err="1">
                <a:solidFill>
                  <a:schemeClr val="bg1"/>
                </a:solidFill>
              </a:rPr>
              <a:t>arxiv.org</a:t>
            </a:r>
            <a:r>
              <a:rPr lang="en-US" sz="3200" b="1" u="none" dirty="0">
                <a:solidFill>
                  <a:schemeClr val="bg1"/>
                </a:solidFill>
              </a:rPr>
              <a:t>/abs/1606.05978</a:t>
            </a:r>
            <a:endParaRPr kumimoji="0" lang="en-US" sz="32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8133382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286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sp>
        <p:nvSpPr>
          <p:cNvPr id="288" name="Outline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Outline</a:t>
            </a:r>
          </a:p>
        </p:txBody>
      </p:sp>
      <p:sp>
        <p:nvSpPr>
          <p:cNvPr id="289" name="Credit where credit is due…"/>
          <p:cNvSpPr txBox="1"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t>Credit where credit is due</a:t>
            </a:r>
          </a:p>
          <a:p>
            <a:pPr>
              <a:buChar char="•"/>
            </a:pPr>
            <a:r>
              <a:t>Future directions</a:t>
            </a:r>
          </a:p>
          <a:p>
            <a:pPr>
              <a:buChar char="•"/>
            </a:pPr>
            <a:r>
              <a:t>Past lessons: Listen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t>To the data</a:t>
            </a:r>
          </a:p>
          <a:p>
            <a:pPr marL="1143000" lvl="2" indent="-228600">
              <a:spcBef>
                <a:spcPts val="0"/>
              </a:spcBef>
              <a:defRPr sz="2400"/>
            </a:pPr>
            <a:r>
              <a:t>D1: Clean data: a myth</a:t>
            </a:r>
          </a:p>
          <a:p>
            <a:pPr marL="1143000" lvl="2" indent="-228600">
              <a:spcBef>
                <a:spcPts val="0"/>
              </a:spcBef>
              <a:defRPr sz="2400"/>
            </a:pPr>
            <a:r>
              <a:t>D2: Surprises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t>To domain-experts</a:t>
            </a:r>
          </a:p>
        </p:txBody>
      </p:sp>
      <p:sp>
        <p:nvSpPr>
          <p:cNvPr id="290" name="Arrow"/>
          <p:cNvSpPr/>
          <p:nvPr/>
        </p:nvSpPr>
        <p:spPr>
          <a:xfrm>
            <a:off x="152400" y="4541520"/>
            <a:ext cx="533400" cy="304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C00000"/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91" name="Line"/>
          <p:cNvSpPr/>
          <p:nvPr/>
        </p:nvSpPr>
        <p:spPr>
          <a:xfrm>
            <a:off x="4572000" y="4695253"/>
            <a:ext cx="304801" cy="461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0" y="0"/>
                </a:moveTo>
                <a:cubicBezTo>
                  <a:pt x="10468" y="3514"/>
                  <a:pt x="20935" y="7029"/>
                  <a:pt x="21268" y="10629"/>
                </a:cubicBezTo>
                <a:cubicBezTo>
                  <a:pt x="21600" y="14229"/>
                  <a:pt x="11797" y="17914"/>
                  <a:pt x="1994" y="21600"/>
                </a:cubicBezTo>
              </a:path>
            </a:pathLst>
          </a:custGeom>
          <a:ln w="44450">
            <a:solidFill>
              <a:srgbClr val="A50021"/>
            </a:solidFill>
            <a:headEnd type="triangle"/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7BB80F-185E-9148-AAB9-731514C17B8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hank you!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Thank you!</a:t>
            </a:r>
          </a:p>
        </p:txBody>
      </p:sp>
      <p:pic>
        <p:nvPicPr>
          <p:cNvPr id="39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rcRect l="29629" t="12963" r="35185" b="48147"/>
          <a:stretch>
            <a:fillRect/>
          </a:stretch>
        </p:blipFill>
        <p:spPr>
          <a:xfrm>
            <a:off x="1652587" y="2133600"/>
            <a:ext cx="1585914" cy="1752600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41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43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rcRect l="18620" t="4106" r="24598" b="54782"/>
          <a:stretch>
            <a:fillRect/>
          </a:stretch>
        </p:blipFill>
        <p:spPr>
          <a:xfrm>
            <a:off x="5875337" y="2133600"/>
            <a:ext cx="1800226" cy="1752601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Prof. Ee-Peng Lim"/>
          <p:cNvSpPr txBox="1"/>
          <p:nvPr/>
        </p:nvSpPr>
        <p:spPr>
          <a:xfrm>
            <a:off x="1001712" y="4648200"/>
            <a:ext cx="2780517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u="none"/>
            </a:lvl1pPr>
          </a:lstStyle>
          <a:p>
            <a:r>
              <a:t>Prof. Ee-Peng Lim</a:t>
            </a:r>
          </a:p>
        </p:txBody>
      </p:sp>
      <p:sp>
        <p:nvSpPr>
          <p:cNvPr id="45" name="Prof. Takashi Washio"/>
          <p:cNvSpPr txBox="1"/>
          <p:nvPr/>
        </p:nvSpPr>
        <p:spPr>
          <a:xfrm>
            <a:off x="5330825" y="4648200"/>
            <a:ext cx="3128998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u="none"/>
            </a:lvl1pPr>
          </a:lstStyle>
          <a:p>
            <a:r>
              <a:t>Prof. Takashi Washio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4F17E2-39F6-8D40-8FD7-6EB92146094B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D2.1 Growth of graph diameter</a:t>
            </a:r>
          </a:p>
        </p:txBody>
      </p:sp>
      <p:sp>
        <p:nvSpPr>
          <p:cNvPr id="10752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47800"/>
            <a:ext cx="5000625" cy="46482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with Jure </a:t>
            </a:r>
            <a:r>
              <a:rPr lang="en-US" sz="2800" dirty="0" err="1">
                <a:ea typeface="ＭＳ Ｐゴシック" charset="-128"/>
                <a:cs typeface="ＭＳ Ｐゴシック" charset="-128"/>
              </a:rPr>
              <a:t>Leskovec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 (CMU -&gt; Stanford)</a:t>
            </a:r>
          </a:p>
          <a:p>
            <a:pPr marL="0" indent="0">
              <a:buNone/>
            </a:pPr>
            <a:endParaRPr lang="en-US" sz="2800" dirty="0">
              <a:ea typeface="ＭＳ Ｐゴシック" charset="-128"/>
              <a:cs typeface="ＭＳ Ｐゴシック" charset="-128"/>
            </a:endParaRPr>
          </a:p>
          <a:p>
            <a:pPr marL="0" indent="0">
              <a:buNone/>
            </a:pPr>
            <a:endParaRPr lang="en-US" sz="2800" dirty="0">
              <a:ea typeface="ＭＳ Ｐゴシック" charset="-128"/>
              <a:cs typeface="ＭＳ Ｐゴシック" charset="-128"/>
            </a:endParaRPr>
          </a:p>
          <a:p>
            <a:pPr marL="0" indent="0">
              <a:buNone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 and Jon Kleinberg (Cornell – </a:t>
            </a:r>
            <a:r>
              <a:rPr lang="en-US" sz="2800" dirty="0" err="1">
                <a:ea typeface="ＭＳ Ｐゴシック" charset="-128"/>
                <a:cs typeface="ＭＳ Ｐゴシック" charset="-128"/>
              </a:rPr>
              <a:t>sabb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. @ CMU)</a:t>
            </a:r>
          </a:p>
        </p:txBody>
      </p:sp>
      <p:pic>
        <p:nvPicPr>
          <p:cNvPr id="107526" name="Picture 13" descr="Jo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7112000" y="3840163"/>
            <a:ext cx="1311275" cy="1747837"/>
          </a:xfrm>
          <a:noFill/>
        </p:spPr>
      </p:pic>
      <p:pic>
        <p:nvPicPr>
          <p:cNvPr id="107527" name="Picture 9" descr="jure-2b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70738" y="1617663"/>
            <a:ext cx="1230312" cy="130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8" name="Date Placeholder 8"/>
          <p:cNvSpPr>
            <a:spLocks noGrp="1"/>
          </p:cNvSpPr>
          <p:nvPr>
            <p:ph type="dt" sz="quarter" idx="4294967295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E1FDF1-F3A3-1544-8DB6-C777D6C32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A003C9-D139-1642-8368-6C93BF9E34F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2700" y="5676900"/>
            <a:ext cx="9144000" cy="1200328"/>
          </a:xfrm>
          <a:prstGeom prst="rect">
            <a:avLst/>
          </a:prstGeom>
          <a:solidFill>
            <a:srgbClr val="FF93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sz="2400" b="1" u="none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Jure Leskovec, Jon Kleinberg and Christos Faloutsos: </a:t>
            </a:r>
            <a:r>
              <a:rPr lang="en-US" sz="2400" b="1" i="1" u="none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Graphs over Time: Densification Laws, Shrinking Diameters and Possible Explanations</a:t>
            </a:r>
            <a:r>
              <a:rPr lang="en-US" sz="2400" b="1" u="none" dirty="0">
                <a:solidFill>
                  <a:schemeClr val="bg1"/>
                </a:solidFill>
                <a:ea typeface="ＭＳ Ｐゴシック" charset="-128"/>
                <a:cs typeface="ＭＳ Ｐゴシック" charset="-128"/>
              </a:rPr>
              <a:t>, KDD 2005</a:t>
            </a:r>
          </a:p>
        </p:txBody>
      </p:sp>
    </p:spTree>
    <p:extLst>
      <p:ext uri="{BB962C8B-B14F-4D97-AF65-F5344CB8AC3E}">
        <p14:creationId xmlns:p14="http://schemas.microsoft.com/office/powerpoint/2010/main" val="393066995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D2.1 Growth of graph diameter</a:t>
            </a:r>
          </a:p>
        </p:txBody>
      </p:sp>
      <p:sp>
        <p:nvSpPr>
          <p:cNvPr id="1095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124700" cy="44910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 charset="-128"/>
                <a:cs typeface="ＭＳ Ｐゴシック" charset="-128"/>
              </a:rPr>
              <a:t>Prior work on Power Law graphs hints at</a:t>
            </a:r>
            <a:r>
              <a:rPr lang="en-US" dirty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b="1" dirty="0">
                <a:solidFill>
                  <a:srgbClr val="C00000"/>
                </a:solidFill>
                <a:ea typeface="ＭＳ Ｐゴシック" charset="-128"/>
                <a:cs typeface="ＭＳ Ｐゴシック" charset="-128"/>
              </a:rPr>
              <a:t>slowly growing diameter</a:t>
            </a:r>
            <a:r>
              <a:rPr lang="en-US" dirty="0">
                <a:ea typeface="ＭＳ Ｐゴシック" charset="-128"/>
                <a:cs typeface="ＭＳ Ｐゴシック" charset="-128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[diameter ~ O( N</a:t>
            </a:r>
            <a:r>
              <a:rPr lang="en-US" baseline="30000" dirty="0"/>
              <a:t>1/3</a:t>
            </a:r>
            <a:r>
              <a:rPr lang="en-US" dirty="0"/>
              <a:t>)]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diameter ~ O(log 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diameter ~ O(log log 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 charset="-128"/>
                <a:cs typeface="ＭＳ Ｐゴシック" charset="-128"/>
              </a:rPr>
              <a:t>What is happening in real data?</a:t>
            </a:r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9574" name="Date Placeholder 6"/>
          <p:cNvSpPr>
            <a:spLocks noGrp="1"/>
          </p:cNvSpPr>
          <p:nvPr>
            <p:ph type="dt" sz="quarter" idx="4294967295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693938" y="3106737"/>
            <a:ext cx="2248325" cy="761997"/>
            <a:chOff x="5693937" y="2624667"/>
            <a:chExt cx="2247796" cy="761998"/>
          </a:xfrm>
        </p:grpSpPr>
        <p:sp>
          <p:nvSpPr>
            <p:cNvPr id="109576" name="Freeform 8"/>
            <p:cNvSpPr>
              <a:spLocks noChangeArrowheads="1"/>
            </p:cNvSpPr>
            <p:nvPr/>
          </p:nvSpPr>
          <p:spPr bwMode="auto">
            <a:xfrm>
              <a:off x="5693937" y="2672531"/>
              <a:ext cx="740768" cy="561734"/>
            </a:xfrm>
            <a:custGeom>
              <a:avLst/>
              <a:gdLst>
                <a:gd name="T0" fmla="*/ 181968 w 740768"/>
                <a:gd name="T1" fmla="*/ 375467 h 561734"/>
                <a:gd name="T2" fmla="*/ 148102 w 740768"/>
                <a:gd name="T3" fmla="*/ 104534 h 561734"/>
                <a:gd name="T4" fmla="*/ 351302 w 740768"/>
                <a:gd name="T5" fmla="*/ 87600 h 561734"/>
                <a:gd name="T6" fmla="*/ 435968 w 740768"/>
                <a:gd name="T7" fmla="*/ 2934 h 561734"/>
                <a:gd name="T8" fmla="*/ 486768 w 740768"/>
                <a:gd name="T9" fmla="*/ 19867 h 561734"/>
                <a:gd name="T10" fmla="*/ 520635 w 740768"/>
                <a:gd name="T11" fmla="*/ 121467 h 561734"/>
                <a:gd name="T12" fmla="*/ 740768 w 740768"/>
                <a:gd name="T13" fmla="*/ 189200 h 561734"/>
                <a:gd name="T14" fmla="*/ 723835 w 740768"/>
                <a:gd name="T15" fmla="*/ 307734 h 561734"/>
                <a:gd name="T16" fmla="*/ 571435 w 740768"/>
                <a:gd name="T17" fmla="*/ 358534 h 561734"/>
                <a:gd name="T18" fmla="*/ 554502 w 740768"/>
                <a:gd name="T19" fmla="*/ 409334 h 561734"/>
                <a:gd name="T20" fmla="*/ 537568 w 740768"/>
                <a:gd name="T21" fmla="*/ 494000 h 561734"/>
                <a:gd name="T22" fmla="*/ 486768 w 740768"/>
                <a:gd name="T23" fmla="*/ 510934 h 561734"/>
                <a:gd name="T24" fmla="*/ 402102 w 740768"/>
                <a:gd name="T25" fmla="*/ 494000 h 561734"/>
                <a:gd name="T26" fmla="*/ 283568 w 740768"/>
                <a:gd name="T27" fmla="*/ 527867 h 561734"/>
                <a:gd name="T28" fmla="*/ 232768 w 740768"/>
                <a:gd name="T29" fmla="*/ 561734 h 561734"/>
                <a:gd name="T30" fmla="*/ 181968 w 740768"/>
                <a:gd name="T31" fmla="*/ 477067 h 561734"/>
                <a:gd name="T32" fmla="*/ 181968 w 740768"/>
                <a:gd name="T33" fmla="*/ 375467 h 5617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0768"/>
                <a:gd name="T52" fmla="*/ 0 h 561734"/>
                <a:gd name="T53" fmla="*/ 740768 w 740768"/>
                <a:gd name="T54" fmla="*/ 561734 h 5617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0768" h="561734">
                  <a:moveTo>
                    <a:pt x="181968" y="375467"/>
                  </a:moveTo>
                  <a:cubicBezTo>
                    <a:pt x="176324" y="313378"/>
                    <a:pt x="0" y="275420"/>
                    <a:pt x="148102" y="104534"/>
                  </a:cubicBezTo>
                  <a:cubicBezTo>
                    <a:pt x="192616" y="53171"/>
                    <a:pt x="283569" y="93245"/>
                    <a:pt x="351302" y="87600"/>
                  </a:cubicBezTo>
                  <a:cubicBezTo>
                    <a:pt x="371058" y="57966"/>
                    <a:pt x="393634" y="9990"/>
                    <a:pt x="435968" y="2934"/>
                  </a:cubicBezTo>
                  <a:cubicBezTo>
                    <a:pt x="453574" y="0"/>
                    <a:pt x="469835" y="14223"/>
                    <a:pt x="486768" y="19867"/>
                  </a:cubicBezTo>
                  <a:lnTo>
                    <a:pt x="520635" y="121467"/>
                  </a:lnTo>
                  <a:cubicBezTo>
                    <a:pt x="559062" y="236747"/>
                    <a:pt x="519777" y="170784"/>
                    <a:pt x="740768" y="189200"/>
                  </a:cubicBezTo>
                  <a:cubicBezTo>
                    <a:pt x="735124" y="228711"/>
                    <a:pt x="740045" y="271262"/>
                    <a:pt x="723835" y="307734"/>
                  </a:cubicBezTo>
                  <a:cubicBezTo>
                    <a:pt x="704788" y="350591"/>
                    <a:pt x="591345" y="355216"/>
                    <a:pt x="571435" y="358534"/>
                  </a:cubicBezTo>
                  <a:cubicBezTo>
                    <a:pt x="565791" y="375467"/>
                    <a:pt x="558831" y="392018"/>
                    <a:pt x="554502" y="409334"/>
                  </a:cubicBezTo>
                  <a:cubicBezTo>
                    <a:pt x="547521" y="437256"/>
                    <a:pt x="553533" y="470053"/>
                    <a:pt x="537568" y="494000"/>
                  </a:cubicBezTo>
                  <a:cubicBezTo>
                    <a:pt x="527667" y="508852"/>
                    <a:pt x="503701" y="505289"/>
                    <a:pt x="486768" y="510934"/>
                  </a:cubicBezTo>
                  <a:cubicBezTo>
                    <a:pt x="458546" y="505289"/>
                    <a:pt x="430883" y="494000"/>
                    <a:pt x="402102" y="494000"/>
                  </a:cubicBezTo>
                  <a:cubicBezTo>
                    <a:pt x="380843" y="494000"/>
                    <a:pt x="307522" y="519883"/>
                    <a:pt x="283568" y="527867"/>
                  </a:cubicBezTo>
                  <a:cubicBezTo>
                    <a:pt x="266635" y="539156"/>
                    <a:pt x="253119" y="561734"/>
                    <a:pt x="232768" y="561734"/>
                  </a:cubicBezTo>
                  <a:cubicBezTo>
                    <a:pt x="120930" y="561734"/>
                    <a:pt x="176951" y="522222"/>
                    <a:pt x="181968" y="477067"/>
                  </a:cubicBezTo>
                  <a:cubicBezTo>
                    <a:pt x="185708" y="443407"/>
                    <a:pt x="187612" y="437556"/>
                    <a:pt x="181968" y="375467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77" name="Freeform 9"/>
            <p:cNvSpPr>
              <a:spLocks noChangeArrowheads="1"/>
            </p:cNvSpPr>
            <p:nvPr/>
          </p:nvSpPr>
          <p:spPr bwMode="auto">
            <a:xfrm>
              <a:off x="6963915" y="2624667"/>
              <a:ext cx="977818" cy="761998"/>
            </a:xfrm>
            <a:custGeom>
              <a:avLst/>
              <a:gdLst>
                <a:gd name="T0" fmla="*/ 2147483647 w 740768"/>
                <a:gd name="T1" fmla="*/ 2147483647 h 561734"/>
                <a:gd name="T2" fmla="*/ 2147483647 w 740768"/>
                <a:gd name="T3" fmla="*/ 2147483647 h 561734"/>
                <a:gd name="T4" fmla="*/ 2147483647 w 740768"/>
                <a:gd name="T5" fmla="*/ 2147483647 h 561734"/>
                <a:gd name="T6" fmla="*/ 2147483647 w 740768"/>
                <a:gd name="T7" fmla="*/ 2147483647 h 561734"/>
                <a:gd name="T8" fmla="*/ 2147483647 w 740768"/>
                <a:gd name="T9" fmla="*/ 2147483647 h 561734"/>
                <a:gd name="T10" fmla="*/ 2147483647 w 740768"/>
                <a:gd name="T11" fmla="*/ 2147483647 h 561734"/>
                <a:gd name="T12" fmla="*/ 2147483647 w 740768"/>
                <a:gd name="T13" fmla="*/ 2147483647 h 561734"/>
                <a:gd name="T14" fmla="*/ 2147483647 w 740768"/>
                <a:gd name="T15" fmla="*/ 2147483647 h 561734"/>
                <a:gd name="T16" fmla="*/ 2147483647 w 740768"/>
                <a:gd name="T17" fmla="*/ 2147483647 h 561734"/>
                <a:gd name="T18" fmla="*/ 2147483647 w 740768"/>
                <a:gd name="T19" fmla="*/ 2147483647 h 561734"/>
                <a:gd name="T20" fmla="*/ 2147483647 w 740768"/>
                <a:gd name="T21" fmla="*/ 2147483647 h 561734"/>
                <a:gd name="T22" fmla="*/ 2147483647 w 740768"/>
                <a:gd name="T23" fmla="*/ 2147483647 h 561734"/>
                <a:gd name="T24" fmla="*/ 2147483647 w 740768"/>
                <a:gd name="T25" fmla="*/ 2147483647 h 561734"/>
                <a:gd name="T26" fmla="*/ 2147483647 w 740768"/>
                <a:gd name="T27" fmla="*/ 2147483647 h 561734"/>
                <a:gd name="T28" fmla="*/ 2147483647 w 740768"/>
                <a:gd name="T29" fmla="*/ 2147483647 h 561734"/>
                <a:gd name="T30" fmla="*/ 2147483647 w 740768"/>
                <a:gd name="T31" fmla="*/ 2147483647 h 561734"/>
                <a:gd name="T32" fmla="*/ 2147483647 w 740768"/>
                <a:gd name="T33" fmla="*/ 2147483647 h 5617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0768"/>
                <a:gd name="T52" fmla="*/ 0 h 561734"/>
                <a:gd name="T53" fmla="*/ 740768 w 740768"/>
                <a:gd name="T54" fmla="*/ 561734 h 5617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0768" h="561734">
                  <a:moveTo>
                    <a:pt x="181968" y="375467"/>
                  </a:moveTo>
                  <a:cubicBezTo>
                    <a:pt x="176324" y="313378"/>
                    <a:pt x="0" y="275420"/>
                    <a:pt x="148102" y="104534"/>
                  </a:cubicBezTo>
                  <a:cubicBezTo>
                    <a:pt x="192616" y="53171"/>
                    <a:pt x="283569" y="93245"/>
                    <a:pt x="351302" y="87600"/>
                  </a:cubicBezTo>
                  <a:cubicBezTo>
                    <a:pt x="371058" y="57966"/>
                    <a:pt x="393634" y="9990"/>
                    <a:pt x="435968" y="2934"/>
                  </a:cubicBezTo>
                  <a:cubicBezTo>
                    <a:pt x="453574" y="0"/>
                    <a:pt x="469835" y="14223"/>
                    <a:pt x="486768" y="19867"/>
                  </a:cubicBezTo>
                  <a:lnTo>
                    <a:pt x="520635" y="121467"/>
                  </a:lnTo>
                  <a:cubicBezTo>
                    <a:pt x="559062" y="236747"/>
                    <a:pt x="519777" y="170784"/>
                    <a:pt x="740768" y="189200"/>
                  </a:cubicBezTo>
                  <a:cubicBezTo>
                    <a:pt x="735124" y="228711"/>
                    <a:pt x="740045" y="271262"/>
                    <a:pt x="723835" y="307734"/>
                  </a:cubicBezTo>
                  <a:cubicBezTo>
                    <a:pt x="704788" y="350591"/>
                    <a:pt x="591345" y="355216"/>
                    <a:pt x="571435" y="358534"/>
                  </a:cubicBezTo>
                  <a:cubicBezTo>
                    <a:pt x="565791" y="375467"/>
                    <a:pt x="558831" y="392018"/>
                    <a:pt x="554502" y="409334"/>
                  </a:cubicBezTo>
                  <a:cubicBezTo>
                    <a:pt x="547521" y="437256"/>
                    <a:pt x="553533" y="470053"/>
                    <a:pt x="537568" y="494000"/>
                  </a:cubicBezTo>
                  <a:cubicBezTo>
                    <a:pt x="527667" y="508852"/>
                    <a:pt x="503701" y="505289"/>
                    <a:pt x="486768" y="510934"/>
                  </a:cubicBezTo>
                  <a:cubicBezTo>
                    <a:pt x="458546" y="505289"/>
                    <a:pt x="430883" y="494000"/>
                    <a:pt x="402102" y="494000"/>
                  </a:cubicBezTo>
                  <a:cubicBezTo>
                    <a:pt x="380843" y="494000"/>
                    <a:pt x="307522" y="519883"/>
                    <a:pt x="283568" y="527867"/>
                  </a:cubicBezTo>
                  <a:cubicBezTo>
                    <a:pt x="266635" y="539156"/>
                    <a:pt x="253119" y="561734"/>
                    <a:pt x="232768" y="561734"/>
                  </a:cubicBezTo>
                  <a:cubicBezTo>
                    <a:pt x="120930" y="561734"/>
                    <a:pt x="176951" y="522222"/>
                    <a:pt x="181968" y="477067"/>
                  </a:cubicBezTo>
                  <a:cubicBezTo>
                    <a:pt x="185708" y="443407"/>
                    <a:pt x="187612" y="437556"/>
                    <a:pt x="181968" y="375467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3" name="Group 22"/>
          <p:cNvGrpSpPr>
            <a:grpSpLocks noChangeAspect="1"/>
          </p:cNvGrpSpPr>
          <p:nvPr/>
        </p:nvGrpSpPr>
        <p:grpSpPr>
          <a:xfrm>
            <a:off x="2235225" y="4902225"/>
            <a:ext cx="1771650" cy="806745"/>
            <a:chOff x="1384300" y="4686300"/>
            <a:chExt cx="3543300" cy="1613490"/>
          </a:xfrm>
        </p:grpSpPr>
        <p:sp>
          <p:nvSpPr>
            <p:cNvPr id="12" name="Oval 11"/>
            <p:cNvSpPr/>
            <p:nvPr/>
          </p:nvSpPr>
          <p:spPr bwMode="auto">
            <a:xfrm>
              <a:off x="1384300" y="5613400"/>
              <a:ext cx="406400" cy="3937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3479800" y="5613400"/>
              <a:ext cx="406400" cy="3937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2387600" y="5613400"/>
              <a:ext cx="406400" cy="3937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4521200" y="5613400"/>
              <a:ext cx="406400" cy="3937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2387600" y="4686300"/>
              <a:ext cx="406400" cy="3937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>
              <a:stCxn id="12" idx="6"/>
              <a:endCxn id="14" idx="2"/>
            </p:cNvCxnSpPr>
            <p:nvPr/>
          </p:nvCxnSpPr>
          <p:spPr bwMode="auto">
            <a:xfrm>
              <a:off x="1790700" y="5810250"/>
              <a:ext cx="596900" cy="158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20" name="Straight Connector 19"/>
            <p:cNvCxnSpPr>
              <a:stCxn id="14" idx="6"/>
              <a:endCxn id="13" idx="2"/>
            </p:cNvCxnSpPr>
            <p:nvPr/>
          </p:nvCxnSpPr>
          <p:spPr bwMode="auto">
            <a:xfrm>
              <a:off x="2794000" y="5810250"/>
              <a:ext cx="685800" cy="158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22" name="Straight Connector 21"/>
            <p:cNvCxnSpPr>
              <a:stCxn id="13" idx="6"/>
              <a:endCxn id="15" idx="2"/>
            </p:cNvCxnSpPr>
            <p:nvPr/>
          </p:nvCxnSpPr>
          <p:spPr bwMode="auto">
            <a:xfrm>
              <a:off x="3886200" y="5810250"/>
              <a:ext cx="635000" cy="158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24" name="Straight Connector 23"/>
            <p:cNvCxnSpPr>
              <a:stCxn id="16" idx="4"/>
              <a:endCxn id="14" idx="0"/>
            </p:cNvCxnSpPr>
            <p:nvPr/>
          </p:nvCxnSpPr>
          <p:spPr bwMode="auto">
            <a:xfrm rot="5400000">
              <a:off x="2324100" y="5346700"/>
              <a:ext cx="533400" cy="158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flipV="1">
              <a:off x="1587500" y="6287090"/>
              <a:ext cx="3136900" cy="12700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rgbClr val="C00000"/>
              </a:solidFill>
              <a:prstDash val="solid"/>
              <a:round/>
              <a:headEnd type="arrow"/>
              <a:tailEnd type="arrow"/>
            </a:ln>
            <a:effectLst/>
          </p:spPr>
        </p:cxnSp>
      </p:grpSp>
      <p:sp>
        <p:nvSpPr>
          <p:cNvPr id="28" name="TextBox 27"/>
          <p:cNvSpPr txBox="1"/>
          <p:nvPr/>
        </p:nvSpPr>
        <p:spPr>
          <a:xfrm>
            <a:off x="2446265" y="5715000"/>
            <a:ext cx="1438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none" dirty="0">
                <a:solidFill>
                  <a:srgbClr val="C00000"/>
                </a:solidFill>
              </a:rPr>
              <a:t>diameter</a:t>
            </a:r>
            <a:endParaRPr lang="en-US" sz="3600" u="none" dirty="0">
              <a:solidFill>
                <a:srgbClr val="C00000"/>
              </a:solidFill>
            </a:endParaRPr>
          </a:p>
        </p:txBody>
      </p:sp>
      <p:pic>
        <p:nvPicPr>
          <p:cNvPr id="25" name="Picture 24" descr="ballo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29546">
            <a:off x="5847080" y="2578100"/>
            <a:ext cx="362495" cy="457200"/>
          </a:xfrm>
          <a:prstGeom prst="rect">
            <a:avLst/>
          </a:prstGeom>
        </p:spPr>
      </p:pic>
      <p:pic>
        <p:nvPicPr>
          <p:cNvPr id="29" name="Picture 28" descr="ballo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29546">
            <a:off x="7087693" y="2361852"/>
            <a:ext cx="601300" cy="75839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74848-47CB-B646-8C99-7666E41FA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22D39D2-ED40-3B45-AAE8-12A3A454E36C}"/>
              </a:ext>
            </a:extLst>
          </p:cNvPr>
          <p:cNvCxnSpPr/>
          <p:nvPr/>
        </p:nvCxnSpPr>
        <p:spPr>
          <a:xfrm>
            <a:off x="7081204" y="4058451"/>
            <a:ext cx="861059" cy="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6B7CF0C2-93EB-4A45-B9B3-D967012CE596}"/>
              </a:ext>
            </a:extLst>
          </p:cNvPr>
          <p:cNvCxnSpPr>
            <a:cxnSpLocks/>
          </p:cNvCxnSpPr>
          <p:nvPr/>
        </p:nvCxnSpPr>
        <p:spPr>
          <a:xfrm>
            <a:off x="5818889" y="4058451"/>
            <a:ext cx="615991" cy="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69498215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D2.1 Growth of graph diameter</a:t>
            </a:r>
          </a:p>
        </p:txBody>
      </p:sp>
      <p:sp>
        <p:nvSpPr>
          <p:cNvPr id="10957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7124700" cy="44910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 charset="-128"/>
                <a:cs typeface="ＭＳ Ｐゴシック" charset="-128"/>
              </a:rPr>
              <a:t>Prior work on Power Law graphs hints at</a:t>
            </a:r>
            <a:r>
              <a:rPr lang="en-US" dirty="0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   </a:t>
            </a:r>
            <a:r>
              <a:rPr lang="en-US" b="1" dirty="0">
                <a:solidFill>
                  <a:srgbClr val="C00000"/>
                </a:solidFill>
                <a:ea typeface="ＭＳ Ｐゴシック" charset="-128"/>
                <a:cs typeface="ＭＳ Ｐゴシック" charset="-128"/>
              </a:rPr>
              <a:t>slowly growing diameter</a:t>
            </a:r>
            <a:r>
              <a:rPr lang="en-US" dirty="0">
                <a:ea typeface="ＭＳ Ｐゴシック" charset="-128"/>
                <a:cs typeface="ＭＳ Ｐゴシック" charset="-128"/>
              </a:rPr>
              <a:t>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[diameter ~ O( N</a:t>
            </a:r>
            <a:r>
              <a:rPr lang="en-US" baseline="30000" dirty="0"/>
              <a:t>1/3</a:t>
            </a:r>
            <a:r>
              <a:rPr lang="en-US" dirty="0"/>
              <a:t>)]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diameter ~ O(log N)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diameter ~ O(log log N)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 charset="-128"/>
                <a:cs typeface="ＭＳ Ｐゴシック" charset="-128"/>
              </a:rPr>
              <a:t>What is happening in real data?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800" dirty="0">
                <a:ea typeface="ＭＳ Ｐゴシック" charset="-128"/>
                <a:cs typeface="ＭＳ Ｐゴシック" charset="-128"/>
              </a:rPr>
              <a:t>Diameter</a:t>
            </a:r>
            <a:r>
              <a:rPr lang="en-US" sz="2800" b="1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b="1" dirty="0">
                <a:solidFill>
                  <a:srgbClr val="C00000"/>
                </a:solidFill>
                <a:ea typeface="ＭＳ Ｐゴシック" charset="-128"/>
                <a:cs typeface="ＭＳ Ｐゴシック" charset="-128"/>
              </a:rPr>
              <a:t>shrinks</a:t>
            </a:r>
            <a:r>
              <a:rPr lang="en-US" sz="2800" b="1" dirty="0">
                <a:solidFill>
                  <a:schemeClr val="tx2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over time</a:t>
            </a:r>
          </a:p>
          <a:p>
            <a:endParaRPr lang="en-US" sz="28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9574" name="Date Placeholder 6"/>
          <p:cNvSpPr>
            <a:spLocks noGrp="1"/>
          </p:cNvSpPr>
          <p:nvPr>
            <p:ph type="dt" sz="quarter" idx="4294967295"/>
          </p:nvPr>
        </p:nvSpPr>
        <p:spPr>
          <a:noFill/>
        </p:spPr>
        <p:txBody>
          <a:bodyPr/>
          <a:lstStyle/>
          <a:p>
            <a:r>
              <a:rPr lang="en-US"/>
              <a:t>PAKDD'18</a:t>
            </a:r>
            <a:endParaRPr lang="en-US" dirty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5693938" y="3106737"/>
            <a:ext cx="2248325" cy="761997"/>
            <a:chOff x="5693937" y="2624667"/>
            <a:chExt cx="2247796" cy="761998"/>
          </a:xfrm>
        </p:grpSpPr>
        <p:sp>
          <p:nvSpPr>
            <p:cNvPr id="109576" name="Freeform 8"/>
            <p:cNvSpPr>
              <a:spLocks noChangeArrowheads="1"/>
            </p:cNvSpPr>
            <p:nvPr/>
          </p:nvSpPr>
          <p:spPr bwMode="auto">
            <a:xfrm>
              <a:off x="5693937" y="2672531"/>
              <a:ext cx="740768" cy="561734"/>
            </a:xfrm>
            <a:custGeom>
              <a:avLst/>
              <a:gdLst>
                <a:gd name="T0" fmla="*/ 181968 w 740768"/>
                <a:gd name="T1" fmla="*/ 375467 h 561734"/>
                <a:gd name="T2" fmla="*/ 148102 w 740768"/>
                <a:gd name="T3" fmla="*/ 104534 h 561734"/>
                <a:gd name="T4" fmla="*/ 351302 w 740768"/>
                <a:gd name="T5" fmla="*/ 87600 h 561734"/>
                <a:gd name="T6" fmla="*/ 435968 w 740768"/>
                <a:gd name="T7" fmla="*/ 2934 h 561734"/>
                <a:gd name="T8" fmla="*/ 486768 w 740768"/>
                <a:gd name="T9" fmla="*/ 19867 h 561734"/>
                <a:gd name="T10" fmla="*/ 520635 w 740768"/>
                <a:gd name="T11" fmla="*/ 121467 h 561734"/>
                <a:gd name="T12" fmla="*/ 740768 w 740768"/>
                <a:gd name="T13" fmla="*/ 189200 h 561734"/>
                <a:gd name="T14" fmla="*/ 723835 w 740768"/>
                <a:gd name="T15" fmla="*/ 307734 h 561734"/>
                <a:gd name="T16" fmla="*/ 571435 w 740768"/>
                <a:gd name="T17" fmla="*/ 358534 h 561734"/>
                <a:gd name="T18" fmla="*/ 554502 w 740768"/>
                <a:gd name="T19" fmla="*/ 409334 h 561734"/>
                <a:gd name="T20" fmla="*/ 537568 w 740768"/>
                <a:gd name="T21" fmla="*/ 494000 h 561734"/>
                <a:gd name="T22" fmla="*/ 486768 w 740768"/>
                <a:gd name="T23" fmla="*/ 510934 h 561734"/>
                <a:gd name="T24" fmla="*/ 402102 w 740768"/>
                <a:gd name="T25" fmla="*/ 494000 h 561734"/>
                <a:gd name="T26" fmla="*/ 283568 w 740768"/>
                <a:gd name="T27" fmla="*/ 527867 h 561734"/>
                <a:gd name="T28" fmla="*/ 232768 w 740768"/>
                <a:gd name="T29" fmla="*/ 561734 h 561734"/>
                <a:gd name="T30" fmla="*/ 181968 w 740768"/>
                <a:gd name="T31" fmla="*/ 477067 h 561734"/>
                <a:gd name="T32" fmla="*/ 181968 w 740768"/>
                <a:gd name="T33" fmla="*/ 375467 h 5617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0768"/>
                <a:gd name="T52" fmla="*/ 0 h 561734"/>
                <a:gd name="T53" fmla="*/ 740768 w 740768"/>
                <a:gd name="T54" fmla="*/ 561734 h 5617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0768" h="561734">
                  <a:moveTo>
                    <a:pt x="181968" y="375467"/>
                  </a:moveTo>
                  <a:cubicBezTo>
                    <a:pt x="176324" y="313378"/>
                    <a:pt x="0" y="275420"/>
                    <a:pt x="148102" y="104534"/>
                  </a:cubicBezTo>
                  <a:cubicBezTo>
                    <a:pt x="192616" y="53171"/>
                    <a:pt x="283569" y="93245"/>
                    <a:pt x="351302" y="87600"/>
                  </a:cubicBezTo>
                  <a:cubicBezTo>
                    <a:pt x="371058" y="57966"/>
                    <a:pt x="393634" y="9990"/>
                    <a:pt x="435968" y="2934"/>
                  </a:cubicBezTo>
                  <a:cubicBezTo>
                    <a:pt x="453574" y="0"/>
                    <a:pt x="469835" y="14223"/>
                    <a:pt x="486768" y="19867"/>
                  </a:cubicBezTo>
                  <a:lnTo>
                    <a:pt x="520635" y="121467"/>
                  </a:lnTo>
                  <a:cubicBezTo>
                    <a:pt x="559062" y="236747"/>
                    <a:pt x="519777" y="170784"/>
                    <a:pt x="740768" y="189200"/>
                  </a:cubicBezTo>
                  <a:cubicBezTo>
                    <a:pt x="735124" y="228711"/>
                    <a:pt x="740045" y="271262"/>
                    <a:pt x="723835" y="307734"/>
                  </a:cubicBezTo>
                  <a:cubicBezTo>
                    <a:pt x="704788" y="350591"/>
                    <a:pt x="591345" y="355216"/>
                    <a:pt x="571435" y="358534"/>
                  </a:cubicBezTo>
                  <a:cubicBezTo>
                    <a:pt x="565791" y="375467"/>
                    <a:pt x="558831" y="392018"/>
                    <a:pt x="554502" y="409334"/>
                  </a:cubicBezTo>
                  <a:cubicBezTo>
                    <a:pt x="547521" y="437256"/>
                    <a:pt x="553533" y="470053"/>
                    <a:pt x="537568" y="494000"/>
                  </a:cubicBezTo>
                  <a:cubicBezTo>
                    <a:pt x="527667" y="508852"/>
                    <a:pt x="503701" y="505289"/>
                    <a:pt x="486768" y="510934"/>
                  </a:cubicBezTo>
                  <a:cubicBezTo>
                    <a:pt x="458546" y="505289"/>
                    <a:pt x="430883" y="494000"/>
                    <a:pt x="402102" y="494000"/>
                  </a:cubicBezTo>
                  <a:cubicBezTo>
                    <a:pt x="380843" y="494000"/>
                    <a:pt x="307522" y="519883"/>
                    <a:pt x="283568" y="527867"/>
                  </a:cubicBezTo>
                  <a:cubicBezTo>
                    <a:pt x="266635" y="539156"/>
                    <a:pt x="253119" y="561734"/>
                    <a:pt x="232768" y="561734"/>
                  </a:cubicBezTo>
                  <a:cubicBezTo>
                    <a:pt x="120930" y="561734"/>
                    <a:pt x="176951" y="522222"/>
                    <a:pt x="181968" y="477067"/>
                  </a:cubicBezTo>
                  <a:cubicBezTo>
                    <a:pt x="185708" y="443407"/>
                    <a:pt x="187612" y="437556"/>
                    <a:pt x="181968" y="375467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577" name="Freeform 9"/>
            <p:cNvSpPr>
              <a:spLocks noChangeArrowheads="1"/>
            </p:cNvSpPr>
            <p:nvPr/>
          </p:nvSpPr>
          <p:spPr bwMode="auto">
            <a:xfrm>
              <a:off x="6963915" y="2624667"/>
              <a:ext cx="977818" cy="761998"/>
            </a:xfrm>
            <a:custGeom>
              <a:avLst/>
              <a:gdLst>
                <a:gd name="T0" fmla="*/ 2147483647 w 740768"/>
                <a:gd name="T1" fmla="*/ 2147483647 h 561734"/>
                <a:gd name="T2" fmla="*/ 2147483647 w 740768"/>
                <a:gd name="T3" fmla="*/ 2147483647 h 561734"/>
                <a:gd name="T4" fmla="*/ 2147483647 w 740768"/>
                <a:gd name="T5" fmla="*/ 2147483647 h 561734"/>
                <a:gd name="T6" fmla="*/ 2147483647 w 740768"/>
                <a:gd name="T7" fmla="*/ 2147483647 h 561734"/>
                <a:gd name="T8" fmla="*/ 2147483647 w 740768"/>
                <a:gd name="T9" fmla="*/ 2147483647 h 561734"/>
                <a:gd name="T10" fmla="*/ 2147483647 w 740768"/>
                <a:gd name="T11" fmla="*/ 2147483647 h 561734"/>
                <a:gd name="T12" fmla="*/ 2147483647 w 740768"/>
                <a:gd name="T13" fmla="*/ 2147483647 h 561734"/>
                <a:gd name="T14" fmla="*/ 2147483647 w 740768"/>
                <a:gd name="T15" fmla="*/ 2147483647 h 561734"/>
                <a:gd name="T16" fmla="*/ 2147483647 w 740768"/>
                <a:gd name="T17" fmla="*/ 2147483647 h 561734"/>
                <a:gd name="T18" fmla="*/ 2147483647 w 740768"/>
                <a:gd name="T19" fmla="*/ 2147483647 h 561734"/>
                <a:gd name="T20" fmla="*/ 2147483647 w 740768"/>
                <a:gd name="T21" fmla="*/ 2147483647 h 561734"/>
                <a:gd name="T22" fmla="*/ 2147483647 w 740768"/>
                <a:gd name="T23" fmla="*/ 2147483647 h 561734"/>
                <a:gd name="T24" fmla="*/ 2147483647 w 740768"/>
                <a:gd name="T25" fmla="*/ 2147483647 h 561734"/>
                <a:gd name="T26" fmla="*/ 2147483647 w 740768"/>
                <a:gd name="T27" fmla="*/ 2147483647 h 561734"/>
                <a:gd name="T28" fmla="*/ 2147483647 w 740768"/>
                <a:gd name="T29" fmla="*/ 2147483647 h 561734"/>
                <a:gd name="T30" fmla="*/ 2147483647 w 740768"/>
                <a:gd name="T31" fmla="*/ 2147483647 h 561734"/>
                <a:gd name="T32" fmla="*/ 2147483647 w 740768"/>
                <a:gd name="T33" fmla="*/ 2147483647 h 56173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740768"/>
                <a:gd name="T52" fmla="*/ 0 h 561734"/>
                <a:gd name="T53" fmla="*/ 740768 w 740768"/>
                <a:gd name="T54" fmla="*/ 561734 h 561734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740768" h="561734">
                  <a:moveTo>
                    <a:pt x="181968" y="375467"/>
                  </a:moveTo>
                  <a:cubicBezTo>
                    <a:pt x="176324" y="313378"/>
                    <a:pt x="0" y="275420"/>
                    <a:pt x="148102" y="104534"/>
                  </a:cubicBezTo>
                  <a:cubicBezTo>
                    <a:pt x="192616" y="53171"/>
                    <a:pt x="283569" y="93245"/>
                    <a:pt x="351302" y="87600"/>
                  </a:cubicBezTo>
                  <a:cubicBezTo>
                    <a:pt x="371058" y="57966"/>
                    <a:pt x="393634" y="9990"/>
                    <a:pt x="435968" y="2934"/>
                  </a:cubicBezTo>
                  <a:cubicBezTo>
                    <a:pt x="453574" y="0"/>
                    <a:pt x="469835" y="14223"/>
                    <a:pt x="486768" y="19867"/>
                  </a:cubicBezTo>
                  <a:lnTo>
                    <a:pt x="520635" y="121467"/>
                  </a:lnTo>
                  <a:cubicBezTo>
                    <a:pt x="559062" y="236747"/>
                    <a:pt x="519777" y="170784"/>
                    <a:pt x="740768" y="189200"/>
                  </a:cubicBezTo>
                  <a:cubicBezTo>
                    <a:pt x="735124" y="228711"/>
                    <a:pt x="740045" y="271262"/>
                    <a:pt x="723835" y="307734"/>
                  </a:cubicBezTo>
                  <a:cubicBezTo>
                    <a:pt x="704788" y="350591"/>
                    <a:pt x="591345" y="355216"/>
                    <a:pt x="571435" y="358534"/>
                  </a:cubicBezTo>
                  <a:cubicBezTo>
                    <a:pt x="565791" y="375467"/>
                    <a:pt x="558831" y="392018"/>
                    <a:pt x="554502" y="409334"/>
                  </a:cubicBezTo>
                  <a:cubicBezTo>
                    <a:pt x="547521" y="437256"/>
                    <a:pt x="553533" y="470053"/>
                    <a:pt x="537568" y="494000"/>
                  </a:cubicBezTo>
                  <a:cubicBezTo>
                    <a:pt x="527667" y="508852"/>
                    <a:pt x="503701" y="505289"/>
                    <a:pt x="486768" y="510934"/>
                  </a:cubicBezTo>
                  <a:cubicBezTo>
                    <a:pt x="458546" y="505289"/>
                    <a:pt x="430883" y="494000"/>
                    <a:pt x="402102" y="494000"/>
                  </a:cubicBezTo>
                  <a:cubicBezTo>
                    <a:pt x="380843" y="494000"/>
                    <a:pt x="307522" y="519883"/>
                    <a:pt x="283568" y="527867"/>
                  </a:cubicBezTo>
                  <a:cubicBezTo>
                    <a:pt x="266635" y="539156"/>
                    <a:pt x="253119" y="561734"/>
                    <a:pt x="232768" y="561734"/>
                  </a:cubicBezTo>
                  <a:cubicBezTo>
                    <a:pt x="120930" y="561734"/>
                    <a:pt x="176951" y="522222"/>
                    <a:pt x="181968" y="477067"/>
                  </a:cubicBezTo>
                  <a:cubicBezTo>
                    <a:pt x="185708" y="443407"/>
                    <a:pt x="187612" y="437556"/>
                    <a:pt x="181968" y="375467"/>
                  </a:cubicBez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25" name="Picture 24" descr="ballo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29546">
            <a:off x="5847080" y="2578100"/>
            <a:ext cx="362495" cy="457200"/>
          </a:xfrm>
          <a:prstGeom prst="rect">
            <a:avLst/>
          </a:prstGeom>
        </p:spPr>
      </p:pic>
      <p:pic>
        <p:nvPicPr>
          <p:cNvPr id="29" name="Picture 28" descr="ballo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829546">
            <a:off x="7087693" y="2361852"/>
            <a:ext cx="601300" cy="758395"/>
          </a:xfrm>
          <a:prstGeom prst="rect">
            <a:avLst/>
          </a:prstGeom>
        </p:spPr>
      </p:pic>
      <p:sp>
        <p:nvSpPr>
          <p:cNvPr id="27" name="AutoShape 4"/>
          <p:cNvSpPr>
            <a:spLocks noChangeArrowheads="1"/>
          </p:cNvSpPr>
          <p:nvPr/>
        </p:nvSpPr>
        <p:spPr bwMode="auto">
          <a:xfrm>
            <a:off x="3222625" y="2778125"/>
            <a:ext cx="1146175" cy="10731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899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chemeClr val="accent1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AutoShape 4"/>
          <p:cNvSpPr>
            <a:spLocks noChangeArrowheads="1"/>
          </p:cNvSpPr>
          <p:nvPr/>
        </p:nvSpPr>
        <p:spPr bwMode="auto">
          <a:xfrm>
            <a:off x="6130925" y="2701925"/>
            <a:ext cx="1146175" cy="10731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2147483647 w 21600"/>
              <a:gd name="T13" fmla="*/ 2147483647 h 21600"/>
              <a:gd name="T14" fmla="*/ 2147483647 w 21600"/>
              <a:gd name="T15" fmla="*/ 2147483647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899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28575">
            <a:solidFill>
              <a:schemeClr val="accent1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E5F1922-6E38-D149-AE7D-91AD7C4F2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E16D54-D098-CE4B-BA0F-B1AB4307F37F}"/>
              </a:ext>
            </a:extLst>
          </p:cNvPr>
          <p:cNvCxnSpPr/>
          <p:nvPr/>
        </p:nvCxnSpPr>
        <p:spPr>
          <a:xfrm>
            <a:off x="7081204" y="4058451"/>
            <a:ext cx="861059" cy="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64F8118-F7D1-6748-9AAB-45ED5E591B3F}"/>
              </a:ext>
            </a:extLst>
          </p:cNvPr>
          <p:cNvCxnSpPr>
            <a:cxnSpLocks/>
          </p:cNvCxnSpPr>
          <p:nvPr/>
        </p:nvCxnSpPr>
        <p:spPr>
          <a:xfrm>
            <a:off x="5818889" y="4058451"/>
            <a:ext cx="615991" cy="0"/>
          </a:xfrm>
          <a:prstGeom prst="straightConnector1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3239107401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3350" y="1914525"/>
            <a:ext cx="5200650" cy="397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ＭＳ Ｐゴシック" charset="-128"/>
                <a:cs typeface="ＭＳ Ｐゴシック" charset="-128"/>
              </a:rPr>
              <a:t>D2.1. Diameter – “Patents”</a:t>
            </a:r>
          </a:p>
        </p:txBody>
      </p:sp>
      <p:sp>
        <p:nvSpPr>
          <p:cNvPr id="11367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381000" y="1981200"/>
            <a:ext cx="3733800" cy="44958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 charset="-128"/>
                <a:cs typeface="ＭＳ Ｐゴシック" charset="-128"/>
              </a:rPr>
              <a:t>Patent citation network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 charset="-128"/>
                <a:cs typeface="ＭＳ Ｐゴシック" charset="-128"/>
              </a:rPr>
              <a:t>25 years of data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 charset="-128"/>
                <a:cs typeface="ＭＳ Ｐゴシック" charset="-128"/>
              </a:rPr>
              <a:t>@1999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2.9 M nodes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16.5 M edges</a:t>
            </a:r>
          </a:p>
          <a:p>
            <a:endParaRPr lang="en-US" dirty="0">
              <a:ea typeface="ＭＳ Ｐゴシック" charset="-128"/>
              <a:cs typeface="ＭＳ Ｐゴシック" charset="-128"/>
            </a:endParaRPr>
          </a:p>
          <a:p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3671" name="Text Box 5"/>
          <p:cNvSpPr txBox="1">
            <a:spLocks noChangeArrowheads="1"/>
          </p:cNvSpPr>
          <p:nvPr/>
        </p:nvSpPr>
        <p:spPr bwMode="auto">
          <a:xfrm>
            <a:off x="5791200" y="5715000"/>
            <a:ext cx="1907895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Font typeface="Wingdings" charset="2"/>
              <a:buNone/>
            </a:pPr>
            <a:r>
              <a:rPr kumimoji="0" lang="en-US" sz="2800" u="none" dirty="0">
                <a:solidFill>
                  <a:srgbClr val="0000FF"/>
                </a:solidFill>
                <a:ea typeface="Arial" charset="0"/>
                <a:cs typeface="Arial" charset="0"/>
              </a:rPr>
              <a:t>time [years]</a:t>
            </a:r>
          </a:p>
        </p:txBody>
      </p:sp>
      <p:sp>
        <p:nvSpPr>
          <p:cNvPr id="113672" name="Text Box 6"/>
          <p:cNvSpPr txBox="1">
            <a:spLocks noChangeArrowheads="1"/>
          </p:cNvSpPr>
          <p:nvPr/>
        </p:nvSpPr>
        <p:spPr bwMode="auto">
          <a:xfrm>
            <a:off x="4572000" y="1757363"/>
            <a:ext cx="143821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>
              <a:spcBef>
                <a:spcPct val="20000"/>
              </a:spcBef>
              <a:buFont typeface="Wingdings" charset="2"/>
              <a:buNone/>
            </a:pPr>
            <a:r>
              <a:rPr kumimoji="0" lang="en-US" sz="2800" u="none" dirty="0">
                <a:solidFill>
                  <a:srgbClr val="0000FF"/>
                </a:solidFill>
                <a:ea typeface="Arial" charset="0"/>
                <a:cs typeface="Arial" charset="0"/>
              </a:rPr>
              <a:t>diameter</a:t>
            </a:r>
          </a:p>
        </p:txBody>
      </p:sp>
      <p:sp>
        <p:nvSpPr>
          <p:cNvPr id="113673" name="Date Placeholder 9"/>
          <p:cNvSpPr>
            <a:spLocks noGrp="1"/>
          </p:cNvSpPr>
          <p:nvPr>
            <p:ph type="dt" sz="quarter" idx="4294967295"/>
          </p:nvPr>
        </p:nvSpPr>
        <p:spPr>
          <a:noFill/>
        </p:spPr>
        <p:txBody>
          <a:bodyPr/>
          <a:lstStyle/>
          <a:p>
            <a:r>
              <a:rPr lang="en-US"/>
              <a:t>PAKDD'18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CE837A-0CE2-3D4B-973C-FB3380CB7B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512932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How many clusters?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D2.2. </a:t>
            </a:r>
            <a:r>
              <a:rPr dirty="0"/>
              <a:t>How many clusters?</a:t>
            </a:r>
          </a:p>
        </p:txBody>
      </p:sp>
      <p:sp>
        <p:nvSpPr>
          <p:cNvPr id="294" name="Eg.: clustering – k-means (or our favorite clustering algo)…"/>
          <p:cNvSpPr txBox="1"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t>Eg.: clustering – k-means (or our favorite clustering algo)</a:t>
            </a:r>
          </a:p>
          <a:p>
            <a:pPr>
              <a:buChar char="•"/>
            </a:pPr>
            <a:r>
              <a:t>How many clusters are in the Sierpinski triangle?</a:t>
            </a:r>
          </a:p>
        </p:txBody>
      </p:sp>
      <p:sp>
        <p:nvSpPr>
          <p:cNvPr id="295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296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298" name="sierpinski-gen.eps" descr="sierpinski-gen.eps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9600" y="3962400"/>
            <a:ext cx="6083300" cy="2362200"/>
          </a:xfrm>
          <a:prstGeom prst="rect">
            <a:avLst/>
          </a:prstGeom>
          <a:ln w="12700">
            <a:miter lim="400000"/>
          </a:ln>
        </p:spPr>
      </p:pic>
      <p:sp>
        <p:nvSpPr>
          <p:cNvPr id="299" name="…"/>
          <p:cNvSpPr txBox="1"/>
          <p:nvPr/>
        </p:nvSpPr>
        <p:spPr>
          <a:xfrm>
            <a:off x="6749573" y="4343400"/>
            <a:ext cx="789941" cy="8497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5400" u="none"/>
            </a:lvl1pPr>
          </a:lstStyle>
          <a:p>
            <a:r>
              <a:t>…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107388D-DD3A-7B4B-8D86-E9C0BDBF2A6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264471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How many clusters?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D2.2. </a:t>
            </a:r>
            <a:r>
              <a:rPr dirty="0"/>
              <a:t>How many clusters?</a:t>
            </a:r>
          </a:p>
        </p:txBody>
      </p:sp>
      <p:pic>
        <p:nvPicPr>
          <p:cNvPr id="302" name="sierpinski.eps" descr="sierpinski.eps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0034" y="1981200"/>
            <a:ext cx="5301932" cy="4114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3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304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4A6788-8E52-0D4C-9F47-778AFB0EA53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How many clusters?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D2.2. </a:t>
            </a:r>
            <a:r>
              <a:rPr dirty="0"/>
              <a:t>How many clusters?</a:t>
            </a:r>
          </a:p>
        </p:txBody>
      </p:sp>
      <p:pic>
        <p:nvPicPr>
          <p:cNvPr id="308" name="sierpinski.eps" descr="sierpinski.eps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0034" y="1981200"/>
            <a:ext cx="5301932" cy="4114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9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310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sp>
        <p:nvSpPr>
          <p:cNvPr id="312" name="Oval"/>
          <p:cNvSpPr/>
          <p:nvPr/>
        </p:nvSpPr>
        <p:spPr>
          <a:xfrm>
            <a:off x="3200400" y="2514600"/>
            <a:ext cx="2362200" cy="2286001"/>
          </a:xfrm>
          <a:prstGeom prst="ellipse">
            <a:avLst/>
          </a:prstGeom>
          <a:ln w="28575">
            <a:solidFill>
              <a:srgbClr val="008000"/>
            </a:solidFill>
            <a:tailEnd type="triangle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13" name="Oval"/>
          <p:cNvSpPr/>
          <p:nvPr/>
        </p:nvSpPr>
        <p:spPr>
          <a:xfrm>
            <a:off x="2057400" y="4038600"/>
            <a:ext cx="2362200" cy="2286001"/>
          </a:xfrm>
          <a:prstGeom prst="ellips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14" name="Oval"/>
          <p:cNvSpPr/>
          <p:nvPr/>
        </p:nvSpPr>
        <p:spPr>
          <a:xfrm>
            <a:off x="4267200" y="4191000"/>
            <a:ext cx="2362200" cy="2286001"/>
          </a:xfrm>
          <a:prstGeom prst="ellipse">
            <a:avLst/>
          </a:prstGeom>
          <a:ln w="28575">
            <a:solidFill>
              <a:srgbClr val="A50021"/>
            </a:solidFill>
            <a:tailEnd type="triangle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15" name="K=3 clusters?"/>
          <p:cNvSpPr txBox="1"/>
          <p:nvPr/>
        </p:nvSpPr>
        <p:spPr>
          <a:xfrm>
            <a:off x="6676734" y="2438400"/>
            <a:ext cx="2072269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u="none"/>
            </a:lvl1pPr>
          </a:lstStyle>
          <a:p>
            <a:r>
              <a:t>K=3 clusters?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06F0A9-5DED-164C-AC72-EB1F1D8279D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How many clusters?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D2.2. </a:t>
            </a:r>
            <a:r>
              <a:rPr dirty="0"/>
              <a:t>How many clusters?</a:t>
            </a:r>
          </a:p>
        </p:txBody>
      </p:sp>
      <p:sp>
        <p:nvSpPr>
          <p:cNvPr id="319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320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sp>
        <p:nvSpPr>
          <p:cNvPr id="323" name="K=3 clusters?…"/>
          <p:cNvSpPr txBox="1"/>
          <p:nvPr/>
        </p:nvSpPr>
        <p:spPr>
          <a:xfrm>
            <a:off x="6632284" y="2438400"/>
            <a:ext cx="2161169" cy="889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u="none"/>
            </a:pPr>
            <a:r>
              <a:t>K=3 clusters?</a:t>
            </a:r>
          </a:p>
          <a:p>
            <a:pPr algn="ctr">
              <a:defRPr u="none"/>
            </a:pPr>
            <a:r>
              <a:t>K=9 clusters?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A4A45DF-28C7-8844-A0FB-1EB7CA71B69F}"/>
              </a:ext>
            </a:extLst>
          </p:cNvPr>
          <p:cNvGrpSpPr/>
          <p:nvPr/>
        </p:nvGrpSpPr>
        <p:grpSpPr>
          <a:xfrm>
            <a:off x="1540034" y="1981200"/>
            <a:ext cx="5301932" cy="4114801"/>
            <a:chOff x="1540034" y="1981200"/>
            <a:chExt cx="5301932" cy="4114801"/>
          </a:xfrm>
        </p:grpSpPr>
        <p:pic>
          <p:nvPicPr>
            <p:cNvPr id="318" name="sierpinski.eps" descr="sierpinski.eps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40034" y="1981200"/>
              <a:ext cx="5301932" cy="41148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22" name="Oval"/>
            <p:cNvSpPr/>
            <p:nvPr/>
          </p:nvSpPr>
          <p:spPr>
            <a:xfrm>
              <a:off x="3733800" y="2514600"/>
              <a:ext cx="1219200" cy="1143001"/>
            </a:xfrm>
            <a:prstGeom prst="ellipse">
              <a:avLst/>
            </a:prstGeom>
            <a:ln w="28575">
              <a:solidFill>
                <a:srgbClr val="008000"/>
              </a:solidFill>
              <a:tailEnd type="triangle"/>
            </a:ln>
          </p:spPr>
          <p:txBody>
            <a:bodyPr lIns="45719" rIns="45719" anchor="ctr"/>
            <a:lstStyle/>
            <a:p>
              <a:pPr algn="ctr"/>
              <a:endParaRPr/>
            </a:p>
          </p:txBody>
        </p:sp>
        <p:sp>
          <p:nvSpPr>
            <p:cNvPr id="324" name="Oval"/>
            <p:cNvSpPr/>
            <p:nvPr/>
          </p:nvSpPr>
          <p:spPr>
            <a:xfrm>
              <a:off x="4343400" y="3276600"/>
              <a:ext cx="1219200" cy="1143001"/>
            </a:xfrm>
            <a:prstGeom prst="ellipse">
              <a:avLst/>
            </a:prstGeom>
            <a:ln w="28575">
              <a:solidFill>
                <a:srgbClr val="008000"/>
              </a:solidFill>
              <a:tailEnd type="triangle"/>
            </a:ln>
          </p:spPr>
          <p:txBody>
            <a:bodyPr lIns="45719" rIns="45719" anchor="ctr"/>
            <a:lstStyle/>
            <a:p>
              <a:pPr algn="ctr"/>
              <a:endParaRPr/>
            </a:p>
          </p:txBody>
        </p:sp>
        <p:sp>
          <p:nvSpPr>
            <p:cNvPr id="325" name="Oval"/>
            <p:cNvSpPr/>
            <p:nvPr/>
          </p:nvSpPr>
          <p:spPr>
            <a:xfrm>
              <a:off x="3124200" y="3276600"/>
              <a:ext cx="1219200" cy="1143001"/>
            </a:xfrm>
            <a:prstGeom prst="ellipse">
              <a:avLst/>
            </a:prstGeom>
            <a:ln w="28575">
              <a:solidFill>
                <a:srgbClr val="008000"/>
              </a:solidFill>
              <a:tailEnd type="triangle"/>
            </a:ln>
          </p:spPr>
          <p:txBody>
            <a:bodyPr lIns="45719" rIns="45719" anchor="ctr"/>
            <a:lstStyle/>
            <a:p>
              <a:pPr algn="ctr"/>
              <a:endParaRPr/>
            </a:p>
          </p:txBody>
        </p:sp>
        <p:sp>
          <p:nvSpPr>
            <p:cNvPr id="326" name="Oval"/>
            <p:cNvSpPr/>
            <p:nvPr/>
          </p:nvSpPr>
          <p:spPr>
            <a:xfrm>
              <a:off x="2667000" y="4114800"/>
              <a:ext cx="1219200" cy="1143001"/>
            </a:xfrm>
            <a:prstGeom prst="ellipse">
              <a:avLst/>
            </a:prstGeom>
            <a:ln w="28575">
              <a:solidFill>
                <a:srgbClr val="000066"/>
              </a:solidFill>
              <a:tailEnd type="triangle"/>
            </a:ln>
          </p:spPr>
          <p:txBody>
            <a:bodyPr lIns="45719" rIns="45719" anchor="ctr"/>
            <a:lstStyle/>
            <a:p>
              <a:pPr algn="ctr"/>
              <a:endParaRPr/>
            </a:p>
          </p:txBody>
        </p:sp>
        <p:sp>
          <p:nvSpPr>
            <p:cNvPr id="327" name="Oval"/>
            <p:cNvSpPr/>
            <p:nvPr/>
          </p:nvSpPr>
          <p:spPr>
            <a:xfrm>
              <a:off x="2133600" y="4876800"/>
              <a:ext cx="1219200" cy="1143001"/>
            </a:xfrm>
            <a:prstGeom prst="ellipse">
              <a:avLst/>
            </a:prstGeom>
            <a:ln w="28575">
              <a:solidFill>
                <a:srgbClr val="000066"/>
              </a:solidFill>
              <a:tailEnd type="triangle"/>
            </a:ln>
          </p:spPr>
          <p:txBody>
            <a:bodyPr lIns="45719" rIns="45719" anchor="ctr"/>
            <a:lstStyle/>
            <a:p>
              <a:pPr algn="ctr"/>
              <a:endParaRPr/>
            </a:p>
          </p:txBody>
        </p:sp>
        <p:sp>
          <p:nvSpPr>
            <p:cNvPr id="328" name="Oval"/>
            <p:cNvSpPr/>
            <p:nvPr/>
          </p:nvSpPr>
          <p:spPr>
            <a:xfrm>
              <a:off x="3200400" y="4953000"/>
              <a:ext cx="1219200" cy="1143001"/>
            </a:xfrm>
            <a:prstGeom prst="ellipse">
              <a:avLst/>
            </a:prstGeom>
            <a:ln w="28575">
              <a:solidFill>
                <a:srgbClr val="000066"/>
              </a:solidFill>
              <a:tailEnd type="triangle"/>
            </a:ln>
          </p:spPr>
          <p:txBody>
            <a:bodyPr lIns="45719" rIns="45719" anchor="ctr"/>
            <a:lstStyle/>
            <a:p>
              <a:pPr algn="ctr"/>
              <a:endParaRPr/>
            </a:p>
          </p:txBody>
        </p:sp>
        <p:sp>
          <p:nvSpPr>
            <p:cNvPr id="329" name="Oval"/>
            <p:cNvSpPr/>
            <p:nvPr/>
          </p:nvSpPr>
          <p:spPr>
            <a:xfrm>
              <a:off x="4876800" y="4114800"/>
              <a:ext cx="1219200" cy="1143001"/>
            </a:xfrm>
            <a:prstGeom prst="ellipse">
              <a:avLst/>
            </a:prstGeom>
            <a:ln w="28575">
              <a:solidFill>
                <a:srgbClr val="A50021"/>
              </a:solidFill>
              <a:tailEnd type="triangle"/>
            </a:ln>
          </p:spPr>
          <p:txBody>
            <a:bodyPr lIns="45719" rIns="45719" anchor="ctr"/>
            <a:lstStyle/>
            <a:p>
              <a:pPr algn="ctr"/>
              <a:endParaRPr/>
            </a:p>
          </p:txBody>
        </p:sp>
        <p:sp>
          <p:nvSpPr>
            <p:cNvPr id="330" name="Oval"/>
            <p:cNvSpPr/>
            <p:nvPr/>
          </p:nvSpPr>
          <p:spPr>
            <a:xfrm>
              <a:off x="4343400" y="4876800"/>
              <a:ext cx="1219200" cy="1143001"/>
            </a:xfrm>
            <a:prstGeom prst="ellipse">
              <a:avLst/>
            </a:prstGeom>
            <a:ln w="28575">
              <a:solidFill>
                <a:srgbClr val="A50021"/>
              </a:solidFill>
              <a:tailEnd type="triangle"/>
            </a:ln>
          </p:spPr>
          <p:txBody>
            <a:bodyPr lIns="45719" rIns="45719" anchor="ctr"/>
            <a:lstStyle/>
            <a:p>
              <a:pPr algn="ctr"/>
              <a:endParaRPr/>
            </a:p>
          </p:txBody>
        </p:sp>
        <p:sp>
          <p:nvSpPr>
            <p:cNvPr id="331" name="Oval"/>
            <p:cNvSpPr/>
            <p:nvPr/>
          </p:nvSpPr>
          <p:spPr>
            <a:xfrm>
              <a:off x="5410200" y="4953000"/>
              <a:ext cx="1219200" cy="1143001"/>
            </a:xfrm>
            <a:prstGeom prst="ellipse">
              <a:avLst/>
            </a:prstGeom>
            <a:ln w="28575">
              <a:solidFill>
                <a:srgbClr val="A50021"/>
              </a:solidFill>
              <a:tailEnd type="triangle"/>
            </a:ln>
          </p:spPr>
          <p:txBody>
            <a:bodyPr lIns="45719" rIns="45719" anchor="ctr"/>
            <a:lstStyle/>
            <a:p>
              <a:pPr algn="ctr"/>
              <a:endParaRPr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BE343F-02F9-644D-8F87-9465F9BF7F4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How many clusters?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D2.2. </a:t>
            </a:r>
            <a:r>
              <a:rPr dirty="0"/>
              <a:t>How many clusters?</a:t>
            </a:r>
          </a:p>
        </p:txBody>
      </p:sp>
      <p:sp>
        <p:nvSpPr>
          <p:cNvPr id="334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335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337" name="sierpinski.eps" descr="sierpinski.eps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29530" y="3886200"/>
            <a:ext cx="2721803" cy="1905000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But, does self-similarity appear in real life?"/>
          <p:cNvSpPr txBox="1"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har char="•"/>
            </a:lvl1pPr>
          </a:lstStyle>
          <a:p>
            <a:r>
              <a:t>But, does self-similarity appear in real life?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2C132F-0AEC-FB41-AC86-2FE9FDCAC6C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341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sp>
        <p:nvSpPr>
          <p:cNvPr id="343" name="Outline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Outline</a:t>
            </a:r>
          </a:p>
        </p:txBody>
      </p:sp>
      <p:sp>
        <p:nvSpPr>
          <p:cNvPr id="344" name="Credit where credit is due…"/>
          <p:cNvSpPr txBox="1"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t>Credit where credit is due</a:t>
            </a:r>
          </a:p>
          <a:p>
            <a:pPr>
              <a:buChar char="•"/>
            </a:pPr>
            <a:r>
              <a:t>Future directions</a:t>
            </a:r>
          </a:p>
          <a:p>
            <a:pPr>
              <a:buChar char="•"/>
            </a:pPr>
            <a:r>
              <a:t>Past lessons: Listen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t>To the data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t>To domain-experts</a:t>
            </a:r>
          </a:p>
          <a:p>
            <a:pPr marL="1143000" lvl="2" indent="-228600">
              <a:spcBef>
                <a:spcPts val="0"/>
              </a:spcBef>
              <a:defRPr sz="2400"/>
            </a:pPr>
            <a:r>
              <a:t>E1: fractals / self-similarity</a:t>
            </a:r>
          </a:p>
          <a:p>
            <a:pPr marL="1143000" lvl="2" indent="-228600">
              <a:spcBef>
                <a:spcPts val="0"/>
              </a:spcBef>
              <a:defRPr sz="2400"/>
            </a:pPr>
            <a:r>
              <a:t>E2: power-laws</a:t>
            </a:r>
          </a:p>
        </p:txBody>
      </p:sp>
      <p:sp>
        <p:nvSpPr>
          <p:cNvPr id="345" name="Arrow"/>
          <p:cNvSpPr/>
          <p:nvPr/>
        </p:nvSpPr>
        <p:spPr>
          <a:xfrm>
            <a:off x="152400" y="4578096"/>
            <a:ext cx="533400" cy="304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C00000"/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46" name="Line"/>
          <p:cNvSpPr/>
          <p:nvPr/>
        </p:nvSpPr>
        <p:spPr>
          <a:xfrm>
            <a:off x="5791200" y="4038600"/>
            <a:ext cx="304801" cy="461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0" y="0"/>
                </a:moveTo>
                <a:cubicBezTo>
                  <a:pt x="10468" y="3514"/>
                  <a:pt x="20935" y="7029"/>
                  <a:pt x="21268" y="10629"/>
                </a:cubicBezTo>
                <a:cubicBezTo>
                  <a:pt x="21600" y="14229"/>
                  <a:pt x="11797" y="17914"/>
                  <a:pt x="1994" y="21600"/>
                </a:cubicBezTo>
              </a:path>
            </a:pathLst>
          </a:custGeom>
          <a:ln w="44450">
            <a:solidFill>
              <a:srgbClr val="A50021"/>
            </a:solidFill>
            <a:headEnd type="triangle"/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65B2FBA-76C0-6944-A5AA-4B756604569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teering Committee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Steering Committee</a:t>
            </a:r>
          </a:p>
        </p:txBody>
      </p:sp>
      <p:sp>
        <p:nvSpPr>
          <p:cNvPr id="48" name="Ee-Peng Lim…"/>
          <p:cNvSpPr txBox="1">
            <a:spLocks noGrp="1"/>
          </p:cNvSpPr>
          <p:nvPr>
            <p:ph type="body" sz="half" idx="4294967295"/>
          </p:nvPr>
        </p:nvSpPr>
        <p:spPr>
          <a:xfrm>
            <a:off x="685800" y="1981200"/>
            <a:ext cx="36576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t>Ee-Peng Lim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P. Krishna Reddy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Joshua Z. Huang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Longbing Cao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Jian Pei</a:t>
            </a:r>
          </a:p>
        </p:txBody>
      </p:sp>
      <p:sp>
        <p:nvSpPr>
          <p:cNvPr id="49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rPr dirty="0"/>
              <a:t>PAKDD'18</a:t>
            </a:r>
          </a:p>
        </p:txBody>
      </p:sp>
      <p:sp>
        <p:nvSpPr>
          <p:cNvPr id="50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rPr dirty="0"/>
              <a:t>C. Faloutsos</a:t>
            </a:r>
          </a:p>
        </p:txBody>
      </p:sp>
      <p:sp>
        <p:nvSpPr>
          <p:cNvPr id="52" name="Myra Spiliopoulou…"/>
          <p:cNvSpPr txBox="1"/>
          <p:nvPr/>
        </p:nvSpPr>
        <p:spPr>
          <a:xfrm>
            <a:off x="4597400" y="1905000"/>
            <a:ext cx="3657600" cy="2449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600"/>
              </a:spcBef>
              <a:buSzPct val="100000"/>
              <a:buChar char="•"/>
              <a:defRPr u="none"/>
            </a:pPr>
            <a:r>
              <a:t>Myra Spiliopoulou</a:t>
            </a:r>
          </a:p>
          <a:p>
            <a:pPr marL="342900" indent="-342900">
              <a:spcBef>
                <a:spcPts val="600"/>
              </a:spcBef>
              <a:buSzPct val="100000"/>
              <a:buChar char="•"/>
              <a:defRPr u="none"/>
            </a:pPr>
            <a:r>
              <a:t>Vincent S. Tseng </a:t>
            </a:r>
          </a:p>
          <a:p>
            <a:pPr marL="342900" indent="-342900">
              <a:spcBef>
                <a:spcPts val="600"/>
              </a:spcBef>
              <a:buSzPct val="100000"/>
              <a:buChar char="•"/>
              <a:defRPr u="none"/>
            </a:pPr>
            <a:r>
              <a:t>Tru Hoang Cao</a:t>
            </a:r>
          </a:p>
          <a:p>
            <a:pPr marL="342900" indent="-342900">
              <a:spcBef>
                <a:spcPts val="600"/>
              </a:spcBef>
              <a:buSzPct val="100000"/>
              <a:buChar char="•"/>
              <a:defRPr u="none"/>
            </a:pPr>
            <a:r>
              <a:t>Gill Dobbie</a:t>
            </a:r>
          </a:p>
          <a:p>
            <a:pPr marL="342900" indent="-342900">
              <a:spcBef>
                <a:spcPts val="600"/>
              </a:spcBef>
              <a:buSzPct val="100000"/>
              <a:buChar char="•"/>
              <a:defRPr u="none"/>
            </a:pPr>
            <a:r>
              <a:t>Kyuseok Shim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0CAECF-4BDA-9249-AFCB-A85C36C1CDC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13920F-0E23-2046-8BB8-9A2B637688F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FEEDA0-50B2-A947-AC14-2C19983C0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480" y="735106"/>
            <a:ext cx="1397570" cy="19387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D69571-3FB4-AF4E-BC1C-29C198BE4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89" y="959218"/>
            <a:ext cx="1876619" cy="14074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521FE0-9A31-604A-91FF-A2CF77C677F7}"/>
              </a:ext>
            </a:extLst>
          </p:cNvPr>
          <p:cNvSpPr txBox="1"/>
          <p:nvPr/>
        </p:nvSpPr>
        <p:spPr>
          <a:xfrm>
            <a:off x="2325140" y="2960257"/>
            <a:ext cx="218425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B. Mandelbrot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937128-38AE-2F4A-AA9B-44AF775BFAED}"/>
              </a:ext>
            </a:extLst>
          </p:cNvPr>
          <p:cNvSpPr txBox="1"/>
          <p:nvPr/>
        </p:nvSpPr>
        <p:spPr>
          <a:xfrm>
            <a:off x="788895" y="3769893"/>
            <a:ext cx="4648065" cy="267765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2 pages of self-similar objects: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u="none" dirty="0"/>
              <a:t>Bark of trees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Surface of mountains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u="none" dirty="0"/>
              <a:t>Human lungs</a:t>
            </a:r>
          </a:p>
          <a:p>
            <a:pPr marL="457200" marR="0" indent="-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u="none" dirty="0"/>
              <a:t>Surface of mammalian brain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2800" b="0" i="0" u="sng" strike="noStrike" cap="none" spc="0" normalizeH="0" baseline="0" dirty="0">
              <a:ln>
                <a:noFill/>
              </a:ln>
              <a:solidFill>
                <a:srgbClr val="000066"/>
              </a:solidFill>
              <a:effectLst/>
              <a:uFillTx/>
              <a:latin typeface="+mn-lt"/>
              <a:ea typeface="+mn-ea"/>
              <a:cs typeface="+mn-cs"/>
              <a:sym typeface="Times New Roman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A79C8A-491A-3646-A1E4-A38686473863}"/>
              </a:ext>
            </a:extLst>
          </p:cNvPr>
          <p:cNvSpPr txBox="1"/>
          <p:nvPr/>
        </p:nvSpPr>
        <p:spPr>
          <a:xfrm>
            <a:off x="5401102" y="2744813"/>
            <a:ext cx="3269483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The Fractal geometry 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of nature, 1982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072CE9A-977E-F34D-B9B1-E7F0C6B32C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12" y="769656"/>
            <a:ext cx="1699859" cy="1786587"/>
          </a:xfrm>
          <a:prstGeom prst="rect">
            <a:avLst/>
          </a:prstGeom>
        </p:spPr>
      </p:pic>
      <p:sp>
        <p:nvSpPr>
          <p:cNvPr id="14" name="PAKDD'18">
            <a:extLst>
              <a:ext uri="{FF2B5EF4-FFF2-40B4-BE49-F238E27FC236}">
                <a16:creationId xmlns:a16="http://schemas.microsoft.com/office/drawing/2014/main" id="{7621C6DC-B364-EA4A-B926-45A1B1D455A1}"/>
              </a:ext>
            </a:extLst>
          </p:cNvPr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15" name="C. Faloutsos">
            <a:extLst>
              <a:ext uri="{FF2B5EF4-FFF2-40B4-BE49-F238E27FC236}">
                <a16:creationId xmlns:a16="http://schemas.microsoft.com/office/drawing/2014/main" id="{C681823F-365E-2546-90FD-5A1618DED18B}"/>
              </a:ext>
            </a:extLst>
          </p:cNvPr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</p:spTree>
    <p:extLst>
      <p:ext uri="{BB962C8B-B14F-4D97-AF65-F5344CB8AC3E}">
        <p14:creationId xmlns:p14="http://schemas.microsoft.com/office/powerpoint/2010/main" val="976151897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Real, self similar dataset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E1.1. </a:t>
            </a:r>
            <a:r>
              <a:rPr dirty="0"/>
              <a:t>Real, self similar dataset</a:t>
            </a:r>
          </a:p>
        </p:txBody>
      </p:sp>
      <p:sp>
        <p:nvSpPr>
          <p:cNvPr id="349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350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352" name="gmaps1a.gif" descr="gmaps1a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131" y="1905000"/>
            <a:ext cx="4176180" cy="411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gmaps3a.gif" descr="gmaps3a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84725" y="1905000"/>
            <a:ext cx="4108450" cy="40386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BFF4ED-8F51-D049-A964-A5187031D161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Real, self similar dataset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E1.1. </a:t>
            </a:r>
            <a:r>
              <a:rPr dirty="0"/>
              <a:t>Real, self similar dataset</a:t>
            </a:r>
          </a:p>
        </p:txBody>
      </p:sp>
      <p:sp>
        <p:nvSpPr>
          <p:cNvPr id="356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357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359" name="gmaps1a.gif" descr="gmaps1a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131" y="1905000"/>
            <a:ext cx="4176180" cy="411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gmaps3a.gif" descr="gmaps3a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84725" y="1905000"/>
            <a:ext cx="4108450" cy="4038600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Square"/>
          <p:cNvSpPr/>
          <p:nvPr/>
        </p:nvSpPr>
        <p:spPr>
          <a:xfrm>
            <a:off x="1828800" y="3657600"/>
            <a:ext cx="304800" cy="304800"/>
          </a:xfrm>
          <a:prstGeom prst="rect">
            <a:avLst/>
          </a:prstGeom>
          <a:ln w="50800">
            <a:solidFill>
              <a:srgbClr val="A50021"/>
            </a:solidFill>
            <a:tailEnd type="triangle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62" name="Line"/>
          <p:cNvSpPr/>
          <p:nvPr/>
        </p:nvSpPr>
        <p:spPr>
          <a:xfrm flipH="1">
            <a:off x="2133600" y="1981200"/>
            <a:ext cx="2743201" cy="1676400"/>
          </a:xfrm>
          <a:prstGeom prst="line">
            <a:avLst/>
          </a:prstGeom>
          <a:ln w="12700">
            <a:solidFill>
              <a:srgbClr val="A5002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3" name="Line"/>
          <p:cNvSpPr/>
          <p:nvPr/>
        </p:nvSpPr>
        <p:spPr>
          <a:xfrm flipH="1" flipV="1">
            <a:off x="2133600" y="3962399"/>
            <a:ext cx="2743200" cy="1905002"/>
          </a:xfrm>
          <a:prstGeom prst="line">
            <a:avLst/>
          </a:prstGeom>
          <a:ln w="12700">
            <a:solidFill>
              <a:srgbClr val="A5002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00CD72A-D9B3-1547-9F52-31A3B442BEF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Real, self similar dataset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E1.1. </a:t>
            </a:r>
            <a:r>
              <a:rPr dirty="0"/>
              <a:t>Real, self similar dataset</a:t>
            </a:r>
          </a:p>
        </p:txBody>
      </p:sp>
      <p:sp>
        <p:nvSpPr>
          <p:cNvPr id="366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367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369" name="gmaps1a.gif" descr="gmaps1a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131" y="1905000"/>
            <a:ext cx="4176180" cy="411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gmaps3a.gif" descr="gmaps3a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84725" y="1905000"/>
            <a:ext cx="4108450" cy="4038600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Square"/>
          <p:cNvSpPr/>
          <p:nvPr/>
        </p:nvSpPr>
        <p:spPr>
          <a:xfrm>
            <a:off x="6019800" y="3962400"/>
            <a:ext cx="457200" cy="457200"/>
          </a:xfrm>
          <a:prstGeom prst="rect">
            <a:avLst/>
          </a:prstGeom>
          <a:ln w="50800">
            <a:solidFill>
              <a:srgbClr val="008000"/>
            </a:solidFill>
            <a:tailEnd type="triangle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72" name="Line"/>
          <p:cNvSpPr/>
          <p:nvPr/>
        </p:nvSpPr>
        <p:spPr>
          <a:xfrm flipH="1" flipV="1">
            <a:off x="4267200" y="1981200"/>
            <a:ext cx="1752601" cy="1981200"/>
          </a:xfrm>
          <a:prstGeom prst="line">
            <a:avLst/>
          </a:prstGeom>
          <a:ln w="12700">
            <a:solidFill>
              <a:srgbClr val="008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3" name="Line"/>
          <p:cNvSpPr/>
          <p:nvPr/>
        </p:nvSpPr>
        <p:spPr>
          <a:xfrm flipH="1">
            <a:off x="4267200" y="4419600"/>
            <a:ext cx="1752601" cy="1447800"/>
          </a:xfrm>
          <a:prstGeom prst="line">
            <a:avLst/>
          </a:prstGeom>
          <a:ln w="12700">
            <a:solidFill>
              <a:srgbClr val="008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DDBEC4-CC6A-4E47-9E4E-75754F03A14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Real, self similar dataset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E1.1. </a:t>
            </a:r>
            <a:r>
              <a:rPr dirty="0"/>
              <a:t>Real, self similar dataset</a:t>
            </a:r>
          </a:p>
        </p:txBody>
      </p:sp>
      <p:sp>
        <p:nvSpPr>
          <p:cNvPr id="376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377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379" name="gmaps1a.gif" descr="gmaps1a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5131" y="1905000"/>
            <a:ext cx="4176180" cy="411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0" name="gmaps3a.gif" descr="gmaps3a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84725" y="1905000"/>
            <a:ext cx="4108450" cy="4038600"/>
          </a:xfrm>
          <a:prstGeom prst="rect">
            <a:avLst/>
          </a:prstGeom>
          <a:ln w="12700">
            <a:miter lim="400000"/>
          </a:ln>
        </p:spPr>
      </p:pic>
      <p:sp>
        <p:nvSpPr>
          <p:cNvPr id="381" name="Square"/>
          <p:cNvSpPr/>
          <p:nvPr/>
        </p:nvSpPr>
        <p:spPr>
          <a:xfrm>
            <a:off x="6019800" y="3962400"/>
            <a:ext cx="457200" cy="457200"/>
          </a:xfrm>
          <a:prstGeom prst="rect">
            <a:avLst/>
          </a:prstGeom>
          <a:ln w="50800">
            <a:solidFill>
              <a:srgbClr val="008000"/>
            </a:solidFill>
            <a:tailEnd type="triangle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82" name="Line"/>
          <p:cNvSpPr/>
          <p:nvPr/>
        </p:nvSpPr>
        <p:spPr>
          <a:xfrm flipH="1" flipV="1">
            <a:off x="4267200" y="1981200"/>
            <a:ext cx="1752601" cy="1981200"/>
          </a:xfrm>
          <a:prstGeom prst="line">
            <a:avLst/>
          </a:prstGeom>
          <a:ln w="12700">
            <a:solidFill>
              <a:srgbClr val="008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3" name="Line"/>
          <p:cNvSpPr/>
          <p:nvPr/>
        </p:nvSpPr>
        <p:spPr>
          <a:xfrm flipH="1">
            <a:off x="4267200" y="4419600"/>
            <a:ext cx="1752601" cy="1447800"/>
          </a:xfrm>
          <a:prstGeom prst="line">
            <a:avLst/>
          </a:prstGeom>
          <a:ln w="12700">
            <a:solidFill>
              <a:srgbClr val="008000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4" name="Square"/>
          <p:cNvSpPr/>
          <p:nvPr/>
        </p:nvSpPr>
        <p:spPr>
          <a:xfrm>
            <a:off x="1828800" y="3657600"/>
            <a:ext cx="304800" cy="304800"/>
          </a:xfrm>
          <a:prstGeom prst="rect">
            <a:avLst/>
          </a:prstGeom>
          <a:ln w="50800">
            <a:solidFill>
              <a:srgbClr val="A50021"/>
            </a:solidFill>
            <a:tailEnd type="triangle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85" name="Line"/>
          <p:cNvSpPr/>
          <p:nvPr/>
        </p:nvSpPr>
        <p:spPr>
          <a:xfrm flipH="1">
            <a:off x="2133600" y="1981200"/>
            <a:ext cx="2743201" cy="1676400"/>
          </a:xfrm>
          <a:prstGeom prst="line">
            <a:avLst/>
          </a:prstGeom>
          <a:ln w="12700">
            <a:solidFill>
              <a:srgbClr val="A5002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6" name="Line"/>
          <p:cNvSpPr/>
          <p:nvPr/>
        </p:nvSpPr>
        <p:spPr>
          <a:xfrm flipH="1" flipV="1">
            <a:off x="2133600" y="3962399"/>
            <a:ext cx="2743200" cy="1905002"/>
          </a:xfrm>
          <a:prstGeom prst="line">
            <a:avLst/>
          </a:prstGeom>
          <a:ln w="12700">
            <a:solidFill>
              <a:srgbClr val="A50021"/>
            </a:solidFill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44F8CB-6D81-1445-A53E-023FA22B79A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44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maps-norway.gif" descr="gmaps-norway.g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72000" y="1676400"/>
            <a:ext cx="4114800" cy="4114800"/>
          </a:xfrm>
          <a:prstGeom prst="rect">
            <a:avLst/>
          </a:prstGeom>
          <a:ln w="12700">
            <a:miter lim="400000"/>
          </a:ln>
        </p:spPr>
      </p:pic>
      <p:sp>
        <p:nvSpPr>
          <p:cNvPr id="389" name="Title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90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391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sp>
        <p:nvSpPr>
          <p:cNvPr id="393" name="Square"/>
          <p:cNvSpPr/>
          <p:nvPr/>
        </p:nvSpPr>
        <p:spPr>
          <a:xfrm>
            <a:off x="6629400" y="3429000"/>
            <a:ext cx="152400" cy="152400"/>
          </a:xfrm>
          <a:prstGeom prst="rect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94" name="the red is true…"/>
          <p:cNvSpPr txBox="1"/>
          <p:nvPr/>
        </p:nvSpPr>
        <p:spPr>
          <a:xfrm>
            <a:off x="152400" y="2057400"/>
            <a:ext cx="3886200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just">
              <a:buSzPct val="100000"/>
              <a:buChar char="•"/>
              <a:defRPr u="none"/>
            </a:pPr>
            <a:r>
              <a:rPr dirty="0"/>
              <a:t> the </a:t>
            </a:r>
            <a:r>
              <a:rPr dirty="0">
                <a:solidFill>
                  <a:srgbClr val="A50021"/>
                </a:solidFill>
              </a:rPr>
              <a:t>red </a:t>
            </a:r>
            <a:r>
              <a:rPr dirty="0"/>
              <a:t>is true</a:t>
            </a:r>
          </a:p>
          <a:p>
            <a:pPr algn="just">
              <a:buSzPct val="100000"/>
              <a:buChar char="•"/>
              <a:defRPr u="none"/>
            </a:pPr>
            <a:r>
              <a:rPr dirty="0"/>
              <a:t> origin: Norway</a:t>
            </a:r>
          </a:p>
          <a:p>
            <a:pPr algn="just">
              <a:buSzPct val="100000"/>
              <a:buChar char="•"/>
              <a:defRPr u="none"/>
            </a:pPr>
            <a:r>
              <a:rPr lang="en-US" dirty="0"/>
              <a:t> </a:t>
            </a:r>
            <a:r>
              <a:rPr dirty="0"/>
              <a:t>but most other coastlines are ‘self-similar’, too!</a:t>
            </a:r>
          </a:p>
        </p:txBody>
      </p:sp>
      <p:sp>
        <p:nvSpPr>
          <p:cNvPr id="395" name="Rectangle"/>
          <p:cNvSpPr/>
          <p:nvPr/>
        </p:nvSpPr>
        <p:spPr>
          <a:xfrm>
            <a:off x="6858000" y="457200"/>
            <a:ext cx="1981200" cy="685800"/>
          </a:xfrm>
          <a:prstGeom prst="rect">
            <a:avLst/>
          </a:prstGeom>
          <a:solidFill>
            <a:srgbClr val="FFFFFF"/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C18450-2371-064F-8D6F-4F3DA4F2E524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45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Date Placeholder 3">
            <a:extLst>
              <a:ext uri="{FF2B5EF4-FFF2-40B4-BE49-F238E27FC236}">
                <a16:creationId xmlns:a16="http://schemas.microsoft.com/office/drawing/2014/main" id="{B1FED204-AA4F-2745-8593-130C0488EDA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15-826</a:t>
            </a:r>
          </a:p>
        </p:txBody>
      </p:sp>
      <p:sp>
        <p:nvSpPr>
          <p:cNvPr id="63490" name="Footer Placeholder 4">
            <a:extLst>
              <a:ext uri="{FF2B5EF4-FFF2-40B4-BE49-F238E27FC236}">
                <a16:creationId xmlns:a16="http://schemas.microsoft.com/office/drawing/2014/main" id="{27399C22-54DF-D04B-9DF0-5C7E72B3F7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Copyright: C. Faloutsos (2017)</a:t>
            </a:r>
          </a:p>
        </p:txBody>
      </p:sp>
      <p:sp>
        <p:nvSpPr>
          <p:cNvPr id="63491" name="Slide Number Placeholder 5">
            <a:extLst>
              <a:ext uri="{FF2B5EF4-FFF2-40B4-BE49-F238E27FC236}">
                <a16:creationId xmlns:a16="http://schemas.microsoft.com/office/drawing/2014/main" id="{CF0CAA03-F4C5-9543-BCF3-2DF658F02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5640AE4D-BB0F-2945-A70E-39ED712703D5}" type="slidenum">
              <a:rPr lang="en-US" altLang="en-US" sz="1400"/>
              <a:pPr/>
              <a:t>46</a:t>
            </a:fld>
            <a:endParaRPr lang="en-US" altLang="en-US" sz="1400"/>
          </a:p>
        </p:txBody>
      </p:sp>
      <p:sp>
        <p:nvSpPr>
          <p:cNvPr id="63492" name="Rectangle 2">
            <a:extLst>
              <a:ext uri="{FF2B5EF4-FFF2-40B4-BE49-F238E27FC236}">
                <a16:creationId xmlns:a16="http://schemas.microsoft.com/office/drawing/2014/main" id="{1B04B904-5E7F-5644-A8DA-83B630FA59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E1.2. </a:t>
            </a:r>
            <a:r>
              <a:rPr lang="en-US" altLang="en-US">
                <a:ea typeface="ＭＳ Ｐゴシック" panose="020B0600070205080204" pitchFamily="34" charset="-128"/>
              </a:rPr>
              <a:t>Disk </a:t>
            </a:r>
            <a:r>
              <a:rPr lang="en-US" altLang="en-US" dirty="0">
                <a:ea typeface="ＭＳ Ｐゴシック" panose="020B0600070205080204" pitchFamily="34" charset="-128"/>
              </a:rPr>
              <a:t>traffic</a:t>
            </a:r>
          </a:p>
        </p:txBody>
      </p:sp>
      <p:sp>
        <p:nvSpPr>
          <p:cNvPr id="63493" name="Rectangle 3">
            <a:extLst>
              <a:ext uri="{FF2B5EF4-FFF2-40B4-BE49-F238E27FC236}">
                <a16:creationId xmlns:a16="http://schemas.microsoft.com/office/drawing/2014/main" id="{20F23269-06BF-3445-9E6A-E2DB1D3AF64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71500" y="1326572"/>
            <a:ext cx="8153400" cy="914400"/>
          </a:xfrm>
        </p:spPr>
        <p:txBody>
          <a:bodyPr/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disk traces: self-similar: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dirty="0" err="1"/>
              <a:t>Mengzhi</a:t>
            </a:r>
            <a:r>
              <a:rPr lang="en-US" sz="2800" dirty="0"/>
              <a:t> Wang, et. </a:t>
            </a:r>
            <a:r>
              <a:rPr lang="en-US" sz="2800" dirty="0" err="1"/>
              <a:t>al.,</a:t>
            </a:r>
            <a:r>
              <a:rPr lang="en-US" sz="2800" i="1" dirty="0" err="1"/>
              <a:t>Data</a:t>
            </a:r>
            <a:r>
              <a:rPr lang="en-US" sz="2800" i="1" dirty="0"/>
              <a:t> Mining Meets Performance Evaluation: Fast Algorithms for Modeling </a:t>
            </a:r>
            <a:r>
              <a:rPr lang="en-US" sz="2800" i="1" dirty="0" err="1"/>
              <a:t>Bursty</a:t>
            </a:r>
            <a:r>
              <a:rPr lang="en-US" sz="2800" i="1" dirty="0"/>
              <a:t> Traffic</a:t>
            </a:r>
            <a:r>
              <a:rPr lang="en-US" sz="2800" dirty="0"/>
              <a:t>, ICDE, 2002.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47E6BCEE-7FC0-B249-A3F7-8083114A56CC}"/>
              </a:ext>
            </a:extLst>
          </p:cNvPr>
          <p:cNvGrpSpPr/>
          <p:nvPr/>
        </p:nvGrpSpPr>
        <p:grpSpPr>
          <a:xfrm>
            <a:off x="838200" y="3048000"/>
            <a:ext cx="7010400" cy="3048000"/>
            <a:chOff x="838200" y="3048000"/>
            <a:chExt cx="7010400" cy="3048000"/>
          </a:xfrm>
        </p:grpSpPr>
        <p:grpSp>
          <p:nvGrpSpPr>
            <p:cNvPr id="63494" name="Group 4">
              <a:extLst>
                <a:ext uri="{FF2B5EF4-FFF2-40B4-BE49-F238E27FC236}">
                  <a16:creationId xmlns:a16="http://schemas.microsoft.com/office/drawing/2014/main" id="{1B77B6DA-71C2-6941-8B6F-D52AD2292F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8200" y="3048000"/>
              <a:ext cx="7010400" cy="3048000"/>
              <a:chOff x="528" y="1776"/>
              <a:chExt cx="4416" cy="1920"/>
            </a:xfrm>
          </p:grpSpPr>
          <p:pic>
            <p:nvPicPr>
              <p:cNvPr id="63503" name="Picture 5">
                <a:extLst>
                  <a:ext uri="{FF2B5EF4-FFF2-40B4-BE49-F238E27FC236}">
                    <a16:creationId xmlns:a16="http://schemas.microsoft.com/office/drawing/2014/main" id="{19B67E7B-1430-6B4D-BA3D-653341CBEE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8" y="2064"/>
                <a:ext cx="1776" cy="12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3504" name="Picture 6">
                <a:extLst>
                  <a:ext uri="{FF2B5EF4-FFF2-40B4-BE49-F238E27FC236}">
                    <a16:creationId xmlns:a16="http://schemas.microsoft.com/office/drawing/2014/main" id="{99AC6BCE-81EA-B14B-B212-0BF2F1FF7F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2064"/>
                <a:ext cx="1872" cy="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3505" name="Text Box 7">
                <a:extLst>
                  <a:ext uri="{FF2B5EF4-FFF2-40B4-BE49-F238E27FC236}">
                    <a16:creationId xmlns:a16="http://schemas.microsoft.com/office/drawing/2014/main" id="{439D119D-7373-7045-813D-FC3F6506C3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64" y="3408"/>
                <a:ext cx="864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u="none" dirty="0"/>
                  <a:t>time</a:t>
                </a:r>
              </a:p>
            </p:txBody>
          </p:sp>
          <p:sp>
            <p:nvSpPr>
              <p:cNvPr id="63506" name="Text Box 8">
                <a:extLst>
                  <a:ext uri="{FF2B5EF4-FFF2-40B4-BE49-F238E27FC236}">
                    <a16:creationId xmlns:a16="http://schemas.microsoft.com/office/drawing/2014/main" id="{893F88BD-5670-DD44-8975-49F44AA128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1776"/>
                <a:ext cx="1296" cy="2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altLang="en-US" sz="2400" u="none" dirty="0"/>
                  <a:t>#bytes</a:t>
                </a:r>
              </a:p>
            </p:txBody>
          </p:sp>
        </p:grpSp>
        <p:grpSp>
          <p:nvGrpSpPr>
            <p:cNvPr id="3" name="Group 9">
              <a:extLst>
                <a:ext uri="{FF2B5EF4-FFF2-40B4-BE49-F238E27FC236}">
                  <a16:creationId xmlns:a16="http://schemas.microsoft.com/office/drawing/2014/main" id="{EF6067F8-87A0-CC4A-88D6-245C9CF1C85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9600" y="3581400"/>
              <a:ext cx="1295400" cy="1905000"/>
              <a:chOff x="2784" y="2256"/>
              <a:chExt cx="816" cy="1200"/>
            </a:xfrm>
          </p:grpSpPr>
          <p:sp>
            <p:nvSpPr>
              <p:cNvPr id="63500" name="Rectangle 10">
                <a:extLst>
                  <a:ext uri="{FF2B5EF4-FFF2-40B4-BE49-F238E27FC236}">
                    <a16:creationId xmlns:a16="http://schemas.microsoft.com/office/drawing/2014/main" id="{757CA1AA-0604-7A4C-B291-E135ED1DDE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2976"/>
                <a:ext cx="288" cy="480"/>
              </a:xfrm>
              <a:prstGeom prst="rect">
                <a:avLst/>
              </a:prstGeom>
              <a:noFill/>
              <a:ln w="38100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US" altLang="en-US"/>
              </a:p>
            </p:txBody>
          </p:sp>
          <p:sp>
            <p:nvSpPr>
              <p:cNvPr id="63501" name="Line 11">
                <a:extLst>
                  <a:ext uri="{FF2B5EF4-FFF2-40B4-BE49-F238E27FC236}">
                    <a16:creationId xmlns:a16="http://schemas.microsoft.com/office/drawing/2014/main" id="{7E8BB0FF-4A8A-344C-B2B2-179E203279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4" y="2256"/>
                <a:ext cx="816" cy="720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3502" name="Line 12">
                <a:extLst>
                  <a:ext uri="{FF2B5EF4-FFF2-40B4-BE49-F238E27FC236}">
                    <a16:creationId xmlns:a16="http://schemas.microsoft.com/office/drawing/2014/main" id="{BC4EB967-A547-2240-8FE9-F1C22C5781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4" y="3360"/>
                <a:ext cx="768" cy="96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4" name="Group 13">
              <a:extLst>
                <a:ext uri="{FF2B5EF4-FFF2-40B4-BE49-F238E27FC236}">
                  <a16:creationId xmlns:a16="http://schemas.microsoft.com/office/drawing/2014/main" id="{146B918D-9139-074C-93CB-00F00BA725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2800" y="3581400"/>
              <a:ext cx="2057400" cy="1981200"/>
              <a:chOff x="2112" y="2256"/>
              <a:chExt cx="1296" cy="1248"/>
            </a:xfrm>
          </p:grpSpPr>
          <p:sp>
            <p:nvSpPr>
              <p:cNvPr id="63497" name="Rectangle 14">
                <a:extLst>
                  <a:ext uri="{FF2B5EF4-FFF2-40B4-BE49-F238E27FC236}">
                    <a16:creationId xmlns:a16="http://schemas.microsoft.com/office/drawing/2014/main" id="{FBD38BA5-6B97-D04F-835D-7B5EA9645B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2976"/>
                <a:ext cx="144" cy="52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US" altLang="en-US"/>
              </a:p>
            </p:txBody>
          </p:sp>
          <p:sp>
            <p:nvSpPr>
              <p:cNvPr id="63498" name="Line 15">
                <a:extLst>
                  <a:ext uri="{FF2B5EF4-FFF2-40B4-BE49-F238E27FC236}">
                    <a16:creationId xmlns:a16="http://schemas.microsoft.com/office/drawing/2014/main" id="{A039700C-AB03-C84B-BF55-340294218E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56" y="2256"/>
                <a:ext cx="1152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63499" name="Line 16">
                <a:extLst>
                  <a:ext uri="{FF2B5EF4-FFF2-40B4-BE49-F238E27FC236}">
                    <a16:creationId xmlns:a16="http://schemas.microsoft.com/office/drawing/2014/main" id="{09C571EE-936B-E240-BB09-F300FE51D2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56" y="3360"/>
                <a:ext cx="1152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707662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Slide Number Placeholder 5">
            <a:extLst>
              <a:ext uri="{FF2B5EF4-FFF2-40B4-BE49-F238E27FC236}">
                <a16:creationId xmlns:a16="http://schemas.microsoft.com/office/drawing/2014/main" id="{A1A3771A-80C4-864D-997D-261F7D35C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fld id="{DD6332BC-87CB-BF47-83FE-12AB68C2D48C}" type="slidenum">
              <a:rPr lang="en-US" altLang="en-US" sz="1400"/>
              <a:pPr/>
              <a:t>47</a:t>
            </a:fld>
            <a:endParaRPr lang="en-US" altLang="en-US" sz="1400"/>
          </a:p>
        </p:txBody>
      </p:sp>
      <p:sp>
        <p:nvSpPr>
          <p:cNvPr id="71684" name="Rectangle 2">
            <a:extLst>
              <a:ext uri="{FF2B5EF4-FFF2-40B4-BE49-F238E27FC236}">
                <a16:creationId xmlns:a16="http://schemas.microsoft.com/office/drawing/2014/main" id="{0796B073-5E98-5B47-93B5-F441A44111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E1.3. Web traffic</a:t>
            </a:r>
          </a:p>
        </p:txBody>
      </p:sp>
      <p:sp>
        <p:nvSpPr>
          <p:cNvPr id="71685" name="Rectangle 3">
            <a:extLst>
              <a:ext uri="{FF2B5EF4-FFF2-40B4-BE49-F238E27FC236}">
                <a16:creationId xmlns:a16="http://schemas.microsoft.com/office/drawing/2014/main" id="{1C8880F1-F2A6-154E-BB2D-1475485B7B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altLang="en-US" dirty="0">
                <a:ea typeface="ＭＳ Ｐゴシック" panose="020B0600070205080204" pitchFamily="34" charset="-128"/>
              </a:rPr>
              <a:t>[</a:t>
            </a:r>
            <a:r>
              <a:rPr lang="en-US" altLang="en-US" dirty="0" err="1">
                <a:ea typeface="ＭＳ Ｐゴシック" panose="020B0600070205080204" pitchFamily="34" charset="-128"/>
              </a:rPr>
              <a:t>Crovella</a:t>
            </a:r>
            <a:r>
              <a:rPr lang="en-US" altLang="en-US" dirty="0">
                <a:ea typeface="ＭＳ Ｐゴシック" panose="020B0600070205080204" pitchFamily="34" charset="-128"/>
              </a:rPr>
              <a:t>, </a:t>
            </a:r>
            <a:r>
              <a:rPr lang="en-US" altLang="en-US" dirty="0" err="1">
                <a:ea typeface="ＭＳ Ｐゴシック" panose="020B0600070205080204" pitchFamily="34" charset="-128"/>
              </a:rPr>
              <a:t>Bestavros</a:t>
            </a:r>
            <a:r>
              <a:rPr lang="en-US" altLang="en-US" dirty="0">
                <a:ea typeface="ＭＳ Ｐゴシック" panose="020B0600070205080204" pitchFamily="34" charset="-128"/>
              </a:rPr>
              <a:t>, SIGMETRICS</a:t>
            </a:r>
            <a:r>
              <a:rPr lang="ja-JP" altLang="en-US">
                <a:ea typeface="ＭＳ Ｐゴシック" panose="020B0600070205080204" pitchFamily="34" charset="-128"/>
              </a:rPr>
              <a:t>’</a:t>
            </a:r>
            <a:r>
              <a:rPr lang="en-US" altLang="ja-JP" dirty="0">
                <a:ea typeface="ＭＳ Ｐゴシック" panose="020B0600070205080204" pitchFamily="34" charset="-128"/>
              </a:rPr>
              <a:t>96]</a:t>
            </a:r>
            <a:endParaRPr lang="en-US" altLang="en-US" dirty="0">
              <a:ea typeface="ＭＳ Ｐゴシック" panose="020B0600070205080204" pitchFamily="34" charset="-128"/>
            </a:endParaRPr>
          </a:p>
        </p:txBody>
      </p:sp>
      <p:pic>
        <p:nvPicPr>
          <p:cNvPr id="71686" name="Picture 4" descr="traffic-pv">
            <a:extLst>
              <a:ext uri="{FF2B5EF4-FFF2-40B4-BE49-F238E27FC236}">
                <a16:creationId xmlns:a16="http://schemas.microsoft.com/office/drawing/2014/main" id="{6F513E2E-3429-E940-A73D-664A4D735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05113"/>
            <a:ext cx="4203700" cy="320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Text Box 5">
            <a:extLst>
              <a:ext uri="{FF2B5EF4-FFF2-40B4-BE49-F238E27FC236}">
                <a16:creationId xmlns:a16="http://schemas.microsoft.com/office/drawing/2014/main" id="{3B6446FB-B5A0-4C40-B46D-11C68B86A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1630" y="3089275"/>
            <a:ext cx="22862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US" altLang="en-US" sz="2400" u="none" dirty="0"/>
              <a:t>1000 sec; 100sec</a:t>
            </a:r>
          </a:p>
          <a:p>
            <a:pPr algn="ctr"/>
            <a:r>
              <a:rPr lang="en-US" altLang="en-US" sz="2400" u="none" dirty="0"/>
              <a:t>10sec; 1sec</a:t>
            </a:r>
          </a:p>
        </p:txBody>
      </p:sp>
    </p:spTree>
    <p:extLst>
      <p:ext uri="{BB962C8B-B14F-4D97-AF65-F5344CB8AC3E}">
        <p14:creationId xmlns:p14="http://schemas.microsoft.com/office/powerpoint/2010/main" val="2443835394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398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sp>
        <p:nvSpPr>
          <p:cNvPr id="400" name="Outline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Outline</a:t>
            </a:r>
          </a:p>
        </p:txBody>
      </p:sp>
      <p:sp>
        <p:nvSpPr>
          <p:cNvPr id="401" name="Credit where credit is due…"/>
          <p:cNvSpPr txBox="1"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t>Credit where credit is due</a:t>
            </a:r>
          </a:p>
          <a:p>
            <a:pPr>
              <a:buChar char="•"/>
            </a:pPr>
            <a:r>
              <a:t>Future directions</a:t>
            </a:r>
          </a:p>
          <a:p>
            <a:pPr>
              <a:buChar char="•"/>
            </a:pPr>
            <a:r>
              <a:t>Past lessons: Listen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t>To the data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t>To domain-experts</a:t>
            </a:r>
          </a:p>
          <a:p>
            <a:pPr marL="1143000" lvl="2" indent="-228600">
              <a:spcBef>
                <a:spcPts val="0"/>
              </a:spcBef>
              <a:defRPr sz="2400"/>
            </a:pPr>
            <a:r>
              <a:t>E1: fractals / self-similarity</a:t>
            </a:r>
          </a:p>
          <a:p>
            <a:pPr marL="1143000" lvl="2" indent="-228600">
              <a:spcBef>
                <a:spcPts val="0"/>
              </a:spcBef>
              <a:defRPr sz="2400"/>
            </a:pPr>
            <a:r>
              <a:t>E2: power-laws</a:t>
            </a:r>
          </a:p>
        </p:txBody>
      </p:sp>
      <p:sp>
        <p:nvSpPr>
          <p:cNvPr id="402" name="Arrow"/>
          <p:cNvSpPr/>
          <p:nvPr/>
        </p:nvSpPr>
        <p:spPr>
          <a:xfrm>
            <a:off x="152400" y="4895088"/>
            <a:ext cx="533400" cy="304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C00000"/>
          </a:solidFill>
          <a:ln w="12700">
            <a:miter lim="400000"/>
            <a:tailEnd type="triangle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03" name="Line"/>
          <p:cNvSpPr/>
          <p:nvPr/>
        </p:nvSpPr>
        <p:spPr>
          <a:xfrm>
            <a:off x="5791200" y="4038600"/>
            <a:ext cx="304801" cy="461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0" y="0"/>
                </a:moveTo>
                <a:cubicBezTo>
                  <a:pt x="10468" y="3514"/>
                  <a:pt x="20935" y="7029"/>
                  <a:pt x="21268" y="10629"/>
                </a:cubicBezTo>
                <a:cubicBezTo>
                  <a:pt x="21600" y="14229"/>
                  <a:pt x="11797" y="17914"/>
                  <a:pt x="1994" y="21600"/>
                </a:cubicBezTo>
              </a:path>
            </a:pathLst>
          </a:custGeom>
          <a:ln w="44450">
            <a:solidFill>
              <a:srgbClr val="A50021"/>
            </a:solidFill>
            <a:headEnd type="triangle"/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04" name="Line"/>
          <p:cNvSpPr/>
          <p:nvPr/>
        </p:nvSpPr>
        <p:spPr>
          <a:xfrm>
            <a:off x="6324600" y="4678680"/>
            <a:ext cx="304801" cy="4619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76" h="21600" extrusionOk="0">
                <a:moveTo>
                  <a:pt x="0" y="0"/>
                </a:moveTo>
                <a:cubicBezTo>
                  <a:pt x="10468" y="3514"/>
                  <a:pt x="20935" y="7029"/>
                  <a:pt x="21268" y="10629"/>
                </a:cubicBezTo>
                <a:cubicBezTo>
                  <a:pt x="21600" y="14229"/>
                  <a:pt x="11797" y="17914"/>
                  <a:pt x="1994" y="21600"/>
                </a:cubicBezTo>
              </a:path>
            </a:pathLst>
          </a:custGeom>
          <a:ln w="44450">
            <a:solidFill>
              <a:srgbClr val="A50021"/>
            </a:solidFill>
            <a:headEnd type="triangle"/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426ADB-914E-E440-BAA5-23DD5CC02D2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48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E2: 2x mass -&gt; 2x food?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Fractals &lt;-&gt; power laws, </a:t>
            </a:r>
            <a:r>
              <a:rPr lang="en-US" dirty="0" err="1"/>
              <a:t>eg.</a:t>
            </a:r>
            <a:r>
              <a:rPr lang="en-US" dirty="0"/>
              <a:t>:</a:t>
            </a:r>
            <a:endParaRPr dirty="0"/>
          </a:p>
        </p:txBody>
      </p:sp>
      <p:sp>
        <p:nvSpPr>
          <p:cNvPr id="407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408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1400" u="none"/>
            </a:lvl1pPr>
          </a:lstStyle>
          <a:p>
            <a:r>
              <a:t>C. Faloutsos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960DED-B61D-B14B-8F09-89FA4000C19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49</a:t>
            </a:fld>
            <a:endParaRPr lang="en-US"/>
          </a:p>
        </p:txBody>
      </p:sp>
      <p:pic>
        <p:nvPicPr>
          <p:cNvPr id="9" name="sierpinski.eps" descr="sierpinski.eps">
            <a:extLst>
              <a:ext uri="{FF2B5EF4-FFF2-40B4-BE49-F238E27FC236}">
                <a16:creationId xmlns:a16="http://schemas.microsoft.com/office/drawing/2014/main" id="{23CD436F-F1FD-4944-892F-4889F3981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87840" y="2464903"/>
            <a:ext cx="3205920" cy="248809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3877F45C-11A5-7B4D-94F8-09B511B13695}"/>
              </a:ext>
            </a:extLst>
          </p:cNvPr>
          <p:cNvGrpSpPr/>
          <p:nvPr/>
        </p:nvGrpSpPr>
        <p:grpSpPr>
          <a:xfrm>
            <a:off x="6301409" y="2842591"/>
            <a:ext cx="1874850" cy="1987826"/>
            <a:chOff x="6301409" y="2842591"/>
            <a:chExt cx="1874850" cy="1987826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711178CF-B670-3C46-8384-24A1909BA830}"/>
                </a:ext>
              </a:extLst>
            </p:cNvPr>
            <p:cNvCxnSpPr/>
            <p:nvPr/>
          </p:nvCxnSpPr>
          <p:spPr>
            <a:xfrm>
              <a:off x="6301409" y="4830417"/>
              <a:ext cx="1874850" cy="0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FF7D7162-4058-5C44-B3C8-B6308F5411F1}"/>
                </a:ext>
              </a:extLst>
            </p:cNvPr>
            <p:cNvCxnSpPr/>
            <p:nvPr/>
          </p:nvCxnSpPr>
          <p:spPr>
            <a:xfrm flipV="1">
              <a:off x="6301409" y="2842591"/>
              <a:ext cx="0" cy="1987826"/>
            </a:xfrm>
            <a:prstGeom prst="straightConnector1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  <a:tailEnd type="triangle"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DC00301-8DB9-CF4E-A6DD-C8A6463BB307}"/>
              </a:ext>
            </a:extLst>
          </p:cNvPr>
          <p:cNvSpPr txBox="1"/>
          <p:nvPr/>
        </p:nvSpPr>
        <p:spPr>
          <a:xfrm>
            <a:off x="7060261" y="4953000"/>
            <a:ext cx="1876474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Radius (log)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7F708A-81D8-AC4A-9E10-CA99C9BD768B}"/>
              </a:ext>
            </a:extLst>
          </p:cNvPr>
          <p:cNvSpPr txBox="1"/>
          <p:nvPr/>
        </p:nvSpPr>
        <p:spPr>
          <a:xfrm>
            <a:off x="4614090" y="1785877"/>
            <a:ext cx="1687319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#neighbors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u="none" dirty="0"/>
              <a:t>(log)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66"/>
              </a:solidFill>
              <a:effectLst/>
              <a:uFillTx/>
              <a:latin typeface="+mn-lt"/>
              <a:ea typeface="+mn-ea"/>
              <a:cs typeface="+mn-cs"/>
              <a:sym typeface="Times New Roman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327907A-740B-B947-88D1-EE8C98FDA8A0}"/>
              </a:ext>
            </a:extLst>
          </p:cNvPr>
          <p:cNvSpPr/>
          <p:nvPr/>
        </p:nvSpPr>
        <p:spPr>
          <a:xfrm>
            <a:off x="38762" y="3469252"/>
            <a:ext cx="2610678" cy="2539449"/>
          </a:xfrm>
          <a:prstGeom prst="ellipse">
            <a:avLst/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92A7A90-61C8-024D-AFA3-9002D22289D9}"/>
              </a:ext>
            </a:extLst>
          </p:cNvPr>
          <p:cNvSpPr>
            <a:spLocks noChangeAspect="1"/>
          </p:cNvSpPr>
          <p:nvPr/>
        </p:nvSpPr>
        <p:spPr>
          <a:xfrm>
            <a:off x="1252661" y="4647537"/>
            <a:ext cx="182880" cy="182880"/>
          </a:xfrm>
          <a:prstGeom prst="ellipse">
            <a:avLst/>
          </a:prstGeom>
          <a:solidFill>
            <a:srgbClr val="C00000"/>
          </a:solidFill>
          <a:ln w="76200" cap="flat">
            <a:solidFill>
              <a:srgbClr val="C00000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FD5303-2EF2-774B-957F-D606AEFC1E0D}"/>
              </a:ext>
            </a:extLst>
          </p:cNvPr>
          <p:cNvSpPr txBox="1"/>
          <p:nvPr/>
        </p:nvSpPr>
        <p:spPr>
          <a:xfrm>
            <a:off x="3607948" y="5423928"/>
            <a:ext cx="4410821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N ( r ) = r </a:t>
            </a:r>
            <a:r>
              <a:rPr kumimoji="0" lang="en-US" sz="3200" b="0" i="0" u="none" strike="noStrike" cap="none" spc="0" normalizeH="0" baseline="30000" dirty="0">
                <a:ln>
                  <a:noFill/>
                </a:ln>
                <a:solidFill>
                  <a:srgbClr val="000066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log(3)/log(2) </a:t>
            </a: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=  r </a:t>
            </a:r>
            <a:r>
              <a:rPr kumimoji="0" lang="en-US" sz="3200" b="0" i="0" u="none" strike="noStrike" cap="none" spc="0" normalizeH="0" baseline="30000" dirty="0">
                <a:ln>
                  <a:noFill/>
                </a:ln>
                <a:solidFill>
                  <a:srgbClr val="000066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1.58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6FDFE74-AD9F-B741-9E49-29EC0E0CAE9A}"/>
              </a:ext>
            </a:extLst>
          </p:cNvPr>
          <p:cNvCxnSpPr/>
          <p:nvPr/>
        </p:nvCxnSpPr>
        <p:spPr>
          <a:xfrm flipV="1">
            <a:off x="6858000" y="2739982"/>
            <a:ext cx="685800" cy="1578018"/>
          </a:xfrm>
          <a:prstGeom prst="line">
            <a:avLst/>
          </a:prstGeom>
          <a:noFill/>
          <a:ln w="635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3BB364B-318A-0E49-AD17-5B229357BF97}"/>
              </a:ext>
            </a:extLst>
          </p:cNvPr>
          <p:cNvSpPr txBox="1"/>
          <p:nvPr/>
        </p:nvSpPr>
        <p:spPr>
          <a:xfrm>
            <a:off x="7518400" y="3690579"/>
            <a:ext cx="949938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solidFill>
                  <a:srgbClr val="000066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y=</a:t>
            </a:r>
            <a:r>
              <a:rPr lang="en-US" sz="3600" u="none" dirty="0" err="1"/>
              <a:t>x</a:t>
            </a:r>
            <a:r>
              <a:rPr kumimoji="0" lang="en-US" sz="3600" b="0" i="0" u="none" strike="noStrike" cap="none" spc="0" normalizeH="0" baseline="30000" dirty="0" err="1">
                <a:ln>
                  <a:noFill/>
                </a:ln>
                <a:solidFill>
                  <a:srgbClr val="000066"/>
                </a:solidFill>
                <a:effectLst/>
                <a:uFillTx/>
                <a:latin typeface="+mn-lt"/>
                <a:ea typeface="+mn-ea"/>
                <a:cs typeface="+mn-cs"/>
                <a:sym typeface="Times New Roman"/>
              </a:rPr>
              <a:t>a</a:t>
            </a:r>
            <a:endParaRPr kumimoji="0" lang="en-US" sz="3600" b="0" i="0" u="none" strike="noStrike" cap="none" spc="0" normalizeH="0" baseline="30000" dirty="0">
              <a:ln>
                <a:noFill/>
              </a:ln>
              <a:solidFill>
                <a:srgbClr val="000066"/>
              </a:solidFill>
              <a:effectLst/>
              <a:uFillTx/>
              <a:latin typeface="+mn-lt"/>
              <a:ea typeface="+mn-ea"/>
              <a:cs typeface="+mn-cs"/>
              <a:sym typeface="Times New Roman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C37E10A-CE05-9147-A3E8-B7071D599468}"/>
              </a:ext>
            </a:extLst>
          </p:cNvPr>
          <p:cNvGrpSpPr/>
          <p:nvPr/>
        </p:nvGrpSpPr>
        <p:grpSpPr>
          <a:xfrm>
            <a:off x="7368993" y="2684559"/>
            <a:ext cx="704925" cy="686167"/>
            <a:chOff x="7763436" y="2379762"/>
            <a:chExt cx="704925" cy="68616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C4C9AA1C-BEB5-1348-9AD9-6F0BB1C2B5CE}"/>
                </a:ext>
              </a:extLst>
            </p:cNvPr>
            <p:cNvCxnSpPr/>
            <p:nvPr/>
          </p:nvCxnSpPr>
          <p:spPr>
            <a:xfrm>
              <a:off x="7799294" y="2940426"/>
              <a:ext cx="658906" cy="0"/>
            </a:xfrm>
            <a:prstGeom prst="line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E022899-D300-3341-B308-23B6EBBCAC0C}"/>
                </a:ext>
              </a:extLst>
            </p:cNvPr>
            <p:cNvSpPr txBox="1"/>
            <p:nvPr/>
          </p:nvSpPr>
          <p:spPr>
            <a:xfrm>
              <a:off x="8217332" y="2379762"/>
              <a:ext cx="251029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ctr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800" b="0" i="0" u="none" strike="noStrike" cap="none" spc="0" normalizeH="0" baseline="0" dirty="0">
                  <a:ln>
                    <a:noFill/>
                  </a:ln>
                  <a:solidFill>
                    <a:srgbClr val="000066"/>
                  </a:solidFill>
                  <a:effectLst/>
                  <a:uFillTx/>
                  <a:latin typeface="+mn-lt"/>
                  <a:ea typeface="+mn-ea"/>
                  <a:cs typeface="+mn-cs"/>
                  <a:sym typeface="Times New Roman"/>
                </a:rPr>
                <a:t>a</a:t>
              </a:r>
            </a:p>
          </p:txBody>
        </p:sp>
        <p:sp>
          <p:nvSpPr>
            <p:cNvPr id="23" name="Arc 22">
              <a:extLst>
                <a:ext uri="{FF2B5EF4-FFF2-40B4-BE49-F238E27FC236}">
                  <a16:creationId xmlns:a16="http://schemas.microsoft.com/office/drawing/2014/main" id="{E4D01FA0-C516-4F4A-97E8-83A2961861B2}"/>
                </a:ext>
              </a:extLst>
            </p:cNvPr>
            <p:cNvSpPr/>
            <p:nvPr/>
          </p:nvSpPr>
          <p:spPr>
            <a:xfrm>
              <a:off x="7763436" y="2739982"/>
              <a:ext cx="376965" cy="325947"/>
            </a:xfrm>
            <a:prstGeom prst="arc">
              <a:avLst/>
            </a:prstGeom>
            <a:noFill/>
            <a:ln w="25400" cap="flat">
              <a:solidFill>
                <a:schemeClr val="tx1"/>
              </a:solidFill>
              <a:prstDash val="solid"/>
              <a:round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91439" tIns="45719" rIns="91439" bIns="45719" numCol="1" spcCol="38100" rtlCol="0" anchor="t">
              <a:noAutofit/>
            </a:bodyPr>
            <a:lstStyle/>
            <a:p>
              <a:pPr marL="0" marR="0" indent="0" algn="l" defTabSz="914400" rtl="0" fontAlgn="auto" latinLnBrk="1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endParaRPr>
            </a:p>
          </p:txBody>
        </p:sp>
      </p:grp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C and PC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GC and PC</a:t>
            </a:r>
          </a:p>
        </p:txBody>
      </p:sp>
      <p:sp>
        <p:nvSpPr>
          <p:cNvPr id="55" name="Geoff Webb…"/>
          <p:cNvSpPr txBox="1">
            <a:spLocks noGrp="1"/>
          </p:cNvSpPr>
          <p:nvPr>
            <p:ph type="body" sz="half" idx="4294967295"/>
          </p:nvPr>
        </p:nvSpPr>
        <p:spPr>
          <a:xfrm>
            <a:off x="685800" y="1981200"/>
            <a:ext cx="36576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t>Geoff Webb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Bao Ho</a:t>
            </a:r>
          </a:p>
        </p:txBody>
      </p:sp>
      <p:sp>
        <p:nvSpPr>
          <p:cNvPr id="56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57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sp>
        <p:nvSpPr>
          <p:cNvPr id="59" name="Dinh Phung…"/>
          <p:cNvSpPr txBox="1"/>
          <p:nvPr/>
        </p:nvSpPr>
        <p:spPr>
          <a:xfrm>
            <a:off x="4597400" y="1905000"/>
            <a:ext cx="3657600" cy="974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342900" indent="-342900">
              <a:spcBef>
                <a:spcPts val="600"/>
              </a:spcBef>
              <a:buSzPct val="100000"/>
              <a:buChar char="•"/>
              <a:defRPr u="none"/>
            </a:pPr>
            <a:r>
              <a:t>Dinh Phung</a:t>
            </a:r>
          </a:p>
          <a:p>
            <a:pPr marL="342900" indent="-342900">
              <a:spcBef>
                <a:spcPts val="600"/>
              </a:spcBef>
              <a:buSzPct val="100000"/>
              <a:buChar char="•"/>
              <a:defRPr u="none"/>
            </a:pPr>
            <a:r>
              <a:t>Vincent Tseng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7EF1EA-451F-4641-AAA6-8A110442557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E2: 2x mass -&gt; 2x food?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E2</a:t>
            </a:r>
            <a:r>
              <a:rPr lang="en-US" dirty="0"/>
              <a:t>.1. </a:t>
            </a:r>
            <a:r>
              <a:rPr dirty="0"/>
              <a:t>: 2x mass -&gt; 2x food?</a:t>
            </a:r>
          </a:p>
        </p:txBody>
      </p:sp>
      <p:sp>
        <p:nvSpPr>
          <p:cNvPr id="407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408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410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" y="4546600"/>
            <a:ext cx="685800" cy="914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4537" y="3429000"/>
            <a:ext cx="2005013" cy="1547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92675" y="1971675"/>
            <a:ext cx="3565525" cy="178276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E960DED-B61D-B14B-8F09-89FA4000C19F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140680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E2: 2x mass -&gt; 2x food?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dirty="0"/>
              <a:t>E2</a:t>
            </a:r>
            <a:r>
              <a:rPr lang="en-US" dirty="0"/>
              <a:t>.1. </a:t>
            </a:r>
            <a:r>
              <a:rPr dirty="0"/>
              <a:t>: 2x mass -&gt; 2x food?</a:t>
            </a:r>
          </a:p>
        </p:txBody>
      </p:sp>
      <p:sp>
        <p:nvSpPr>
          <p:cNvPr id="415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416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418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33400" y="4546600"/>
            <a:ext cx="685800" cy="914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014537" y="3429000"/>
            <a:ext cx="2005013" cy="1547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92675" y="1971675"/>
            <a:ext cx="3565525" cy="1782763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Shape"/>
          <p:cNvSpPr/>
          <p:nvPr/>
        </p:nvSpPr>
        <p:spPr>
          <a:xfrm>
            <a:off x="4038600" y="381000"/>
            <a:ext cx="1524000" cy="14493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855" y="14112"/>
                </a:moveTo>
                <a:cubicBezTo>
                  <a:pt x="18466" y="11332"/>
                  <a:pt x="17853" y="7835"/>
                  <a:pt x="15386" y="5729"/>
                </a:cubicBezTo>
                <a:cubicBezTo>
                  <a:pt x="13201" y="3864"/>
                  <a:pt x="10051" y="3519"/>
                  <a:pt x="7493" y="4863"/>
                </a:cubicBezTo>
                <a:lnTo>
                  <a:pt x="16855" y="14112"/>
                </a:lnTo>
                <a:close/>
                <a:moveTo>
                  <a:pt x="4745" y="7488"/>
                </a:moveTo>
                <a:cubicBezTo>
                  <a:pt x="3134" y="10268"/>
                  <a:pt x="3747" y="13765"/>
                  <a:pt x="6214" y="15871"/>
                </a:cubicBezTo>
                <a:cubicBezTo>
                  <a:pt x="8399" y="17736"/>
                  <a:pt x="11549" y="18081"/>
                  <a:pt x="14107" y="16737"/>
                </a:cubicBezTo>
                <a:lnTo>
                  <a:pt x="4745" y="7488"/>
                </a:lnTo>
                <a:close/>
              </a:path>
            </a:pathLst>
          </a:custGeom>
          <a:solidFill>
            <a:srgbClr val="C00000"/>
          </a:solidFill>
          <a:ln w="28575">
            <a:solidFill>
              <a:srgbClr val="A50021"/>
            </a:solidFill>
            <a:tailEnd type="triangle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23A86A-4886-284C-AE27-0E32B3424815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51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424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426" name="I10-83-metabolic.jpg" descr="I10-83-metaboli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1724025"/>
            <a:ext cx="7620000" cy="5133975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Metabolic…"/>
          <p:cNvSpPr txBox="1"/>
          <p:nvPr/>
        </p:nvSpPr>
        <p:spPr>
          <a:xfrm>
            <a:off x="184355" y="1066800"/>
            <a:ext cx="1634715" cy="889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u="none"/>
            </a:pPr>
            <a:r>
              <a:t>Metabolic</a:t>
            </a:r>
          </a:p>
          <a:p>
            <a:pPr algn="ctr">
              <a:defRPr u="none"/>
            </a:pPr>
            <a:r>
              <a:t>rate</a:t>
            </a:r>
          </a:p>
        </p:txBody>
      </p:sp>
      <p:grpSp>
        <p:nvGrpSpPr>
          <p:cNvPr id="431" name="Group"/>
          <p:cNvGrpSpPr/>
          <p:nvPr/>
        </p:nvGrpSpPr>
        <p:grpSpPr>
          <a:xfrm>
            <a:off x="4462462" y="4265612"/>
            <a:ext cx="1840872" cy="763588"/>
            <a:chOff x="0" y="0"/>
            <a:chExt cx="1840870" cy="763587"/>
          </a:xfrm>
        </p:grpSpPr>
        <p:sp>
          <p:nvSpPr>
            <p:cNvPr id="428" name="Line"/>
            <p:cNvSpPr/>
            <p:nvPr/>
          </p:nvSpPr>
          <p:spPr>
            <a:xfrm flipV="1">
              <a:off x="0" y="0"/>
              <a:ext cx="1142595" cy="762000"/>
            </a:xfrm>
            <a:prstGeom prst="line">
              <a:avLst/>
            </a:prstGeom>
            <a:noFill/>
            <a:ln w="28575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9" name="Line"/>
            <p:cNvSpPr/>
            <p:nvPr/>
          </p:nvSpPr>
          <p:spPr>
            <a:xfrm>
              <a:off x="-1" y="761999"/>
              <a:ext cx="1142596" cy="1589"/>
            </a:xfrm>
            <a:prstGeom prst="line">
              <a:avLst/>
            </a:prstGeom>
            <a:noFill/>
            <a:ln w="28575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0" name="3/4"/>
            <p:cNvSpPr txBox="1"/>
            <p:nvPr/>
          </p:nvSpPr>
          <p:spPr>
            <a:xfrm>
              <a:off x="1087592" y="1586"/>
              <a:ext cx="753279" cy="6667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4000" b="1" u="none">
                  <a:solidFill>
                    <a:srgbClr val="C00000"/>
                  </a:solidFill>
                </a:defRPr>
              </a:lvl1pPr>
            </a:lstStyle>
            <a:p>
              <a:r>
                <a:t>3/4</a:t>
              </a:r>
            </a:p>
          </p:txBody>
        </p:sp>
      </p:grpSp>
      <p:sp>
        <p:nvSpPr>
          <p:cNvPr id="432" name="mass"/>
          <p:cNvSpPr txBox="1"/>
          <p:nvPr/>
        </p:nvSpPr>
        <p:spPr>
          <a:xfrm>
            <a:off x="8284686" y="5791200"/>
            <a:ext cx="815341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u="none"/>
            </a:lvl1pPr>
          </a:lstStyle>
          <a:p>
            <a:r>
              <a:t>mass</a:t>
            </a:r>
          </a:p>
        </p:txBody>
      </p:sp>
      <p:sp>
        <p:nvSpPr>
          <p:cNvPr id="433" name="Experts say: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Experts say:</a:t>
            </a:r>
          </a:p>
        </p:txBody>
      </p:sp>
      <p:sp>
        <p:nvSpPr>
          <p:cNvPr id="434" name="http://universe-review.ca /R10-35-metabolic.htm"/>
          <p:cNvSpPr txBox="1"/>
          <p:nvPr/>
        </p:nvSpPr>
        <p:spPr>
          <a:xfrm>
            <a:off x="-1" y="6410325"/>
            <a:ext cx="9144002" cy="482734"/>
          </a:xfrm>
          <a:prstGeom prst="rect">
            <a:avLst/>
          </a:prstGeom>
          <a:solidFill>
            <a:srgbClr val="FFCC3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u="none"/>
            </a:lvl1pPr>
          </a:lstStyle>
          <a:p>
            <a:r>
              <a:t>http://universe-review.ca /R10-35-metabolic.htm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B73920-BEBD-BE44-ACD9-89820614ABA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1398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424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426" name="I10-83-metabolic.jpg" descr="I10-83-metaboli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1724025"/>
            <a:ext cx="7620000" cy="5133975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Metabolic…"/>
          <p:cNvSpPr txBox="1"/>
          <p:nvPr/>
        </p:nvSpPr>
        <p:spPr>
          <a:xfrm>
            <a:off x="184355" y="1066800"/>
            <a:ext cx="1634715" cy="889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u="none"/>
            </a:pPr>
            <a:r>
              <a:t>Metabolic</a:t>
            </a:r>
          </a:p>
          <a:p>
            <a:pPr algn="ctr">
              <a:defRPr u="none"/>
            </a:pPr>
            <a:r>
              <a:t>rate</a:t>
            </a:r>
          </a:p>
        </p:txBody>
      </p:sp>
      <p:grpSp>
        <p:nvGrpSpPr>
          <p:cNvPr id="431" name="Group"/>
          <p:cNvGrpSpPr/>
          <p:nvPr/>
        </p:nvGrpSpPr>
        <p:grpSpPr>
          <a:xfrm>
            <a:off x="4462462" y="4265612"/>
            <a:ext cx="1840872" cy="763588"/>
            <a:chOff x="0" y="0"/>
            <a:chExt cx="1840870" cy="763587"/>
          </a:xfrm>
        </p:grpSpPr>
        <p:sp>
          <p:nvSpPr>
            <p:cNvPr id="428" name="Line"/>
            <p:cNvSpPr/>
            <p:nvPr/>
          </p:nvSpPr>
          <p:spPr>
            <a:xfrm flipV="1">
              <a:off x="0" y="0"/>
              <a:ext cx="1142595" cy="762000"/>
            </a:xfrm>
            <a:prstGeom prst="line">
              <a:avLst/>
            </a:prstGeom>
            <a:noFill/>
            <a:ln w="28575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29" name="Line"/>
            <p:cNvSpPr/>
            <p:nvPr/>
          </p:nvSpPr>
          <p:spPr>
            <a:xfrm>
              <a:off x="-1" y="761999"/>
              <a:ext cx="1142596" cy="1589"/>
            </a:xfrm>
            <a:prstGeom prst="line">
              <a:avLst/>
            </a:prstGeom>
            <a:noFill/>
            <a:ln w="28575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30" name="3/4"/>
            <p:cNvSpPr txBox="1"/>
            <p:nvPr/>
          </p:nvSpPr>
          <p:spPr>
            <a:xfrm>
              <a:off x="1087592" y="1586"/>
              <a:ext cx="753279" cy="6667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4000" b="1" u="none">
                  <a:solidFill>
                    <a:srgbClr val="C00000"/>
                  </a:solidFill>
                </a:defRPr>
              </a:lvl1pPr>
            </a:lstStyle>
            <a:p>
              <a:r>
                <a:t>3/4</a:t>
              </a:r>
            </a:p>
          </p:txBody>
        </p:sp>
      </p:grpSp>
      <p:sp>
        <p:nvSpPr>
          <p:cNvPr id="432" name="mass"/>
          <p:cNvSpPr txBox="1"/>
          <p:nvPr/>
        </p:nvSpPr>
        <p:spPr>
          <a:xfrm>
            <a:off x="8284686" y="5791200"/>
            <a:ext cx="815341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u="none"/>
            </a:lvl1pPr>
          </a:lstStyle>
          <a:p>
            <a:r>
              <a:t>mass</a:t>
            </a:r>
          </a:p>
        </p:txBody>
      </p:sp>
      <p:sp>
        <p:nvSpPr>
          <p:cNvPr id="433" name="Experts say: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Experts say:</a:t>
            </a:r>
          </a:p>
        </p:txBody>
      </p:sp>
      <p:sp>
        <p:nvSpPr>
          <p:cNvPr id="434" name="http://universe-review.ca /R10-35-metabolic.htm"/>
          <p:cNvSpPr txBox="1"/>
          <p:nvPr/>
        </p:nvSpPr>
        <p:spPr>
          <a:xfrm>
            <a:off x="-1" y="6410325"/>
            <a:ext cx="9144002" cy="482734"/>
          </a:xfrm>
          <a:prstGeom prst="rect">
            <a:avLst/>
          </a:prstGeom>
          <a:solidFill>
            <a:srgbClr val="FFCC3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u="none"/>
            </a:lvl1pPr>
          </a:lstStyle>
          <a:p>
            <a:r>
              <a:t>http://universe-review.ca /R10-35-metabolic.htm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B73920-BEBD-BE44-ACD9-89820614ABA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53</a:t>
            </a:fld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ECFBE20-0565-E94A-ADB7-84158DFED9F6}"/>
              </a:ext>
            </a:extLst>
          </p:cNvPr>
          <p:cNvCxnSpPr>
            <a:cxnSpLocks/>
          </p:cNvCxnSpPr>
          <p:nvPr/>
        </p:nvCxnSpPr>
        <p:spPr>
          <a:xfrm flipV="1">
            <a:off x="2082800" y="2794000"/>
            <a:ext cx="3302000" cy="2997200"/>
          </a:xfrm>
          <a:prstGeom prst="line">
            <a:avLst/>
          </a:prstGeom>
          <a:noFill/>
          <a:ln w="76200" cap="flat">
            <a:solidFill>
              <a:schemeClr val="accent1"/>
            </a:solidFill>
            <a:prstDash val="lgDash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918406145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437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439" name="I10-83-metabolic.jpg" descr="I10-83-metaboli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000" y="1724025"/>
            <a:ext cx="7620000" cy="5133975"/>
          </a:xfrm>
          <a:prstGeom prst="rect">
            <a:avLst/>
          </a:prstGeom>
          <a:ln w="12700">
            <a:miter lim="400000"/>
          </a:ln>
        </p:spPr>
      </p:pic>
      <p:sp>
        <p:nvSpPr>
          <p:cNvPr id="440" name="Metabolic…"/>
          <p:cNvSpPr txBox="1"/>
          <p:nvPr/>
        </p:nvSpPr>
        <p:spPr>
          <a:xfrm>
            <a:off x="184355" y="1066800"/>
            <a:ext cx="1634715" cy="889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u="none"/>
            </a:pPr>
            <a:r>
              <a:t>Metabolic</a:t>
            </a:r>
          </a:p>
          <a:p>
            <a:pPr algn="ctr">
              <a:defRPr u="none"/>
            </a:pPr>
            <a:r>
              <a:t>rate</a:t>
            </a:r>
          </a:p>
        </p:txBody>
      </p:sp>
      <p:grpSp>
        <p:nvGrpSpPr>
          <p:cNvPr id="444" name="Group"/>
          <p:cNvGrpSpPr/>
          <p:nvPr/>
        </p:nvGrpSpPr>
        <p:grpSpPr>
          <a:xfrm>
            <a:off x="4462462" y="4265612"/>
            <a:ext cx="1840872" cy="763588"/>
            <a:chOff x="0" y="0"/>
            <a:chExt cx="1840870" cy="763587"/>
          </a:xfrm>
        </p:grpSpPr>
        <p:sp>
          <p:nvSpPr>
            <p:cNvPr id="441" name="Line"/>
            <p:cNvSpPr/>
            <p:nvPr/>
          </p:nvSpPr>
          <p:spPr>
            <a:xfrm flipV="1">
              <a:off x="0" y="0"/>
              <a:ext cx="1142595" cy="762000"/>
            </a:xfrm>
            <a:prstGeom prst="line">
              <a:avLst/>
            </a:prstGeom>
            <a:noFill/>
            <a:ln w="28575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42" name="Line"/>
            <p:cNvSpPr/>
            <p:nvPr/>
          </p:nvSpPr>
          <p:spPr>
            <a:xfrm>
              <a:off x="-1" y="761999"/>
              <a:ext cx="1142596" cy="1589"/>
            </a:xfrm>
            <a:prstGeom prst="line">
              <a:avLst/>
            </a:prstGeom>
            <a:noFill/>
            <a:ln w="28575" cap="flat">
              <a:solidFill>
                <a:srgbClr val="000066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/>
            </a:p>
          </p:txBody>
        </p:sp>
        <p:sp>
          <p:nvSpPr>
            <p:cNvPr id="443" name="3/4"/>
            <p:cNvSpPr txBox="1"/>
            <p:nvPr/>
          </p:nvSpPr>
          <p:spPr>
            <a:xfrm>
              <a:off x="1087592" y="1586"/>
              <a:ext cx="753279" cy="6667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4000" b="1" u="none">
                  <a:solidFill>
                    <a:srgbClr val="C00000"/>
                  </a:solidFill>
                </a:defRPr>
              </a:lvl1pPr>
            </a:lstStyle>
            <a:p>
              <a:r>
                <a:t>3/4</a:t>
              </a:r>
            </a:p>
          </p:txBody>
        </p:sp>
      </p:grpSp>
      <p:sp>
        <p:nvSpPr>
          <p:cNvPr id="445" name="mass"/>
          <p:cNvSpPr txBox="1"/>
          <p:nvPr/>
        </p:nvSpPr>
        <p:spPr>
          <a:xfrm>
            <a:off x="8284686" y="5791200"/>
            <a:ext cx="815341" cy="4827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u="none"/>
            </a:lvl1pPr>
          </a:lstStyle>
          <a:p>
            <a:r>
              <a:t>mass</a:t>
            </a:r>
          </a:p>
        </p:txBody>
      </p:sp>
      <p:sp>
        <p:nvSpPr>
          <p:cNvPr id="446" name="Kleiberg’s law: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Kleiberg’s law:</a:t>
            </a:r>
          </a:p>
        </p:txBody>
      </p:sp>
      <p:sp>
        <p:nvSpPr>
          <p:cNvPr id="447" name="http://universe-review.ca /R10-35-metabolic.htm"/>
          <p:cNvSpPr txBox="1"/>
          <p:nvPr/>
        </p:nvSpPr>
        <p:spPr>
          <a:xfrm>
            <a:off x="-1" y="6410325"/>
            <a:ext cx="9144002" cy="482734"/>
          </a:xfrm>
          <a:prstGeom prst="rect">
            <a:avLst/>
          </a:prstGeom>
          <a:solidFill>
            <a:srgbClr val="FFCC3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u="none"/>
            </a:lvl1pPr>
          </a:lstStyle>
          <a:p>
            <a:r>
              <a:t>http://universe-review.ca /R10-35-metabolic.htm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FF24F60-39EB-8943-B562-3F698E7BF2AA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29579"/>
      </p:ext>
    </p:extLst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30" tIns="45715" rIns="91430" bIns="45715"/>
          <a:lstStyle/>
          <a:p>
            <a:pPr defTabSz="1008063"/>
            <a:r>
              <a:rPr lang="en-US" dirty="0">
                <a:ea typeface="ＭＳ Ｐゴシック" charset="-128"/>
                <a:cs typeface="ＭＳ Ｐゴシック" charset="-128"/>
              </a:rPr>
              <a:t>E2.2.: Triangle Patterns</a:t>
            </a:r>
          </a:p>
        </p:txBody>
      </p:sp>
      <p:sp>
        <p:nvSpPr>
          <p:cNvPr id="5427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287588"/>
            <a:ext cx="7772400" cy="4113212"/>
          </a:xfrm>
        </p:spPr>
        <p:txBody>
          <a:bodyPr lIns="91430" tIns="45715" rIns="91430" bIns="45715"/>
          <a:lstStyle/>
          <a:p>
            <a:pPr defTabSz="1008063"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 charset="-128"/>
                <a:cs typeface="ＭＳ Ｐゴシック" charset="-128"/>
              </a:rPr>
              <a:t>Real social networks have a lot of triangles </a:t>
            </a:r>
          </a:p>
        </p:txBody>
      </p:sp>
      <p:grpSp>
        <p:nvGrpSpPr>
          <p:cNvPr id="54278" name="Group 5"/>
          <p:cNvGrpSpPr>
            <a:grpSpLocks/>
          </p:cNvGrpSpPr>
          <p:nvPr/>
        </p:nvGrpSpPr>
        <p:grpSpPr bwMode="auto">
          <a:xfrm>
            <a:off x="6934200" y="1295400"/>
            <a:ext cx="762000" cy="914400"/>
            <a:chOff x="4815" y="899"/>
            <a:chExt cx="530" cy="635"/>
          </a:xfrm>
        </p:grpSpPr>
        <p:sp>
          <p:nvSpPr>
            <p:cNvPr id="54280" name="Oval 4"/>
            <p:cNvSpPr>
              <a:spLocks noChangeArrowheads="1"/>
            </p:cNvSpPr>
            <p:nvPr/>
          </p:nvSpPr>
          <p:spPr bwMode="auto">
            <a:xfrm>
              <a:off x="4815" y="1269"/>
              <a:ext cx="106" cy="10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81" name="Oval 5"/>
            <p:cNvSpPr>
              <a:spLocks noChangeArrowheads="1"/>
            </p:cNvSpPr>
            <p:nvPr/>
          </p:nvSpPr>
          <p:spPr bwMode="auto">
            <a:xfrm>
              <a:off x="5239" y="1428"/>
              <a:ext cx="106" cy="10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82" name="Oval 6"/>
            <p:cNvSpPr>
              <a:spLocks noChangeArrowheads="1"/>
            </p:cNvSpPr>
            <p:nvPr/>
          </p:nvSpPr>
          <p:spPr bwMode="auto">
            <a:xfrm>
              <a:off x="5133" y="899"/>
              <a:ext cx="106" cy="10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54283" name="AutoShape 7"/>
            <p:cNvCxnSpPr>
              <a:cxnSpLocks noChangeShapeType="1"/>
              <a:stCxn id="54280" idx="7"/>
              <a:endCxn id="54282" idx="3"/>
            </p:cNvCxnSpPr>
            <p:nvPr/>
          </p:nvCxnSpPr>
          <p:spPr bwMode="auto">
            <a:xfrm flipV="1">
              <a:off x="4906" y="989"/>
              <a:ext cx="242" cy="29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4284" name="AutoShape 8"/>
            <p:cNvCxnSpPr>
              <a:cxnSpLocks noChangeShapeType="1"/>
              <a:stCxn id="54280" idx="5"/>
              <a:endCxn id="54281" idx="2"/>
            </p:cNvCxnSpPr>
            <p:nvPr/>
          </p:nvCxnSpPr>
          <p:spPr bwMode="auto">
            <a:xfrm>
              <a:off x="4906" y="1360"/>
              <a:ext cx="333" cy="12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A124BD0-54CC-674C-854C-9386ADEDE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65676E-2EEE-EE43-9455-E89CF47354F6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781628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30" tIns="45715" rIns="91430" bIns="45715"/>
          <a:lstStyle/>
          <a:p>
            <a:pPr defTabSz="1008063"/>
            <a:r>
              <a:rPr lang="en-US" dirty="0">
                <a:ea typeface="ＭＳ Ｐゴシック" charset="-128"/>
                <a:cs typeface="ＭＳ Ｐゴシック" charset="-128"/>
              </a:rPr>
              <a:t>E2.2.: Triangle Patterns</a:t>
            </a:r>
          </a:p>
        </p:txBody>
      </p:sp>
      <p:sp>
        <p:nvSpPr>
          <p:cNvPr id="5530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287588"/>
            <a:ext cx="7772400" cy="4113212"/>
          </a:xfrm>
        </p:spPr>
        <p:txBody>
          <a:bodyPr lIns="91430" tIns="45715" rIns="91430" bIns="45715"/>
          <a:lstStyle/>
          <a:p>
            <a:pPr defTabSz="1008063"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 charset="-128"/>
                <a:cs typeface="ＭＳ Ｐゴシック" charset="-128"/>
              </a:rPr>
              <a:t>Real social networks have a lot of triangles</a:t>
            </a:r>
          </a:p>
          <a:p>
            <a:pPr marL="960437" lvl="1" indent="-457200" defTabSz="1008063">
              <a:buFont typeface="Arial" panose="020B0604020202020204" pitchFamily="34" charset="0"/>
              <a:buChar char="•"/>
            </a:pPr>
            <a:r>
              <a:rPr lang="en-US" dirty="0"/>
              <a:t>Friends of friends are friends </a:t>
            </a:r>
          </a:p>
          <a:p>
            <a:pPr defTabSz="1008063"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 charset="-128"/>
                <a:cs typeface="ＭＳ Ｐゴシック" charset="-128"/>
              </a:rPr>
              <a:t>Any patterns?</a:t>
            </a:r>
          </a:p>
          <a:p>
            <a:pPr marL="857250" lvl="1" indent="-457200" defTabSz="1008063">
              <a:buFont typeface="Arial" panose="020B0604020202020204" pitchFamily="34" charset="0"/>
              <a:buChar char="•"/>
            </a:pPr>
            <a:r>
              <a:rPr lang="en-US" dirty="0">
                <a:ea typeface="ＭＳ Ｐゴシック" charset="-128"/>
                <a:cs typeface="ＭＳ Ｐゴシック" charset="-128"/>
              </a:rPr>
              <a:t>2x the friends, 2x the triangles ?</a:t>
            </a:r>
          </a:p>
        </p:txBody>
      </p:sp>
      <p:grpSp>
        <p:nvGrpSpPr>
          <p:cNvPr id="55302" name="Group 24"/>
          <p:cNvGrpSpPr>
            <a:grpSpLocks/>
          </p:cNvGrpSpPr>
          <p:nvPr/>
        </p:nvGrpSpPr>
        <p:grpSpPr bwMode="auto">
          <a:xfrm>
            <a:off x="6934200" y="1295400"/>
            <a:ext cx="762000" cy="914400"/>
            <a:chOff x="4815" y="899"/>
            <a:chExt cx="530" cy="635"/>
          </a:xfrm>
        </p:grpSpPr>
        <p:sp>
          <p:nvSpPr>
            <p:cNvPr id="55304" name="Oval 4"/>
            <p:cNvSpPr>
              <a:spLocks noChangeArrowheads="1"/>
            </p:cNvSpPr>
            <p:nvPr/>
          </p:nvSpPr>
          <p:spPr bwMode="auto">
            <a:xfrm>
              <a:off x="4815" y="1269"/>
              <a:ext cx="106" cy="10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05" name="Oval 5"/>
            <p:cNvSpPr>
              <a:spLocks noChangeArrowheads="1"/>
            </p:cNvSpPr>
            <p:nvPr/>
          </p:nvSpPr>
          <p:spPr bwMode="auto">
            <a:xfrm>
              <a:off x="5239" y="1428"/>
              <a:ext cx="106" cy="10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06" name="Oval 6"/>
            <p:cNvSpPr>
              <a:spLocks noChangeArrowheads="1"/>
            </p:cNvSpPr>
            <p:nvPr/>
          </p:nvSpPr>
          <p:spPr bwMode="auto">
            <a:xfrm>
              <a:off x="5133" y="899"/>
              <a:ext cx="106" cy="10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55307" name="AutoShape 7"/>
            <p:cNvCxnSpPr>
              <a:cxnSpLocks noChangeShapeType="1"/>
              <a:stCxn id="55304" idx="7"/>
              <a:endCxn id="55306" idx="3"/>
            </p:cNvCxnSpPr>
            <p:nvPr/>
          </p:nvCxnSpPr>
          <p:spPr bwMode="auto">
            <a:xfrm flipV="1">
              <a:off x="4906" y="989"/>
              <a:ext cx="242" cy="29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5308" name="AutoShape 8"/>
            <p:cNvCxnSpPr>
              <a:cxnSpLocks noChangeShapeType="1"/>
              <a:stCxn id="55304" idx="5"/>
              <a:endCxn id="55305" idx="2"/>
            </p:cNvCxnSpPr>
            <p:nvPr/>
          </p:nvCxnSpPr>
          <p:spPr bwMode="auto">
            <a:xfrm>
              <a:off x="4906" y="1360"/>
              <a:ext cx="333" cy="12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5309" name="AutoShape 23"/>
            <p:cNvCxnSpPr>
              <a:cxnSpLocks noChangeShapeType="1"/>
              <a:stCxn id="55305" idx="0"/>
              <a:endCxn id="55306" idx="4"/>
            </p:cNvCxnSpPr>
            <p:nvPr/>
          </p:nvCxnSpPr>
          <p:spPr bwMode="auto">
            <a:xfrm flipH="1" flipV="1">
              <a:off x="5186" y="1005"/>
              <a:ext cx="106" cy="423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</p:grpSp>
      <p:sp>
        <p:nvSpPr>
          <p:cNvPr id="55303" name="Date Placeholder 13"/>
          <p:cNvSpPr>
            <a:spLocks noGrp="1"/>
          </p:cNvSpPr>
          <p:nvPr>
            <p:ph type="dt" sz="quarter" idx="4294967295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8102600" y="3830638"/>
            <a:ext cx="652463" cy="906462"/>
            <a:chOff x="6934200" y="3995738"/>
            <a:chExt cx="652463" cy="906462"/>
          </a:xfrm>
        </p:grpSpPr>
        <p:sp>
          <p:nvSpPr>
            <p:cNvPr id="15" name="Oval 4"/>
            <p:cNvSpPr>
              <a:spLocks noChangeArrowheads="1"/>
            </p:cNvSpPr>
            <p:nvPr/>
          </p:nvSpPr>
          <p:spPr bwMode="auto">
            <a:xfrm>
              <a:off x="6934200" y="4386263"/>
              <a:ext cx="130175" cy="1111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5"/>
            <p:cNvSpPr>
              <a:spLocks noChangeArrowheads="1"/>
            </p:cNvSpPr>
            <p:nvPr/>
          </p:nvSpPr>
          <p:spPr bwMode="auto">
            <a:xfrm>
              <a:off x="7456488" y="4552950"/>
              <a:ext cx="130175" cy="1127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7324725" y="3995738"/>
              <a:ext cx="131763" cy="1127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8" name="AutoShape 7"/>
            <p:cNvCxnSpPr>
              <a:cxnSpLocks noChangeShapeType="1"/>
              <a:stCxn id="15" idx="7"/>
              <a:endCxn id="17" idx="3"/>
            </p:cNvCxnSpPr>
            <p:nvPr/>
          </p:nvCxnSpPr>
          <p:spPr bwMode="auto">
            <a:xfrm flipV="1">
              <a:off x="7046913" y="4090988"/>
              <a:ext cx="296862" cy="3111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" name="AutoShape 8"/>
            <p:cNvCxnSpPr>
              <a:cxnSpLocks noChangeShapeType="1"/>
              <a:stCxn id="15" idx="5"/>
              <a:endCxn id="16" idx="2"/>
            </p:cNvCxnSpPr>
            <p:nvPr/>
          </p:nvCxnSpPr>
          <p:spPr bwMode="auto">
            <a:xfrm>
              <a:off x="7046913" y="4481513"/>
              <a:ext cx="409575" cy="1270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  <p:cxnSp>
          <p:nvCxnSpPr>
            <p:cNvPr id="20" name="AutoShape 23"/>
            <p:cNvCxnSpPr>
              <a:cxnSpLocks noChangeShapeType="1"/>
              <a:stCxn id="16" idx="0"/>
              <a:endCxn id="17" idx="4"/>
            </p:cNvCxnSpPr>
            <p:nvPr/>
          </p:nvCxnSpPr>
          <p:spPr bwMode="auto">
            <a:xfrm flipH="1" flipV="1">
              <a:off x="7389813" y="4108450"/>
              <a:ext cx="131762" cy="4445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  <p:sp>
          <p:nvSpPr>
            <p:cNvPr id="21" name="Oval 5"/>
            <p:cNvSpPr>
              <a:spLocks noChangeArrowheads="1"/>
            </p:cNvSpPr>
            <p:nvPr/>
          </p:nvSpPr>
          <p:spPr bwMode="auto">
            <a:xfrm>
              <a:off x="6999288" y="4791075"/>
              <a:ext cx="130175" cy="1111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2" name="Straight Connector 24"/>
            <p:cNvCxnSpPr>
              <a:cxnSpLocks noChangeShapeType="1"/>
              <a:stCxn id="15" idx="4"/>
              <a:endCxn id="21" idx="1"/>
            </p:cNvCxnSpPr>
            <p:nvPr/>
          </p:nvCxnSpPr>
          <p:spPr bwMode="auto">
            <a:xfrm rot="16200000" flipH="1">
              <a:off x="6854032" y="4642644"/>
              <a:ext cx="309562" cy="190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  <p:cxnSp>
          <p:nvCxnSpPr>
            <p:cNvPr id="23" name="Straight Connector 29"/>
            <p:cNvCxnSpPr>
              <a:cxnSpLocks noChangeShapeType="1"/>
              <a:stCxn id="21" idx="7"/>
              <a:endCxn id="16" idx="3"/>
            </p:cNvCxnSpPr>
            <p:nvPr/>
          </p:nvCxnSpPr>
          <p:spPr bwMode="auto">
            <a:xfrm rot="5400000" flipH="1" flipV="1">
              <a:off x="7213601" y="4545012"/>
              <a:ext cx="158750" cy="3651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570AF0-3F96-EE46-9AD9-8C95C31E1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65676E-2EEE-EE43-9455-E89CF47354F6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74586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Title 1"/>
          <p:cNvSpPr>
            <a:spLocks noGrp="1"/>
          </p:cNvSpPr>
          <p:nvPr>
            <p:ph type="title" idx="4294967295"/>
          </p:nvPr>
        </p:nvSpPr>
        <p:spPr/>
        <p:txBody>
          <a:bodyPr lIns="91430" tIns="45715" rIns="91430" bIns="45715"/>
          <a:lstStyle/>
          <a:p>
            <a:pPr defTabSz="1008063"/>
            <a:r>
              <a:rPr lang="en-US" dirty="0">
                <a:ea typeface="ＭＳ Ｐゴシック" charset="-128"/>
                <a:cs typeface="ＭＳ Ｐゴシック" charset="-128"/>
              </a:rPr>
              <a:t>E2.2.: Triangle Patterns</a:t>
            </a:r>
            <a:br>
              <a:rPr lang="en-US" dirty="0">
                <a:ea typeface="ＭＳ Ｐゴシック" charset="-128"/>
                <a:cs typeface="ＭＳ Ｐゴシック" charset="-128"/>
              </a:rPr>
            </a:br>
            <a:r>
              <a:rPr lang="en-US" sz="3100" dirty="0">
                <a:ea typeface="ＭＳ Ｐゴシック" charset="-128"/>
                <a:cs typeface="ＭＳ Ｐゴシック" charset="-128"/>
              </a:rPr>
              <a:t>[</a:t>
            </a:r>
            <a:r>
              <a:rPr lang="en-US" sz="3100" dirty="0" err="1">
                <a:ea typeface="ＭＳ Ｐゴシック" charset="-128"/>
                <a:cs typeface="ＭＳ Ｐゴシック" charset="-128"/>
              </a:rPr>
              <a:t>Tsourakakis</a:t>
            </a:r>
            <a:r>
              <a:rPr lang="en-US" sz="3100" dirty="0">
                <a:ea typeface="ＭＳ Ｐゴシック" charset="-128"/>
                <a:cs typeface="ＭＳ Ｐゴシック" charset="-128"/>
              </a:rPr>
              <a:t> ICDM 2008]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373" name="TextBox 10"/>
          <p:cNvSpPr txBox="1">
            <a:spLocks noChangeArrowheads="1"/>
          </p:cNvSpPr>
          <p:nvPr/>
        </p:nvSpPr>
        <p:spPr bwMode="auto">
          <a:xfrm>
            <a:off x="8221663" y="2254250"/>
            <a:ext cx="64293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pPr defTabSz="828675" eaLnBrk="0" hangingPunct="0"/>
            <a:r>
              <a:rPr kumimoji="0" lang="en-US" sz="2900" u="none" dirty="0">
                <a:latin typeface="Times New Roman" charset="0"/>
              </a:rPr>
              <a:t>SN</a:t>
            </a:r>
          </a:p>
        </p:txBody>
      </p:sp>
      <p:sp>
        <p:nvSpPr>
          <p:cNvPr id="58374" name="TextBox 11"/>
          <p:cNvSpPr txBox="1">
            <a:spLocks noChangeArrowheads="1"/>
          </p:cNvSpPr>
          <p:nvPr/>
        </p:nvSpPr>
        <p:spPr bwMode="auto">
          <a:xfrm>
            <a:off x="0" y="2254250"/>
            <a:ext cx="130651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pPr defTabSz="828675" eaLnBrk="0" hangingPunct="0"/>
            <a:r>
              <a:rPr kumimoji="0" lang="en-US" sz="2900" u="none" dirty="0">
                <a:latin typeface="Times New Roman" charset="0"/>
              </a:rPr>
              <a:t>Reuters</a:t>
            </a:r>
          </a:p>
        </p:txBody>
      </p:sp>
      <p:sp>
        <p:nvSpPr>
          <p:cNvPr id="58375" name="TextBox 12"/>
          <p:cNvSpPr txBox="1">
            <a:spLocks noChangeArrowheads="1"/>
          </p:cNvSpPr>
          <p:nvPr/>
        </p:nvSpPr>
        <p:spPr bwMode="auto">
          <a:xfrm>
            <a:off x="-26988" y="4741863"/>
            <a:ext cx="149066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pPr defTabSz="828675" eaLnBrk="0" hangingPunct="0"/>
            <a:r>
              <a:rPr kumimoji="0" lang="en-US" sz="2900" u="none" dirty="0" err="1">
                <a:latin typeface="Times New Roman" charset="0"/>
              </a:rPr>
              <a:t>Epinions</a:t>
            </a:r>
            <a:endParaRPr kumimoji="0" lang="en-US" sz="2900" u="none" dirty="0">
              <a:latin typeface="Times New Roman" charset="0"/>
            </a:endParaRPr>
          </a:p>
        </p:txBody>
      </p:sp>
      <p:sp>
        <p:nvSpPr>
          <p:cNvPr id="58376" name="TextBox 13"/>
          <p:cNvSpPr txBox="1">
            <a:spLocks noChangeArrowheads="1"/>
          </p:cNvSpPr>
          <p:nvPr/>
        </p:nvSpPr>
        <p:spPr bwMode="auto">
          <a:xfrm>
            <a:off x="5181600" y="4524375"/>
            <a:ext cx="40989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pPr algn="l" defTabSz="828675" eaLnBrk="0" hangingPunct="0"/>
            <a:r>
              <a:rPr kumimoji="0" lang="en-US" sz="2900" u="none" dirty="0">
                <a:latin typeface="Times New Roman" charset="0"/>
              </a:rPr>
              <a:t>X-axis: degree</a:t>
            </a:r>
          </a:p>
          <a:p>
            <a:pPr algn="l" defTabSz="828675" eaLnBrk="0" hangingPunct="0"/>
            <a:r>
              <a:rPr kumimoji="0" lang="en-US" sz="2900" u="none" dirty="0">
                <a:latin typeface="Times New Roman" charset="0"/>
              </a:rPr>
              <a:t>Y-axis: mean # triangles</a:t>
            </a:r>
          </a:p>
          <a:p>
            <a:pPr algn="l" defTabSz="828675" eaLnBrk="0" hangingPunct="0"/>
            <a:r>
              <a:rPr kumimoji="0" lang="en-US" sz="2900" i="1" u="none" dirty="0">
                <a:latin typeface="Times New Roman" charset="0"/>
              </a:rPr>
              <a:t>n</a:t>
            </a:r>
            <a:r>
              <a:rPr kumimoji="0" lang="en-US" sz="2900" u="none" dirty="0">
                <a:latin typeface="Times New Roman" charset="0"/>
              </a:rPr>
              <a:t> friends -&gt; ~</a:t>
            </a:r>
            <a:r>
              <a:rPr kumimoji="0" lang="en-US" sz="2900" i="1" u="none" dirty="0">
                <a:latin typeface="Times New Roman" charset="0"/>
              </a:rPr>
              <a:t>n</a:t>
            </a:r>
            <a:r>
              <a:rPr kumimoji="0" lang="en-US" sz="2900" u="none" baseline="30000" dirty="0">
                <a:latin typeface="Times New Roman" charset="0"/>
              </a:rPr>
              <a:t>1.6</a:t>
            </a:r>
            <a:r>
              <a:rPr kumimoji="0" lang="en-US" sz="2900" u="none" dirty="0">
                <a:latin typeface="Times New Roman" charset="0"/>
              </a:rPr>
              <a:t> triangles</a:t>
            </a:r>
          </a:p>
        </p:txBody>
      </p:sp>
      <p:sp>
        <p:nvSpPr>
          <p:cNvPr id="58377" name="Rectangle 14"/>
          <p:cNvSpPr>
            <a:spLocks noChangeArrowheads="1"/>
          </p:cNvSpPr>
          <p:nvPr/>
        </p:nvSpPr>
        <p:spPr bwMode="auto">
          <a:xfrm>
            <a:off x="2498725" y="3843338"/>
            <a:ext cx="898525" cy="346075"/>
          </a:xfrm>
          <a:prstGeom prst="rect">
            <a:avLst/>
          </a:prstGeom>
          <a:solidFill>
            <a:schemeClr val="bg1"/>
          </a:solidFill>
          <a:ln w="28575">
            <a:noFill/>
            <a:round/>
            <a:headEnd type="none" w="sm" len="sm"/>
            <a:tailEnd type="triangle" w="med" len="med"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defTabSz="828675" eaLnBrk="0" hangingPunct="0"/>
            <a:endParaRPr kumimoji="0" lang="en-US" sz="2900">
              <a:latin typeface="Times New Roman" charset="0"/>
            </a:endParaRPr>
          </a:p>
        </p:txBody>
      </p:sp>
      <p:sp>
        <p:nvSpPr>
          <p:cNvPr id="58378" name="Rectangle 15"/>
          <p:cNvSpPr>
            <a:spLocks noChangeArrowheads="1"/>
          </p:cNvSpPr>
          <p:nvPr/>
        </p:nvSpPr>
        <p:spPr bwMode="auto">
          <a:xfrm>
            <a:off x="2498725" y="6400800"/>
            <a:ext cx="898525" cy="346075"/>
          </a:xfrm>
          <a:prstGeom prst="rect">
            <a:avLst/>
          </a:prstGeom>
          <a:solidFill>
            <a:schemeClr val="bg1"/>
          </a:solidFill>
          <a:ln w="28575">
            <a:noFill/>
            <a:round/>
            <a:headEnd type="none" w="sm" len="sm"/>
            <a:tailEnd type="triangle" w="med" len="med"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defTabSz="828675" eaLnBrk="0" hangingPunct="0"/>
            <a:endParaRPr kumimoji="0" lang="en-US" sz="2900">
              <a:latin typeface="Times New Roman" charset="0"/>
            </a:endParaRPr>
          </a:p>
        </p:txBody>
      </p:sp>
      <p:pic>
        <p:nvPicPr>
          <p:cNvPr id="58379" name="Content Placeholder 3" descr="dtlpEpinion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9538" y="4037013"/>
            <a:ext cx="3054350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0" name="Content Placeholder 3" descr="dtplReuters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3188" y="1768475"/>
            <a:ext cx="3065462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1" name="Content Placeholder 3" descr="dtlpFlickr2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86338" y="1776413"/>
            <a:ext cx="3062287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oup 17"/>
          <p:cNvGrpSpPr>
            <a:grpSpLocks/>
          </p:cNvGrpSpPr>
          <p:nvPr/>
        </p:nvGrpSpPr>
        <p:grpSpPr bwMode="auto">
          <a:xfrm>
            <a:off x="8102600" y="3830638"/>
            <a:ext cx="652463" cy="906462"/>
            <a:chOff x="6934200" y="3995738"/>
            <a:chExt cx="652463" cy="906462"/>
          </a:xfrm>
        </p:grpSpPr>
        <p:sp>
          <p:nvSpPr>
            <p:cNvPr id="16" name="Oval 4"/>
            <p:cNvSpPr>
              <a:spLocks noChangeArrowheads="1"/>
            </p:cNvSpPr>
            <p:nvPr/>
          </p:nvSpPr>
          <p:spPr bwMode="auto">
            <a:xfrm>
              <a:off x="6934200" y="4386263"/>
              <a:ext cx="130175" cy="1111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5"/>
            <p:cNvSpPr>
              <a:spLocks noChangeArrowheads="1"/>
            </p:cNvSpPr>
            <p:nvPr/>
          </p:nvSpPr>
          <p:spPr bwMode="auto">
            <a:xfrm>
              <a:off x="7456488" y="4552950"/>
              <a:ext cx="130175" cy="1127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6"/>
            <p:cNvSpPr>
              <a:spLocks noChangeArrowheads="1"/>
            </p:cNvSpPr>
            <p:nvPr/>
          </p:nvSpPr>
          <p:spPr bwMode="auto">
            <a:xfrm>
              <a:off x="7324725" y="3995738"/>
              <a:ext cx="131763" cy="1127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9" name="AutoShape 7"/>
            <p:cNvCxnSpPr>
              <a:cxnSpLocks noChangeShapeType="1"/>
              <a:stCxn id="16" idx="7"/>
              <a:endCxn id="18" idx="3"/>
            </p:cNvCxnSpPr>
            <p:nvPr/>
          </p:nvCxnSpPr>
          <p:spPr bwMode="auto">
            <a:xfrm flipV="1">
              <a:off x="7046913" y="4090988"/>
              <a:ext cx="296862" cy="3111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" name="AutoShape 8"/>
            <p:cNvCxnSpPr>
              <a:cxnSpLocks noChangeShapeType="1"/>
              <a:stCxn id="16" idx="5"/>
              <a:endCxn id="17" idx="2"/>
            </p:cNvCxnSpPr>
            <p:nvPr/>
          </p:nvCxnSpPr>
          <p:spPr bwMode="auto">
            <a:xfrm>
              <a:off x="7046913" y="4481513"/>
              <a:ext cx="409575" cy="1270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  <p:cxnSp>
          <p:nvCxnSpPr>
            <p:cNvPr id="21" name="AutoShape 23"/>
            <p:cNvCxnSpPr>
              <a:cxnSpLocks noChangeShapeType="1"/>
              <a:stCxn id="17" idx="0"/>
              <a:endCxn id="18" idx="4"/>
            </p:cNvCxnSpPr>
            <p:nvPr/>
          </p:nvCxnSpPr>
          <p:spPr bwMode="auto">
            <a:xfrm flipH="1" flipV="1">
              <a:off x="7389813" y="4108450"/>
              <a:ext cx="131762" cy="4445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  <p:sp>
          <p:nvSpPr>
            <p:cNvPr id="22" name="Oval 5"/>
            <p:cNvSpPr>
              <a:spLocks noChangeArrowheads="1"/>
            </p:cNvSpPr>
            <p:nvPr/>
          </p:nvSpPr>
          <p:spPr bwMode="auto">
            <a:xfrm>
              <a:off x="6999288" y="4791075"/>
              <a:ext cx="130175" cy="1111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3" name="Straight Connector 24"/>
            <p:cNvCxnSpPr>
              <a:cxnSpLocks noChangeShapeType="1"/>
              <a:stCxn id="16" idx="4"/>
              <a:endCxn id="22" idx="1"/>
            </p:cNvCxnSpPr>
            <p:nvPr/>
          </p:nvCxnSpPr>
          <p:spPr bwMode="auto">
            <a:xfrm rot="16200000" flipH="1">
              <a:off x="6854032" y="4642644"/>
              <a:ext cx="309562" cy="190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  <p:cxnSp>
          <p:nvCxnSpPr>
            <p:cNvPr id="24" name="Straight Connector 29"/>
            <p:cNvCxnSpPr>
              <a:cxnSpLocks noChangeShapeType="1"/>
              <a:stCxn id="22" idx="7"/>
              <a:endCxn id="17" idx="3"/>
            </p:cNvCxnSpPr>
            <p:nvPr/>
          </p:nvCxnSpPr>
          <p:spPr bwMode="auto">
            <a:xfrm rot="5400000" flipH="1" flipV="1">
              <a:off x="7213601" y="4545012"/>
              <a:ext cx="158750" cy="3651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FAB3EA-6BE0-1146-A036-648E65FBF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65676E-2EEE-EE43-9455-E89CF47354F6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318889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 idx="4294967295"/>
          </p:nvPr>
        </p:nvSpPr>
        <p:spPr>
          <a:xfrm>
            <a:off x="685800" y="609600"/>
            <a:ext cx="8020050" cy="685800"/>
          </a:xfrm>
        </p:spPr>
        <p:txBody>
          <a:bodyPr/>
          <a:lstStyle/>
          <a:p>
            <a:r>
              <a:rPr lang="en-US" altLang="ko-KR" dirty="0">
                <a:ea typeface="ＭＳ Ｐゴシック" charset="-128"/>
                <a:cs typeface="ＭＳ Ｐゴシック" charset="-128"/>
              </a:rPr>
              <a:t>Triangle counting for large graphs?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4294967295"/>
          </p:nvPr>
        </p:nvSpPr>
        <p:spPr>
          <a:xfrm>
            <a:off x="685800" y="1447800"/>
            <a:ext cx="8029575" cy="4648200"/>
          </a:xfrm>
        </p:spPr>
        <p:txBody>
          <a:bodyPr/>
          <a:lstStyle/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 algn="ctr">
              <a:buFontTx/>
              <a:buNone/>
            </a:pPr>
            <a:r>
              <a:rPr lang="en-US" altLang="ko-KR">
                <a:ea typeface="ＭＳ Ｐゴシック" charset="-128"/>
                <a:cs typeface="ＭＳ Ｐゴシック" charset="-128"/>
              </a:rPr>
              <a:t>Anomalous nodes in Twitter(~ 3 billion edges)</a:t>
            </a:r>
          </a:p>
          <a:p>
            <a:pPr algn="ctr">
              <a:buFontTx/>
              <a:buNone/>
            </a:pPr>
            <a:r>
              <a:rPr lang="en-US" altLang="ko-KR">
                <a:ea typeface="ＭＳ Ｐゴシック" charset="-128"/>
                <a:cs typeface="ＭＳ Ｐゴシック" charset="-128"/>
              </a:rPr>
              <a:t>[U Kang, Brendan Meeder, +, PAKDD’11]</a:t>
            </a:r>
          </a:p>
        </p:txBody>
      </p:sp>
      <p:sp>
        <p:nvSpPr>
          <p:cNvPr id="65540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01FBDFF-70BE-464B-AF8F-A59072DBC9F4}" type="slidenum">
              <a:rPr lang="ko-KR" altLang="en-US" sz="1800">
                <a:latin typeface="Times New Roman" charset="0"/>
                <a:ea typeface="굴림" charset="-127"/>
                <a:cs typeface="굴림" charset="-127"/>
              </a:rPr>
              <a:pPr algn="r"/>
              <a:t>58</a:t>
            </a:fld>
            <a:endParaRPr lang="en-US" altLang="ko-KR" sz="1800">
              <a:latin typeface="Times New Roman" charset="0"/>
            </a:endParaRPr>
          </a:p>
        </p:txBody>
      </p:sp>
      <p:pic>
        <p:nvPicPr>
          <p:cNvPr id="6554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8850" y="1295400"/>
            <a:ext cx="4597400" cy="3313113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</p:pic>
      <p:sp>
        <p:nvSpPr>
          <p:cNvPr id="65542" name="Date Placeholder 5"/>
          <p:cNvSpPr>
            <a:spLocks noGrp="1"/>
          </p:cNvSpPr>
          <p:nvPr>
            <p:ph type="dt" sz="quarter" idx="4294967295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 bwMode="auto">
          <a:xfrm>
            <a:off x="3200400" y="1490134"/>
            <a:ext cx="1117600" cy="4741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64939" y="1981194"/>
            <a:ext cx="1117600" cy="4741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3054350" y="1600200"/>
            <a:ext cx="3035300" cy="22987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pic>
        <p:nvPicPr>
          <p:cNvPr id="14" name="Picture 13" descr="twitter-logo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5138" y="3784600"/>
            <a:ext cx="82073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A0C9F4-E5A0-C241-A821-4283E44F8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65676E-2EEE-EE43-9455-E89CF47354F6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643301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 idx="4294967295"/>
          </p:nvPr>
        </p:nvSpPr>
        <p:spPr>
          <a:xfrm>
            <a:off x="685800" y="609600"/>
            <a:ext cx="8020050" cy="685800"/>
          </a:xfrm>
        </p:spPr>
        <p:txBody>
          <a:bodyPr/>
          <a:lstStyle/>
          <a:p>
            <a:r>
              <a:rPr lang="en-US" altLang="ko-KR">
                <a:ea typeface="ＭＳ Ｐゴシック" charset="-128"/>
                <a:cs typeface="ＭＳ Ｐゴシック" charset="-128"/>
              </a:rPr>
              <a:t>Triangle counting for large graphs?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4294967295"/>
          </p:nvPr>
        </p:nvSpPr>
        <p:spPr>
          <a:xfrm>
            <a:off x="685800" y="1447800"/>
            <a:ext cx="8029575" cy="4648200"/>
          </a:xfrm>
        </p:spPr>
        <p:txBody>
          <a:bodyPr/>
          <a:lstStyle/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 algn="ctr">
              <a:buFontTx/>
              <a:buNone/>
            </a:pPr>
            <a:r>
              <a:rPr lang="en-US" altLang="ko-KR">
                <a:ea typeface="ＭＳ Ｐゴシック" charset="-128"/>
                <a:cs typeface="ＭＳ Ｐゴシック" charset="-128"/>
              </a:rPr>
              <a:t>Anomalous nodes in Twitter(~ 3 billion edges)</a:t>
            </a:r>
          </a:p>
          <a:p>
            <a:pPr algn="ctr">
              <a:buFontTx/>
              <a:buNone/>
            </a:pPr>
            <a:r>
              <a:rPr lang="en-US" altLang="ko-KR">
                <a:ea typeface="ＭＳ Ｐゴシック" charset="-128"/>
                <a:cs typeface="ＭＳ Ｐゴシック" charset="-128"/>
              </a:rPr>
              <a:t>[U Kang, Brendan Meeder, +, PAKDD’11]</a:t>
            </a:r>
          </a:p>
        </p:txBody>
      </p:sp>
      <p:sp>
        <p:nvSpPr>
          <p:cNvPr id="65540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01FBDFF-70BE-464B-AF8F-A59072DBC9F4}" type="slidenum">
              <a:rPr lang="ko-KR" altLang="en-US" sz="1800">
                <a:latin typeface="Times New Roman" charset="0"/>
                <a:ea typeface="굴림" charset="-127"/>
                <a:cs typeface="굴림" charset="-127"/>
              </a:rPr>
              <a:pPr algn="r"/>
              <a:t>59</a:t>
            </a:fld>
            <a:endParaRPr lang="en-US" altLang="ko-KR" sz="1800">
              <a:latin typeface="Times New Roman" charset="0"/>
            </a:endParaRPr>
          </a:p>
        </p:txBody>
      </p:sp>
      <p:pic>
        <p:nvPicPr>
          <p:cNvPr id="6554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8850" y="1295400"/>
            <a:ext cx="4597400" cy="3313113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</p:pic>
      <p:sp>
        <p:nvSpPr>
          <p:cNvPr id="65542" name="Date Placeholder 5"/>
          <p:cNvSpPr>
            <a:spLocks noGrp="1"/>
          </p:cNvSpPr>
          <p:nvPr>
            <p:ph type="dt" sz="quarter" idx="4294967295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064939" y="1981194"/>
            <a:ext cx="1117600" cy="4741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3054350" y="1600200"/>
            <a:ext cx="3035300" cy="22987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pic>
        <p:nvPicPr>
          <p:cNvPr id="20" name="Picture 13" descr="twitter-logo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5138" y="3784600"/>
            <a:ext cx="82073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E26188-897C-3A43-8732-058BA18D0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65676E-2EEE-EE43-9455-E89CF47354F6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3341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Family"/>
          <p:cNvSpPr txBox="1">
            <a:spLocks noGrp="1"/>
          </p:cNvSpPr>
          <p:nvPr>
            <p:ph type="title" idx="4294967295"/>
          </p:nvPr>
        </p:nvSpPr>
        <p:spPr>
          <a:xfrm>
            <a:off x="685800" y="1523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Family</a:t>
            </a:r>
          </a:p>
        </p:txBody>
      </p:sp>
      <p:sp>
        <p:nvSpPr>
          <p:cNvPr id="62" name="Parents Nikos &amp; Sophia…"/>
          <p:cNvSpPr txBox="1">
            <a:spLocks noGrp="1"/>
          </p:cNvSpPr>
          <p:nvPr>
            <p:ph type="body" idx="4294967295"/>
          </p:nvPr>
        </p:nvSpPr>
        <p:spPr>
          <a:xfrm>
            <a:off x="685800" y="2057400"/>
            <a:ext cx="8153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t>Parents Nikos &amp; Sophia</a:t>
            </a:r>
          </a:p>
          <a:p>
            <a:pPr>
              <a:buChar char="•"/>
            </a:pPr>
            <a:r>
              <a:t>Siblings Michalis, Petros, Maria</a:t>
            </a:r>
          </a:p>
          <a:p>
            <a:pPr>
              <a:buChar char="•"/>
            </a:pPr>
            <a:endParaRPr/>
          </a:p>
          <a:p>
            <a:pPr>
              <a:buChar char="•"/>
            </a:pPr>
            <a:endParaRPr/>
          </a:p>
          <a:p>
            <a:pPr>
              <a:buChar char="•"/>
            </a:pPr>
            <a:r>
              <a:t>Wife Christina</a:t>
            </a:r>
          </a:p>
        </p:txBody>
      </p:sp>
      <p:sp>
        <p:nvSpPr>
          <p:cNvPr id="63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64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66" name="petros.jpg" descr="petros.jpg"/>
          <p:cNvPicPr>
            <a:picLocks noChangeAspect="1"/>
          </p:cNvPicPr>
          <p:nvPr/>
        </p:nvPicPr>
        <p:blipFill>
          <a:blip r:embed="rId2">
            <a:extLst/>
          </a:blip>
          <a:srcRect b="16615"/>
          <a:stretch>
            <a:fillRect/>
          </a:stretch>
        </p:blipFill>
        <p:spPr>
          <a:xfrm>
            <a:off x="4343400" y="3276600"/>
            <a:ext cx="914400" cy="99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michalis.gif" descr="michalis.gi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43200" y="3276600"/>
            <a:ext cx="979488" cy="99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8" name="christina06.png" descr="christina0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00400" y="5029200"/>
            <a:ext cx="939800" cy="1066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9" name="mariFinal.png" descr="mariFinal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715000" y="3276600"/>
            <a:ext cx="819150" cy="977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momNdadTop2.png" descr="momNdadTop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29237" y="1577975"/>
            <a:ext cx="2293561" cy="9588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F68344C-1AB5-5A4A-B289-FA84D649649E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 idx="4294967295"/>
          </p:nvPr>
        </p:nvSpPr>
        <p:spPr>
          <a:xfrm>
            <a:off x="685800" y="609600"/>
            <a:ext cx="8020050" cy="685800"/>
          </a:xfrm>
        </p:spPr>
        <p:txBody>
          <a:bodyPr/>
          <a:lstStyle/>
          <a:p>
            <a:r>
              <a:rPr lang="en-US" altLang="ko-KR">
                <a:ea typeface="ＭＳ Ｐゴシック" charset="-128"/>
                <a:cs typeface="ＭＳ Ｐゴシック" charset="-128"/>
              </a:rPr>
              <a:t>Triangle counting for large graphs?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4294967295"/>
          </p:nvPr>
        </p:nvSpPr>
        <p:spPr>
          <a:xfrm>
            <a:off x="685800" y="1447800"/>
            <a:ext cx="8029575" cy="4648200"/>
          </a:xfrm>
        </p:spPr>
        <p:txBody>
          <a:bodyPr/>
          <a:lstStyle/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 algn="ctr">
              <a:buFontTx/>
              <a:buNone/>
            </a:pPr>
            <a:r>
              <a:rPr lang="en-US" altLang="ko-KR">
                <a:ea typeface="ＭＳ Ｐゴシック" charset="-128"/>
                <a:cs typeface="ＭＳ Ｐゴシック" charset="-128"/>
              </a:rPr>
              <a:t>Anomalous nodes in Twitter(~ 3 billion edges)</a:t>
            </a:r>
          </a:p>
          <a:p>
            <a:pPr algn="ctr">
              <a:buFontTx/>
              <a:buNone/>
            </a:pPr>
            <a:r>
              <a:rPr lang="en-US" altLang="ko-KR">
                <a:ea typeface="ＭＳ Ｐゴシック" charset="-128"/>
                <a:cs typeface="ＭＳ Ｐゴシック" charset="-128"/>
              </a:rPr>
              <a:t>[U Kang, Brendan Meeder, +, PAKDD’11]</a:t>
            </a:r>
          </a:p>
        </p:txBody>
      </p:sp>
      <p:sp>
        <p:nvSpPr>
          <p:cNvPr id="65540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01FBDFF-70BE-464B-AF8F-A59072DBC9F4}" type="slidenum">
              <a:rPr lang="ko-KR" altLang="en-US" sz="1800">
                <a:latin typeface="Times New Roman" charset="0"/>
                <a:ea typeface="굴림" charset="-127"/>
                <a:cs typeface="굴림" charset="-127"/>
              </a:rPr>
              <a:pPr algn="r"/>
              <a:t>60</a:t>
            </a:fld>
            <a:endParaRPr lang="en-US" altLang="ko-KR" sz="1800">
              <a:latin typeface="Times New Roman" charset="0"/>
            </a:endParaRPr>
          </a:p>
        </p:txBody>
      </p:sp>
      <p:pic>
        <p:nvPicPr>
          <p:cNvPr id="6554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8850" y="1295400"/>
            <a:ext cx="4597400" cy="3313113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</p:pic>
      <p:sp>
        <p:nvSpPr>
          <p:cNvPr id="65542" name="Date Placeholder 5"/>
          <p:cNvSpPr>
            <a:spLocks noGrp="1"/>
          </p:cNvSpPr>
          <p:nvPr>
            <p:ph type="dt" sz="quarter" idx="4294967295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 bwMode="auto">
          <a:xfrm>
            <a:off x="3064939" y="1981194"/>
            <a:ext cx="1117600" cy="4741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3054350" y="1600200"/>
            <a:ext cx="3035300" cy="22987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grpSp>
        <p:nvGrpSpPr>
          <p:cNvPr id="2" name="Group 11"/>
          <p:cNvGrpSpPr/>
          <p:nvPr/>
        </p:nvGrpSpPr>
        <p:grpSpPr>
          <a:xfrm>
            <a:off x="863600" y="1693332"/>
            <a:ext cx="541867" cy="558801"/>
            <a:chOff x="863600" y="1693332"/>
            <a:chExt cx="541867" cy="558801"/>
          </a:xfrm>
        </p:grpSpPr>
        <p:sp>
          <p:nvSpPr>
            <p:cNvPr id="13" name="Regular Pentagon 12"/>
            <p:cNvSpPr/>
            <p:nvPr/>
          </p:nvSpPr>
          <p:spPr bwMode="auto">
            <a:xfrm>
              <a:off x="863600" y="1693333"/>
              <a:ext cx="541867" cy="558800"/>
            </a:xfrm>
            <a:prstGeom prst="pentagon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cxnSp>
          <p:nvCxnSpPr>
            <p:cNvPr id="14" name="Straight Connector 13"/>
            <p:cNvCxnSpPr>
              <a:stCxn id="13" idx="1"/>
              <a:endCxn id="13" idx="4"/>
            </p:cNvCxnSpPr>
            <p:nvPr/>
          </p:nvCxnSpPr>
          <p:spPr bwMode="auto">
            <a:xfrm rot="10800000" flipH="1" flipV="1">
              <a:off x="863601" y="1906774"/>
              <a:ext cx="438378" cy="345357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15" name="Straight Connector 14"/>
            <p:cNvCxnSpPr>
              <a:stCxn id="13" idx="1"/>
              <a:endCxn id="13" idx="5"/>
            </p:cNvCxnSpPr>
            <p:nvPr/>
          </p:nvCxnSpPr>
          <p:spPr bwMode="auto">
            <a:xfrm rot="10800000" flipH="1">
              <a:off x="863600" y="1906775"/>
              <a:ext cx="541865" cy="158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16" name="Straight Connector 15"/>
            <p:cNvCxnSpPr>
              <a:stCxn id="13" idx="0"/>
              <a:endCxn id="13" idx="2"/>
            </p:cNvCxnSpPr>
            <p:nvPr/>
          </p:nvCxnSpPr>
          <p:spPr bwMode="auto">
            <a:xfrm rot="16200000" flipH="1" flipV="1">
              <a:off x="771411" y="1889009"/>
              <a:ext cx="558799" cy="167446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17" name="Straight Connector 16"/>
            <p:cNvCxnSpPr>
              <a:stCxn id="13" idx="0"/>
              <a:endCxn id="13" idx="4"/>
            </p:cNvCxnSpPr>
            <p:nvPr/>
          </p:nvCxnSpPr>
          <p:spPr bwMode="auto">
            <a:xfrm rot="16200000" flipH="1">
              <a:off x="938856" y="1889010"/>
              <a:ext cx="558799" cy="167445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18" name="Straight Connector 17"/>
            <p:cNvCxnSpPr>
              <a:stCxn id="13" idx="2"/>
              <a:endCxn id="13" idx="5"/>
            </p:cNvCxnSpPr>
            <p:nvPr/>
          </p:nvCxnSpPr>
          <p:spPr bwMode="auto">
            <a:xfrm rot="5400000" flipH="1" flipV="1">
              <a:off x="1013598" y="1860265"/>
              <a:ext cx="345357" cy="43837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</p:grpSp>
      <p:pic>
        <p:nvPicPr>
          <p:cNvPr id="20" name="Picture 13" descr="twitter-logo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5138" y="3784600"/>
            <a:ext cx="82073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405338-D8AE-EF49-9D55-277E18AF7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65676E-2EEE-EE43-9455-E89CF47354F6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560724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 idx="4294967295"/>
          </p:nvPr>
        </p:nvSpPr>
        <p:spPr>
          <a:xfrm>
            <a:off x="685800" y="609600"/>
            <a:ext cx="8020050" cy="685800"/>
          </a:xfrm>
        </p:spPr>
        <p:txBody>
          <a:bodyPr/>
          <a:lstStyle/>
          <a:p>
            <a:r>
              <a:rPr lang="en-US" altLang="ko-KR">
                <a:ea typeface="ＭＳ Ｐゴシック" charset="-128"/>
                <a:cs typeface="ＭＳ Ｐゴシック" charset="-128"/>
              </a:rPr>
              <a:t>Triangle counting for large graphs?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4294967295"/>
          </p:nvPr>
        </p:nvSpPr>
        <p:spPr>
          <a:xfrm>
            <a:off x="685800" y="1447800"/>
            <a:ext cx="8029575" cy="4648200"/>
          </a:xfrm>
        </p:spPr>
        <p:txBody>
          <a:bodyPr/>
          <a:lstStyle/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 algn="ctr">
              <a:buFontTx/>
              <a:buNone/>
            </a:pPr>
            <a:r>
              <a:rPr lang="en-US" altLang="ko-KR">
                <a:ea typeface="ＭＳ Ｐゴシック" charset="-128"/>
                <a:cs typeface="ＭＳ Ｐゴシック" charset="-128"/>
              </a:rPr>
              <a:t>Anomalous nodes in Twitter(~ 3 billion edges)</a:t>
            </a:r>
          </a:p>
          <a:p>
            <a:pPr algn="ctr">
              <a:buFontTx/>
              <a:buNone/>
            </a:pPr>
            <a:r>
              <a:rPr lang="en-US" altLang="ko-KR">
                <a:ea typeface="ＭＳ Ｐゴシック" charset="-128"/>
                <a:cs typeface="ＭＳ Ｐゴシック" charset="-128"/>
              </a:rPr>
              <a:t>[U Kang, Brendan Meeder, +, PAKDD’11]</a:t>
            </a:r>
          </a:p>
        </p:txBody>
      </p:sp>
      <p:sp>
        <p:nvSpPr>
          <p:cNvPr id="65540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01FBDFF-70BE-464B-AF8F-A59072DBC9F4}" type="slidenum">
              <a:rPr lang="ko-KR" altLang="en-US" sz="1800">
                <a:latin typeface="Times New Roman" charset="0"/>
                <a:ea typeface="굴림" charset="-127"/>
                <a:cs typeface="굴림" charset="-127"/>
              </a:rPr>
              <a:pPr algn="r"/>
              <a:t>61</a:t>
            </a:fld>
            <a:endParaRPr lang="en-US" altLang="ko-KR" sz="1800">
              <a:latin typeface="Times New Roman" charset="0"/>
            </a:endParaRPr>
          </a:p>
        </p:txBody>
      </p:sp>
      <p:pic>
        <p:nvPicPr>
          <p:cNvPr id="6554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28850" y="1295400"/>
            <a:ext cx="4597400" cy="3313113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</p:pic>
      <p:sp>
        <p:nvSpPr>
          <p:cNvPr id="65542" name="Date Placeholder 5"/>
          <p:cNvSpPr>
            <a:spLocks noGrp="1"/>
          </p:cNvSpPr>
          <p:nvPr>
            <p:ph type="dt" sz="quarter" idx="4294967295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3054350" y="1600200"/>
            <a:ext cx="3035300" cy="22987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grpSp>
        <p:nvGrpSpPr>
          <p:cNvPr id="10" name="Group 9"/>
          <p:cNvGrpSpPr/>
          <p:nvPr/>
        </p:nvGrpSpPr>
        <p:grpSpPr>
          <a:xfrm>
            <a:off x="863600" y="1693332"/>
            <a:ext cx="541867" cy="558801"/>
            <a:chOff x="863600" y="1693332"/>
            <a:chExt cx="541867" cy="558801"/>
          </a:xfrm>
        </p:grpSpPr>
        <p:sp>
          <p:nvSpPr>
            <p:cNvPr id="11" name="Regular Pentagon 10"/>
            <p:cNvSpPr/>
            <p:nvPr/>
          </p:nvSpPr>
          <p:spPr bwMode="auto">
            <a:xfrm>
              <a:off x="863600" y="1693333"/>
              <a:ext cx="541867" cy="558800"/>
            </a:xfrm>
            <a:prstGeom prst="pentagon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cxnSp>
          <p:nvCxnSpPr>
            <p:cNvPr id="12" name="Straight Connector 11"/>
            <p:cNvCxnSpPr>
              <a:stCxn id="11" idx="1"/>
              <a:endCxn id="11" idx="4"/>
            </p:cNvCxnSpPr>
            <p:nvPr/>
          </p:nvCxnSpPr>
          <p:spPr bwMode="auto">
            <a:xfrm rot="10800000" flipH="1" flipV="1">
              <a:off x="863601" y="1906774"/>
              <a:ext cx="438378" cy="345357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13" name="Straight Connector 12"/>
            <p:cNvCxnSpPr>
              <a:stCxn id="11" idx="1"/>
              <a:endCxn id="11" idx="5"/>
            </p:cNvCxnSpPr>
            <p:nvPr/>
          </p:nvCxnSpPr>
          <p:spPr bwMode="auto">
            <a:xfrm rot="10800000" flipH="1">
              <a:off x="863600" y="1906775"/>
              <a:ext cx="541865" cy="158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14" name="Straight Connector 13"/>
            <p:cNvCxnSpPr>
              <a:stCxn id="11" idx="0"/>
              <a:endCxn id="11" idx="2"/>
            </p:cNvCxnSpPr>
            <p:nvPr/>
          </p:nvCxnSpPr>
          <p:spPr bwMode="auto">
            <a:xfrm rot="16200000" flipH="1" flipV="1">
              <a:off x="771411" y="1889009"/>
              <a:ext cx="558799" cy="167446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15" name="Straight Connector 14"/>
            <p:cNvCxnSpPr>
              <a:stCxn id="11" idx="0"/>
              <a:endCxn id="11" idx="4"/>
            </p:cNvCxnSpPr>
            <p:nvPr/>
          </p:nvCxnSpPr>
          <p:spPr bwMode="auto">
            <a:xfrm rot="16200000" flipH="1">
              <a:off x="938856" y="1889010"/>
              <a:ext cx="558799" cy="167445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16" name="Straight Connector 15"/>
            <p:cNvCxnSpPr>
              <a:stCxn id="11" idx="2"/>
              <a:endCxn id="11" idx="5"/>
            </p:cNvCxnSpPr>
            <p:nvPr/>
          </p:nvCxnSpPr>
          <p:spPr bwMode="auto">
            <a:xfrm rot="5400000" flipH="1" flipV="1">
              <a:off x="1013598" y="1860265"/>
              <a:ext cx="345357" cy="43837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</p:grpSp>
      <p:pic>
        <p:nvPicPr>
          <p:cNvPr id="18" name="Picture 13" descr="twitter-logo_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5138" y="3784600"/>
            <a:ext cx="82073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B4BB74-B257-B44E-90F5-A3CD2A7B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65676E-2EEE-EE43-9455-E89CF47354F6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500213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Summary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Summary</a:t>
            </a:r>
          </a:p>
        </p:txBody>
      </p:sp>
      <p:sp>
        <p:nvSpPr>
          <p:cNvPr id="450" name="Golden age of Data Science / Data Mining…"/>
          <p:cNvSpPr txBox="1">
            <a:spLocks noGrp="1"/>
          </p:cNvSpPr>
          <p:nvPr>
            <p:ph type="body" idx="4294967295"/>
          </p:nvPr>
        </p:nvSpPr>
        <p:spPr>
          <a:xfrm>
            <a:off x="685800" y="16764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rPr dirty="0"/>
              <a:t>Golden age of Data Science / Data Mining</a:t>
            </a:r>
          </a:p>
          <a:p>
            <a:pPr>
              <a:buChar char="•"/>
            </a:pPr>
            <a:r>
              <a:rPr dirty="0"/>
              <a:t>Data: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rPr dirty="0"/>
              <a:t>Never ‘clean’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rPr dirty="0"/>
              <a:t>Often: surprises</a:t>
            </a:r>
          </a:p>
          <a:p>
            <a:pPr>
              <a:buChar char="•"/>
            </a:pPr>
            <a:r>
              <a:rPr dirty="0"/>
              <a:t>Domain experts – </a:t>
            </a:r>
            <a:r>
              <a:rPr b="1" dirty="0">
                <a:solidFill>
                  <a:srgbClr val="C00000"/>
                </a:solidFill>
              </a:rPr>
              <a:t>cross-</a:t>
            </a:r>
            <a:r>
              <a:rPr b="1" dirty="0" err="1">
                <a:solidFill>
                  <a:srgbClr val="C00000"/>
                </a:solidFill>
              </a:rPr>
              <a:t>disciplinarity</a:t>
            </a:r>
            <a:r>
              <a:rPr dirty="0"/>
              <a:t>:</a:t>
            </a:r>
          </a:p>
          <a:p>
            <a:pPr marL="742950" lvl="1" indent="-285750">
              <a:spcBef>
                <a:spcPts val="0"/>
              </a:spcBef>
              <a:defRPr sz="2800"/>
            </a:pPr>
            <a:r>
              <a:rPr dirty="0"/>
              <a:t>Help us avoid surprises</a:t>
            </a:r>
          </a:p>
        </p:txBody>
      </p:sp>
      <p:sp>
        <p:nvSpPr>
          <p:cNvPr id="451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452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21C711-BEEB-3441-A436-2087A21E140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62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Parting joke: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Parting joke:</a:t>
            </a:r>
          </a:p>
        </p:txBody>
      </p:sp>
      <p:sp>
        <p:nvSpPr>
          <p:cNvPr id="456" name="A statistician, a data scientist, and a deep belief network expert, walk into a bar …"/>
          <p:cNvSpPr txBox="1">
            <a:spLocks noGrp="1"/>
          </p:cNvSpPr>
          <p:nvPr>
            <p:ph type="body" idx="4294967295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har char="•"/>
            </a:lvl1pPr>
          </a:lstStyle>
          <a:p>
            <a:r>
              <a:t>A statistician, a data scientist, and a deep belief network expert, walk into a bar …</a:t>
            </a:r>
          </a:p>
        </p:txBody>
      </p:sp>
      <p:sp>
        <p:nvSpPr>
          <p:cNvPr id="457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458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 defTabSz="457200">
              <a:defRPr sz="1400" u="none"/>
            </a:lvl1pPr>
          </a:lstStyle>
          <a:p>
            <a:r>
              <a:t>C. Faloutsos</a:t>
            </a:r>
          </a:p>
        </p:txBody>
      </p:sp>
      <p:pic>
        <p:nvPicPr>
          <p:cNvPr id="460" name="image.jpeg" descr="imag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74937" y="3429000"/>
            <a:ext cx="3344863" cy="24892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86459B-A7E5-0E4D-B2B6-6B7376C4023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63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Thank you!"/>
          <p:cNvSpPr txBox="1">
            <a:spLocks noGrp="1"/>
          </p:cNvSpPr>
          <p:nvPr>
            <p:ph type="title" idx="4294967295"/>
          </p:nvPr>
        </p:nvSpPr>
        <p:spPr>
          <a:xfrm>
            <a:off x="1628775" y="1524000"/>
            <a:ext cx="5562600" cy="114300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7200"/>
            </a:lvl1pPr>
          </a:lstStyle>
          <a:p>
            <a:r>
              <a:t>Thank you!</a:t>
            </a:r>
          </a:p>
        </p:txBody>
      </p:sp>
      <p:sp>
        <p:nvSpPr>
          <p:cNvPr id="463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464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FD21D5-71A9-1847-84F5-2B6A989C17D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64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B2D822D-E787-F14D-AF48-C96AAB0B97B8}"/>
              </a:ext>
            </a:extLst>
          </p:cNvPr>
          <p:cNvGrpSpPr>
            <a:grpSpLocks noChangeAspect="1"/>
          </p:cNvGrpSpPr>
          <p:nvPr/>
        </p:nvGrpSpPr>
        <p:grpSpPr>
          <a:xfrm>
            <a:off x="685800" y="3500886"/>
            <a:ext cx="2852892" cy="2214114"/>
            <a:chOff x="1540034" y="1981200"/>
            <a:chExt cx="5301932" cy="4114801"/>
          </a:xfrm>
        </p:grpSpPr>
        <p:pic>
          <p:nvPicPr>
            <p:cNvPr id="11" name="sierpinski.eps" descr="sierpinski.eps">
              <a:extLst>
                <a:ext uri="{FF2B5EF4-FFF2-40B4-BE49-F238E27FC236}">
                  <a16:creationId xmlns:a16="http://schemas.microsoft.com/office/drawing/2014/main" id="{77308679-81A2-EA43-AC22-FCDF35685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540034" y="1981200"/>
              <a:ext cx="5301932" cy="4114800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2" name="Oval">
              <a:extLst>
                <a:ext uri="{FF2B5EF4-FFF2-40B4-BE49-F238E27FC236}">
                  <a16:creationId xmlns:a16="http://schemas.microsoft.com/office/drawing/2014/main" id="{CADE6768-8A69-4248-BC6F-ABDA38C370EC}"/>
                </a:ext>
              </a:extLst>
            </p:cNvPr>
            <p:cNvSpPr/>
            <p:nvPr/>
          </p:nvSpPr>
          <p:spPr>
            <a:xfrm>
              <a:off x="3733800" y="2514600"/>
              <a:ext cx="1219200" cy="1143001"/>
            </a:xfrm>
            <a:prstGeom prst="ellipse">
              <a:avLst/>
            </a:prstGeom>
            <a:ln w="28575">
              <a:solidFill>
                <a:srgbClr val="008000"/>
              </a:solidFill>
              <a:tailEnd type="triangle"/>
            </a:ln>
          </p:spPr>
          <p:txBody>
            <a:bodyPr lIns="45719" rIns="45719" anchor="ctr"/>
            <a:lstStyle/>
            <a:p>
              <a:pPr algn="ctr"/>
              <a:endParaRPr/>
            </a:p>
          </p:txBody>
        </p:sp>
        <p:sp>
          <p:nvSpPr>
            <p:cNvPr id="13" name="Oval">
              <a:extLst>
                <a:ext uri="{FF2B5EF4-FFF2-40B4-BE49-F238E27FC236}">
                  <a16:creationId xmlns:a16="http://schemas.microsoft.com/office/drawing/2014/main" id="{5BE12286-467F-3E40-9683-1769967A375A}"/>
                </a:ext>
              </a:extLst>
            </p:cNvPr>
            <p:cNvSpPr/>
            <p:nvPr/>
          </p:nvSpPr>
          <p:spPr>
            <a:xfrm>
              <a:off x="4343400" y="3276600"/>
              <a:ext cx="1219200" cy="1143001"/>
            </a:xfrm>
            <a:prstGeom prst="ellipse">
              <a:avLst/>
            </a:prstGeom>
            <a:ln w="28575">
              <a:solidFill>
                <a:srgbClr val="008000"/>
              </a:solidFill>
              <a:tailEnd type="triangle"/>
            </a:ln>
          </p:spPr>
          <p:txBody>
            <a:bodyPr lIns="45719" rIns="45719" anchor="ctr"/>
            <a:lstStyle/>
            <a:p>
              <a:pPr algn="ctr"/>
              <a:endParaRPr/>
            </a:p>
          </p:txBody>
        </p:sp>
        <p:sp>
          <p:nvSpPr>
            <p:cNvPr id="14" name="Oval">
              <a:extLst>
                <a:ext uri="{FF2B5EF4-FFF2-40B4-BE49-F238E27FC236}">
                  <a16:creationId xmlns:a16="http://schemas.microsoft.com/office/drawing/2014/main" id="{830390B5-7C2F-A243-983E-2BCB5B9BA6B8}"/>
                </a:ext>
              </a:extLst>
            </p:cNvPr>
            <p:cNvSpPr/>
            <p:nvPr/>
          </p:nvSpPr>
          <p:spPr>
            <a:xfrm>
              <a:off x="3124200" y="3276600"/>
              <a:ext cx="1219200" cy="1143001"/>
            </a:xfrm>
            <a:prstGeom prst="ellipse">
              <a:avLst/>
            </a:prstGeom>
            <a:ln w="28575">
              <a:solidFill>
                <a:srgbClr val="008000"/>
              </a:solidFill>
              <a:tailEnd type="triangle"/>
            </a:ln>
          </p:spPr>
          <p:txBody>
            <a:bodyPr lIns="45719" rIns="45719" anchor="ctr"/>
            <a:lstStyle/>
            <a:p>
              <a:pPr algn="ctr"/>
              <a:endParaRPr/>
            </a:p>
          </p:txBody>
        </p:sp>
        <p:sp>
          <p:nvSpPr>
            <p:cNvPr id="15" name="Oval">
              <a:extLst>
                <a:ext uri="{FF2B5EF4-FFF2-40B4-BE49-F238E27FC236}">
                  <a16:creationId xmlns:a16="http://schemas.microsoft.com/office/drawing/2014/main" id="{664DA528-7BB2-304A-BE89-89B55BD292CE}"/>
                </a:ext>
              </a:extLst>
            </p:cNvPr>
            <p:cNvSpPr/>
            <p:nvPr/>
          </p:nvSpPr>
          <p:spPr>
            <a:xfrm>
              <a:off x="2667000" y="4114800"/>
              <a:ext cx="1219200" cy="1143001"/>
            </a:xfrm>
            <a:prstGeom prst="ellipse">
              <a:avLst/>
            </a:prstGeom>
            <a:ln w="28575">
              <a:solidFill>
                <a:srgbClr val="000066"/>
              </a:solidFill>
              <a:tailEnd type="triangle"/>
            </a:ln>
          </p:spPr>
          <p:txBody>
            <a:bodyPr lIns="45719" rIns="45719" anchor="ctr"/>
            <a:lstStyle/>
            <a:p>
              <a:pPr algn="ctr"/>
              <a:endParaRPr/>
            </a:p>
          </p:txBody>
        </p:sp>
        <p:sp>
          <p:nvSpPr>
            <p:cNvPr id="16" name="Oval">
              <a:extLst>
                <a:ext uri="{FF2B5EF4-FFF2-40B4-BE49-F238E27FC236}">
                  <a16:creationId xmlns:a16="http://schemas.microsoft.com/office/drawing/2014/main" id="{52006454-1B6B-4045-850F-191636E8275E}"/>
                </a:ext>
              </a:extLst>
            </p:cNvPr>
            <p:cNvSpPr/>
            <p:nvPr/>
          </p:nvSpPr>
          <p:spPr>
            <a:xfrm>
              <a:off x="2133600" y="4876800"/>
              <a:ext cx="1219200" cy="1143001"/>
            </a:xfrm>
            <a:prstGeom prst="ellipse">
              <a:avLst/>
            </a:prstGeom>
            <a:ln w="28575">
              <a:solidFill>
                <a:srgbClr val="000066"/>
              </a:solidFill>
              <a:tailEnd type="triangle"/>
            </a:ln>
          </p:spPr>
          <p:txBody>
            <a:bodyPr lIns="45719" rIns="45719" anchor="ctr"/>
            <a:lstStyle/>
            <a:p>
              <a:pPr algn="ctr"/>
              <a:endParaRPr/>
            </a:p>
          </p:txBody>
        </p:sp>
        <p:sp>
          <p:nvSpPr>
            <p:cNvPr id="17" name="Oval">
              <a:extLst>
                <a:ext uri="{FF2B5EF4-FFF2-40B4-BE49-F238E27FC236}">
                  <a16:creationId xmlns:a16="http://schemas.microsoft.com/office/drawing/2014/main" id="{AC506C86-4D4E-7744-B584-53DAA617D38B}"/>
                </a:ext>
              </a:extLst>
            </p:cNvPr>
            <p:cNvSpPr/>
            <p:nvPr/>
          </p:nvSpPr>
          <p:spPr>
            <a:xfrm>
              <a:off x="3200400" y="4953000"/>
              <a:ext cx="1219200" cy="1143001"/>
            </a:xfrm>
            <a:prstGeom prst="ellipse">
              <a:avLst/>
            </a:prstGeom>
            <a:ln w="28575">
              <a:solidFill>
                <a:srgbClr val="000066"/>
              </a:solidFill>
              <a:tailEnd type="triangle"/>
            </a:ln>
          </p:spPr>
          <p:txBody>
            <a:bodyPr lIns="45719" rIns="45719" anchor="ctr"/>
            <a:lstStyle/>
            <a:p>
              <a:pPr algn="ctr"/>
              <a:endParaRPr/>
            </a:p>
          </p:txBody>
        </p:sp>
        <p:sp>
          <p:nvSpPr>
            <p:cNvPr id="18" name="Oval">
              <a:extLst>
                <a:ext uri="{FF2B5EF4-FFF2-40B4-BE49-F238E27FC236}">
                  <a16:creationId xmlns:a16="http://schemas.microsoft.com/office/drawing/2014/main" id="{166BA361-9A91-634A-B836-87C1D5FBEDF5}"/>
                </a:ext>
              </a:extLst>
            </p:cNvPr>
            <p:cNvSpPr/>
            <p:nvPr/>
          </p:nvSpPr>
          <p:spPr>
            <a:xfrm>
              <a:off x="4876800" y="4114800"/>
              <a:ext cx="1219200" cy="1143001"/>
            </a:xfrm>
            <a:prstGeom prst="ellipse">
              <a:avLst/>
            </a:prstGeom>
            <a:ln w="28575">
              <a:solidFill>
                <a:srgbClr val="A50021"/>
              </a:solidFill>
              <a:tailEnd type="triangle"/>
            </a:ln>
          </p:spPr>
          <p:txBody>
            <a:bodyPr lIns="45719" rIns="45719" anchor="ctr"/>
            <a:lstStyle/>
            <a:p>
              <a:pPr algn="ctr"/>
              <a:endParaRPr/>
            </a:p>
          </p:txBody>
        </p:sp>
        <p:sp>
          <p:nvSpPr>
            <p:cNvPr id="19" name="Oval">
              <a:extLst>
                <a:ext uri="{FF2B5EF4-FFF2-40B4-BE49-F238E27FC236}">
                  <a16:creationId xmlns:a16="http://schemas.microsoft.com/office/drawing/2014/main" id="{FAF16684-D368-1C49-B2F0-B5D940AE197B}"/>
                </a:ext>
              </a:extLst>
            </p:cNvPr>
            <p:cNvSpPr/>
            <p:nvPr/>
          </p:nvSpPr>
          <p:spPr>
            <a:xfrm>
              <a:off x="4343400" y="4876800"/>
              <a:ext cx="1219200" cy="1143001"/>
            </a:xfrm>
            <a:prstGeom prst="ellipse">
              <a:avLst/>
            </a:prstGeom>
            <a:ln w="28575">
              <a:solidFill>
                <a:srgbClr val="A50021"/>
              </a:solidFill>
              <a:tailEnd type="triangle"/>
            </a:ln>
          </p:spPr>
          <p:txBody>
            <a:bodyPr lIns="45719" rIns="45719" anchor="ctr"/>
            <a:lstStyle/>
            <a:p>
              <a:pPr algn="ctr"/>
              <a:endParaRPr/>
            </a:p>
          </p:txBody>
        </p:sp>
        <p:sp>
          <p:nvSpPr>
            <p:cNvPr id="20" name="Oval">
              <a:extLst>
                <a:ext uri="{FF2B5EF4-FFF2-40B4-BE49-F238E27FC236}">
                  <a16:creationId xmlns:a16="http://schemas.microsoft.com/office/drawing/2014/main" id="{4348CEAA-2A86-AE4F-ADFA-BA0B1EE74D2F}"/>
                </a:ext>
              </a:extLst>
            </p:cNvPr>
            <p:cNvSpPr/>
            <p:nvPr/>
          </p:nvSpPr>
          <p:spPr>
            <a:xfrm>
              <a:off x="5410200" y="4953000"/>
              <a:ext cx="1219200" cy="1143001"/>
            </a:xfrm>
            <a:prstGeom prst="ellipse">
              <a:avLst/>
            </a:prstGeom>
            <a:ln w="28575">
              <a:solidFill>
                <a:srgbClr val="A50021"/>
              </a:solidFill>
              <a:tailEnd type="triangle"/>
            </a:ln>
          </p:spPr>
          <p:txBody>
            <a:bodyPr lIns="45719" rIns="45719" anchor="ctr"/>
            <a:lstStyle/>
            <a:p>
              <a:pPr algn="ctr"/>
              <a:endParaRPr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1606918-CF1A-EB4F-BF40-E1C5656FC647}"/>
              </a:ext>
            </a:extLst>
          </p:cNvPr>
          <p:cNvGrpSpPr>
            <a:grpSpLocks noChangeAspect="1"/>
          </p:cNvGrpSpPr>
          <p:nvPr/>
        </p:nvGrpSpPr>
        <p:grpSpPr>
          <a:xfrm>
            <a:off x="4877227" y="4094908"/>
            <a:ext cx="3590014" cy="1169069"/>
            <a:chOff x="1447800" y="3505201"/>
            <a:chExt cx="6400800" cy="2084388"/>
          </a:xfrm>
        </p:grpSpPr>
        <p:grpSp>
          <p:nvGrpSpPr>
            <p:cNvPr id="22" name="Group 4">
              <a:extLst>
                <a:ext uri="{FF2B5EF4-FFF2-40B4-BE49-F238E27FC236}">
                  <a16:creationId xmlns:a16="http://schemas.microsoft.com/office/drawing/2014/main" id="{83850804-9A65-D44C-BE31-3F2F1C867FA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7800" y="3505201"/>
              <a:ext cx="6400800" cy="2084388"/>
              <a:chOff x="912" y="2064"/>
              <a:chExt cx="4032" cy="1313"/>
            </a:xfrm>
          </p:grpSpPr>
          <p:pic>
            <p:nvPicPr>
              <p:cNvPr id="31" name="Picture 5">
                <a:extLst>
                  <a:ext uri="{FF2B5EF4-FFF2-40B4-BE49-F238E27FC236}">
                    <a16:creationId xmlns:a16="http://schemas.microsoft.com/office/drawing/2014/main" id="{32741FE6-25B9-9542-AE7E-D813F790F0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8" y="2064"/>
                <a:ext cx="1776" cy="12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6">
                <a:extLst>
                  <a:ext uri="{FF2B5EF4-FFF2-40B4-BE49-F238E27FC236}">
                    <a16:creationId xmlns:a16="http://schemas.microsoft.com/office/drawing/2014/main" id="{36CC16AE-C931-BF4C-8972-1E1B22972F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2064"/>
                <a:ext cx="1872" cy="13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23" name="Group 9">
              <a:extLst>
                <a:ext uri="{FF2B5EF4-FFF2-40B4-BE49-F238E27FC236}">
                  <a16:creationId xmlns:a16="http://schemas.microsoft.com/office/drawing/2014/main" id="{50FB572A-E014-AB46-A26B-BB003CE118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419600" y="3581400"/>
              <a:ext cx="1295400" cy="1905000"/>
              <a:chOff x="2784" y="2256"/>
              <a:chExt cx="816" cy="1200"/>
            </a:xfrm>
          </p:grpSpPr>
          <p:sp>
            <p:nvSpPr>
              <p:cNvPr id="28" name="Rectangle 10">
                <a:extLst>
                  <a:ext uri="{FF2B5EF4-FFF2-40B4-BE49-F238E27FC236}">
                    <a16:creationId xmlns:a16="http://schemas.microsoft.com/office/drawing/2014/main" id="{38828018-0273-9E46-B94B-ADCC5D3C3D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2976"/>
                <a:ext cx="288" cy="480"/>
              </a:xfrm>
              <a:prstGeom prst="rect">
                <a:avLst/>
              </a:prstGeom>
              <a:noFill/>
              <a:ln w="38100">
                <a:solidFill>
                  <a:srgbClr val="FF33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US" altLang="en-US"/>
              </a:p>
            </p:txBody>
          </p:sp>
          <p:sp>
            <p:nvSpPr>
              <p:cNvPr id="29" name="Line 11">
                <a:extLst>
                  <a:ext uri="{FF2B5EF4-FFF2-40B4-BE49-F238E27FC236}">
                    <a16:creationId xmlns:a16="http://schemas.microsoft.com/office/drawing/2014/main" id="{F698339A-620F-2840-9F68-39130A1B4E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4" y="2256"/>
                <a:ext cx="816" cy="720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30" name="Line 12">
                <a:extLst>
                  <a:ext uri="{FF2B5EF4-FFF2-40B4-BE49-F238E27FC236}">
                    <a16:creationId xmlns:a16="http://schemas.microsoft.com/office/drawing/2014/main" id="{ECC13CDC-045E-4D44-A122-B472498C57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4" y="3360"/>
                <a:ext cx="768" cy="96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grpSp>
          <p:nvGrpSpPr>
            <p:cNvPr id="24" name="Group 13">
              <a:extLst>
                <a:ext uri="{FF2B5EF4-FFF2-40B4-BE49-F238E27FC236}">
                  <a16:creationId xmlns:a16="http://schemas.microsoft.com/office/drawing/2014/main" id="{C6700AD4-A9CD-7144-90BA-D6EFF64365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52800" y="3581400"/>
              <a:ext cx="2057400" cy="1981200"/>
              <a:chOff x="2112" y="2256"/>
              <a:chExt cx="1296" cy="1248"/>
            </a:xfrm>
          </p:grpSpPr>
          <p:sp>
            <p:nvSpPr>
              <p:cNvPr id="25" name="Rectangle 14">
                <a:extLst>
                  <a:ext uri="{FF2B5EF4-FFF2-40B4-BE49-F238E27FC236}">
                    <a16:creationId xmlns:a16="http://schemas.microsoft.com/office/drawing/2014/main" id="{05F36A7E-91EF-C543-B325-FDD6A669C4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12" y="2976"/>
                <a:ext cx="144" cy="528"/>
              </a:xfrm>
              <a:prstGeom prst="rect">
                <a:avLst/>
              </a:prstGeom>
              <a:noFill/>
              <a:ln w="381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>
                <a:spAutoFit/>
              </a:bodyPr>
              <a:lstStyle>
                <a:lvl1pPr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1pPr>
                <a:lvl2pPr marL="742950" indent="-28575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2pPr>
                <a:lvl3pPr marL="11430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3pPr>
                <a:lvl4pPr marL="16002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4pPr>
                <a:lvl5pPr marL="2057400" indent="-228600" eaLnBrk="0" hangingPunct="0"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/>
                <a:endParaRPr lang="en-US" altLang="en-US"/>
              </a:p>
            </p:txBody>
          </p:sp>
          <p:sp>
            <p:nvSpPr>
              <p:cNvPr id="26" name="Line 15">
                <a:extLst>
                  <a:ext uri="{FF2B5EF4-FFF2-40B4-BE49-F238E27FC236}">
                    <a16:creationId xmlns:a16="http://schemas.microsoft.com/office/drawing/2014/main" id="{BF1D277C-57BD-4C4E-A567-4A19F3E13A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56" y="2256"/>
                <a:ext cx="1152" cy="72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" name="Line 16">
                <a:extLst>
                  <a:ext uri="{FF2B5EF4-FFF2-40B4-BE49-F238E27FC236}">
                    <a16:creationId xmlns:a16="http://schemas.microsoft.com/office/drawing/2014/main" id="{41138E6B-6181-5043-9A82-8A589BF8986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256" y="3360"/>
                <a:ext cx="1152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</p:grp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73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sp>
        <p:nvSpPr>
          <p:cNvPr id="75" name="Academic ‘parent’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Academic ‘parent’</a:t>
            </a:r>
          </a:p>
        </p:txBody>
      </p:sp>
      <p:sp>
        <p:nvSpPr>
          <p:cNvPr id="76" name="Christodoulakis, Stavros (T.U.C.)"/>
          <p:cNvSpPr txBox="1">
            <a:spLocks noGrp="1"/>
          </p:cNvSpPr>
          <p:nvPr>
            <p:ph type="body" sz="half" idx="4294967295"/>
          </p:nvPr>
        </p:nvSpPr>
        <p:spPr>
          <a:xfrm>
            <a:off x="228600" y="1981200"/>
            <a:ext cx="5410200" cy="4114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600"/>
              </a:spcBef>
              <a:buChar char="•"/>
              <a:defRPr sz="2800"/>
            </a:lvl1pPr>
          </a:lstStyle>
          <a:p>
            <a:r>
              <a:t>Christodoulakis, Stavros (T.U.C.)</a:t>
            </a:r>
          </a:p>
        </p:txBody>
      </p:sp>
      <p:pic>
        <p:nvPicPr>
          <p:cNvPr id="77" name="stavrosChristodoulakis.png" descr="stavrosChristodoulakis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86600" y="1828800"/>
            <a:ext cx="1020763" cy="10668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C17770-2E64-FF4F-A4A1-C4F79217FA6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80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sp>
        <p:nvSpPr>
          <p:cNvPr id="82" name="Academic ‘children’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Academic ‘children’</a:t>
            </a:r>
          </a:p>
        </p:txBody>
      </p:sp>
      <p:sp>
        <p:nvSpPr>
          <p:cNvPr id="83" name="King-Ip (David) Lin…"/>
          <p:cNvSpPr txBox="1">
            <a:spLocks noGrp="1"/>
          </p:cNvSpPr>
          <p:nvPr>
            <p:ph type="body" sz="half" idx="4294967295"/>
          </p:nvPr>
        </p:nvSpPr>
        <p:spPr>
          <a:xfrm>
            <a:off x="2667000" y="1905000"/>
            <a:ext cx="38100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buChar char="•"/>
              <a:defRPr sz="2800"/>
            </a:pPr>
            <a:r>
              <a:t>King-Ip (David) Lin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Ibrahim Kamel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Flip Korn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Byoung-Kee Yi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Leejay Wu</a:t>
            </a:r>
          </a:p>
          <a:p>
            <a:pPr>
              <a:spcBef>
                <a:spcPts val="600"/>
              </a:spcBef>
              <a:buChar char="•"/>
              <a:defRPr sz="2800"/>
            </a:pPr>
            <a:r>
              <a:t>Deepayan Chakrabarti</a:t>
            </a:r>
          </a:p>
        </p:txBody>
      </p:sp>
      <p:pic>
        <p:nvPicPr>
          <p:cNvPr id="84" name="leejayface.jpg" descr="leejayfac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67600" y="3962400"/>
            <a:ext cx="877888" cy="990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deepayface.jpg" descr="deepayfac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800" y="4343400"/>
            <a:ext cx="939800" cy="1038225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Line"/>
          <p:cNvSpPr/>
          <p:nvPr/>
        </p:nvSpPr>
        <p:spPr>
          <a:xfrm>
            <a:off x="6553199" y="2209799"/>
            <a:ext cx="533401" cy="1589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7" name="Line"/>
          <p:cNvSpPr/>
          <p:nvPr/>
        </p:nvSpPr>
        <p:spPr>
          <a:xfrm flipH="1" flipV="1">
            <a:off x="1828800" y="2743200"/>
            <a:ext cx="533401" cy="1588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8" name="flipKorn_pk1785.png_1111381196.png" descr="flipKorn_pk1785.png_1111381196.png"/>
          <p:cNvPicPr>
            <a:picLocks noChangeAspect="1"/>
          </p:cNvPicPr>
          <p:nvPr/>
        </p:nvPicPr>
        <p:blipFill>
          <a:blip r:embed="rId4">
            <a:extLst/>
          </a:blip>
          <a:srcRect l="7911" b="17999"/>
          <a:stretch>
            <a:fillRect/>
          </a:stretch>
        </p:blipFill>
        <p:spPr>
          <a:xfrm>
            <a:off x="7467599" y="2514600"/>
            <a:ext cx="1103314" cy="1295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david_lin.jpg" descr="david_lin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67600" y="1447800"/>
            <a:ext cx="1027113" cy="914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Ibrahim_Kamel.JPG" descr="Ibrahim_Kamel.JPG"/>
          <p:cNvPicPr>
            <a:picLocks noChangeAspect="1"/>
          </p:cNvPicPr>
          <p:nvPr/>
        </p:nvPicPr>
        <p:blipFill>
          <a:blip r:embed="rId6">
            <a:extLst/>
          </a:blip>
          <a:srcRect l="27429" t="6091" r="22857" b="24365"/>
          <a:stretch>
            <a:fillRect/>
          </a:stretch>
        </p:blipFill>
        <p:spPr>
          <a:xfrm>
            <a:off x="685799" y="1904999"/>
            <a:ext cx="871539" cy="1143001"/>
          </a:xfrm>
          <a:prstGeom prst="rect">
            <a:avLst/>
          </a:prstGeom>
          <a:ln w="12700">
            <a:miter lim="400000"/>
          </a:ln>
        </p:spPr>
      </p:pic>
      <p:sp>
        <p:nvSpPr>
          <p:cNvPr id="91" name="Line"/>
          <p:cNvSpPr/>
          <p:nvPr/>
        </p:nvSpPr>
        <p:spPr>
          <a:xfrm>
            <a:off x="6629399" y="4343399"/>
            <a:ext cx="533401" cy="1589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2" name="Line"/>
          <p:cNvSpPr/>
          <p:nvPr/>
        </p:nvSpPr>
        <p:spPr>
          <a:xfrm>
            <a:off x="6553199" y="3276599"/>
            <a:ext cx="533401" cy="1589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3" name="Line"/>
          <p:cNvSpPr/>
          <p:nvPr/>
        </p:nvSpPr>
        <p:spPr>
          <a:xfrm flipH="1" flipV="1">
            <a:off x="1828800" y="4724400"/>
            <a:ext cx="533401" cy="1588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94" name="byoung-kee-yi.png" descr="byoung-kee-yi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85800" y="3119437"/>
            <a:ext cx="914400" cy="11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Line"/>
          <p:cNvSpPr/>
          <p:nvPr/>
        </p:nvSpPr>
        <p:spPr>
          <a:xfrm flipH="1" flipV="1">
            <a:off x="1828800" y="3733800"/>
            <a:ext cx="533401" cy="1588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DC7742-8C47-774A-A863-6ECE76E467E6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AKDD'18"/>
          <p:cNvSpPr txBox="1"/>
          <p:nvPr/>
        </p:nvSpPr>
        <p:spPr>
          <a:xfrm>
            <a:off x="685800" y="6248400"/>
            <a:ext cx="19050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1400" u="none"/>
            </a:lvl1pPr>
          </a:lstStyle>
          <a:p>
            <a:r>
              <a:t>PAKDD'18</a:t>
            </a:r>
          </a:p>
        </p:txBody>
      </p:sp>
      <p:sp>
        <p:nvSpPr>
          <p:cNvPr id="98" name="C. Faloutsos"/>
          <p:cNvSpPr txBox="1"/>
          <p:nvPr/>
        </p:nvSpPr>
        <p:spPr>
          <a:xfrm>
            <a:off x="3124200" y="6248400"/>
            <a:ext cx="2895600" cy="2870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400" u="none"/>
            </a:lvl1pPr>
          </a:lstStyle>
          <a:p>
            <a:r>
              <a:t>C. Faloutsos</a:t>
            </a:r>
          </a:p>
        </p:txBody>
      </p:sp>
      <p:sp>
        <p:nvSpPr>
          <p:cNvPr id="100" name="Academic ‘children’"/>
          <p:cNvSpPr txBox="1">
            <a:spLocks noGrp="1"/>
          </p:cNvSpPr>
          <p:nvPr>
            <p:ph type="title" idx="4294967295"/>
          </p:nvPr>
        </p:nvSpPr>
        <p:spPr>
          <a:xfrm>
            <a:off x="685800" y="609599"/>
            <a:ext cx="7772400" cy="114300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Academic ‘children’</a:t>
            </a:r>
          </a:p>
        </p:txBody>
      </p:sp>
      <p:sp>
        <p:nvSpPr>
          <p:cNvPr id="101" name="Jia-Yu (Tim) Pan…"/>
          <p:cNvSpPr txBox="1">
            <a:spLocks noGrp="1"/>
          </p:cNvSpPr>
          <p:nvPr>
            <p:ph type="body" sz="half" idx="4294967295"/>
          </p:nvPr>
        </p:nvSpPr>
        <p:spPr>
          <a:xfrm>
            <a:off x="2438400" y="1905000"/>
            <a:ext cx="4267200" cy="3275013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Char char="•"/>
            </a:pPr>
            <a:r>
              <a:t>Jia-Yu (Tim) Pan</a:t>
            </a:r>
          </a:p>
          <a:p>
            <a:pPr>
              <a:buChar char="•"/>
            </a:pPr>
            <a:r>
              <a:t>Spiros Papadimitriou</a:t>
            </a:r>
          </a:p>
          <a:p>
            <a:pPr>
              <a:buChar char="•"/>
            </a:pPr>
            <a:r>
              <a:t>Jimeng Sun</a:t>
            </a:r>
          </a:p>
          <a:p>
            <a:pPr>
              <a:buChar char="•"/>
            </a:pPr>
            <a:r>
              <a:t>Jure Leskovec</a:t>
            </a:r>
          </a:p>
          <a:p>
            <a:pPr>
              <a:buChar char="•"/>
            </a:pPr>
            <a:r>
              <a:t>Hanghang Tong</a:t>
            </a:r>
          </a:p>
        </p:txBody>
      </p:sp>
      <p:pic>
        <p:nvPicPr>
          <p:cNvPr id="102" name="timPanface.jpg" descr="timPanfac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5200" y="1447800"/>
            <a:ext cx="1149350" cy="1295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htongface.jpg" descr="htongfac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15200" y="4267200"/>
            <a:ext cx="1214438" cy="137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jure-2b.jpg" descr="jure-2b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3400" y="3657600"/>
            <a:ext cx="1077913" cy="1143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5" name="jimeng.jpg" descr="jimeng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315200" y="2895600"/>
            <a:ext cx="1219200" cy="1219200"/>
          </a:xfrm>
          <a:prstGeom prst="rect">
            <a:avLst/>
          </a:prstGeom>
          <a:ln w="12700">
            <a:miter lim="400000"/>
          </a:ln>
        </p:spPr>
      </p:pic>
      <p:sp>
        <p:nvSpPr>
          <p:cNvPr id="106" name="Line"/>
          <p:cNvSpPr/>
          <p:nvPr/>
        </p:nvSpPr>
        <p:spPr>
          <a:xfrm>
            <a:off x="6705599" y="3428999"/>
            <a:ext cx="533401" cy="1589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7" name="Line"/>
          <p:cNvSpPr/>
          <p:nvPr/>
        </p:nvSpPr>
        <p:spPr>
          <a:xfrm>
            <a:off x="6705599" y="4724399"/>
            <a:ext cx="533401" cy="1589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8" name="Line"/>
          <p:cNvSpPr/>
          <p:nvPr/>
        </p:nvSpPr>
        <p:spPr>
          <a:xfrm>
            <a:off x="6705599" y="2209799"/>
            <a:ext cx="533401" cy="1589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9" name="Line"/>
          <p:cNvSpPr/>
          <p:nvPr/>
        </p:nvSpPr>
        <p:spPr>
          <a:xfrm flipH="1" flipV="1">
            <a:off x="1905000" y="2819400"/>
            <a:ext cx="533401" cy="1588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0" name="Line"/>
          <p:cNvSpPr/>
          <p:nvPr/>
        </p:nvSpPr>
        <p:spPr>
          <a:xfrm flipH="1" flipV="1">
            <a:off x="1905000" y="4038600"/>
            <a:ext cx="533401" cy="1588"/>
          </a:xfrm>
          <a:prstGeom prst="line">
            <a:avLst/>
          </a:prstGeom>
          <a:ln w="28575">
            <a:solidFill>
              <a:srgbClr val="000066"/>
            </a:solidFill>
            <a:tailEnd type="triangle"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11" name="spiros2.png" descr="spiros2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3400" y="2209800"/>
            <a:ext cx="1079500" cy="12192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F3B53B-4C2C-EB43-A9F2-458142EB3902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415F05">
  <a:themeElements>
    <a:clrScheme name="415F05">
      <a:dk1>
        <a:srgbClr val="000066"/>
      </a:dk1>
      <a:lt1>
        <a:srgbClr val="FFFFFF"/>
      </a:lt1>
      <a:dk2>
        <a:srgbClr val="A7A7A7"/>
      </a:dk2>
      <a:lt2>
        <a:srgbClr val="535353"/>
      </a:lt2>
      <a:accent1>
        <a:srgbClr val="FF3300"/>
      </a:accent1>
      <a:accent2>
        <a:srgbClr val="8F1D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415F05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415F0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762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non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 dirty="0" smtClean="0">
            <a:ln>
              <a:noFill/>
            </a:ln>
            <a:solidFill>
              <a:srgbClr val="000066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415F05">
  <a:themeElements>
    <a:clrScheme name="415F05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3300"/>
      </a:accent1>
      <a:accent2>
        <a:srgbClr val="8F1D00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415F05">
      <a:majorFont>
        <a:latin typeface="Helvetica"/>
        <a:ea typeface="Helvetica"/>
        <a:cs typeface="Helvetica"/>
      </a:majorFont>
      <a:minorFont>
        <a:latin typeface="Times New Roman"/>
        <a:ea typeface="Times New Roman"/>
        <a:cs typeface="Times New Roman"/>
      </a:minorFont>
    </a:fontScheme>
    <a:fmtScheme name="415F05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sng" strike="noStrike" cap="none" spc="0" normalizeH="0" baseline="0">
            <a:ln>
              <a:noFill/>
            </a:ln>
            <a:solidFill>
              <a:srgbClr val="000066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sng" strike="noStrike" cap="none" spc="0" normalizeH="0" baseline="0">
            <a:ln>
              <a:noFill/>
            </a:ln>
            <a:solidFill>
              <a:srgbClr val="000066"/>
            </a:solidFill>
            <a:effectLst/>
            <a:uFillTx/>
            <a:latin typeface="+mn-lt"/>
            <a:ea typeface="+mn-ea"/>
            <a:cs typeface="+mn-cs"/>
            <a:sym typeface="Times New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</TotalTime>
  <Words>1679</Words>
  <Application>Microsoft Macintosh PowerPoint</Application>
  <PresentationFormat>On-screen Show (4:3)</PresentationFormat>
  <Paragraphs>522</Paragraphs>
  <Slides>64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굴림</vt:lpstr>
      <vt:lpstr>ＭＳ Ｐゴシック</vt:lpstr>
      <vt:lpstr>Arial</vt:lpstr>
      <vt:lpstr>System Font Regular</vt:lpstr>
      <vt:lpstr>Times New Roman</vt:lpstr>
      <vt:lpstr>Wingdings</vt:lpstr>
      <vt:lpstr>415F05</vt:lpstr>
      <vt:lpstr>Data Mining – future directions, and past lessons</vt:lpstr>
      <vt:lpstr>Outline</vt:lpstr>
      <vt:lpstr>Thank you!</vt:lpstr>
      <vt:lpstr>Steering Committee</vt:lpstr>
      <vt:lpstr>GC and PC</vt:lpstr>
      <vt:lpstr>Family</vt:lpstr>
      <vt:lpstr>Academic ‘parent’</vt:lpstr>
      <vt:lpstr>Academic ‘children’</vt:lpstr>
      <vt:lpstr>Academic ‘children’</vt:lpstr>
      <vt:lpstr>Academic ‘children’</vt:lpstr>
      <vt:lpstr>Academic ‘children’</vt:lpstr>
      <vt:lpstr>Academic ‘children’</vt:lpstr>
      <vt:lpstr>Funding agencies/companies</vt:lpstr>
      <vt:lpstr>Outline</vt:lpstr>
      <vt:lpstr>(Great time for Data Science)</vt:lpstr>
      <vt:lpstr>Future directions:</vt:lpstr>
      <vt:lpstr>Future directions:</vt:lpstr>
      <vt:lpstr>Future directions:</vt:lpstr>
      <vt:lpstr>Future directions:</vt:lpstr>
      <vt:lpstr>Outline</vt:lpstr>
      <vt:lpstr>D1.1. Data &amp; ‘cleanliness’</vt:lpstr>
      <vt:lpstr>D1.1. Data &amp; ‘cleanliness’</vt:lpstr>
      <vt:lpstr>D1.1. Data &amp; ‘cleanliness’</vt:lpstr>
      <vt:lpstr>D1.2. Data &amp; ‘cleanliness’</vt:lpstr>
      <vt:lpstr>D1.2. Data &amp; ‘cleanliness’</vt:lpstr>
      <vt:lpstr>D1.2. Data &amp; ‘cleanliness’</vt:lpstr>
      <vt:lpstr>D1.3. Data &amp; ‘cleanliness’</vt:lpstr>
      <vt:lpstr>D1.3. Data &amp; ‘cleanliness’</vt:lpstr>
      <vt:lpstr>Outline</vt:lpstr>
      <vt:lpstr>D2.1 Growth of graph diameter</vt:lpstr>
      <vt:lpstr>D2.1 Growth of graph diameter</vt:lpstr>
      <vt:lpstr>D2.1 Growth of graph diameter</vt:lpstr>
      <vt:lpstr>D2.1. Diameter – “Patents”</vt:lpstr>
      <vt:lpstr>D2.2. How many clusters?</vt:lpstr>
      <vt:lpstr>D2.2. How many clusters?</vt:lpstr>
      <vt:lpstr>D2.2. How many clusters?</vt:lpstr>
      <vt:lpstr>D2.2. How many clusters?</vt:lpstr>
      <vt:lpstr>D2.2. How many clusters?</vt:lpstr>
      <vt:lpstr>Outline</vt:lpstr>
      <vt:lpstr>PowerPoint Presentation</vt:lpstr>
      <vt:lpstr>E1.1. Real, self similar dataset</vt:lpstr>
      <vt:lpstr>E1.1. Real, self similar dataset</vt:lpstr>
      <vt:lpstr>E1.1. Real, self similar dataset</vt:lpstr>
      <vt:lpstr>E1.1. Real, self similar dataset</vt:lpstr>
      <vt:lpstr>PowerPoint Presentation</vt:lpstr>
      <vt:lpstr>E1.2. Disk traffic</vt:lpstr>
      <vt:lpstr>E1.3. Web traffic</vt:lpstr>
      <vt:lpstr>Outline</vt:lpstr>
      <vt:lpstr>Fractals &lt;-&gt; power laws, eg.:</vt:lpstr>
      <vt:lpstr>E2.1. : 2x mass -&gt; 2x food?</vt:lpstr>
      <vt:lpstr>E2.1. : 2x mass -&gt; 2x food?</vt:lpstr>
      <vt:lpstr>Experts say:</vt:lpstr>
      <vt:lpstr>Experts say:</vt:lpstr>
      <vt:lpstr>Kleiberg’s law:</vt:lpstr>
      <vt:lpstr>E2.2.: Triangle Patterns</vt:lpstr>
      <vt:lpstr>E2.2.: Triangle Patterns</vt:lpstr>
      <vt:lpstr>E2.2.: Triangle Patterns [Tsourakakis ICDM 2008]</vt:lpstr>
      <vt:lpstr>Triangle counting for large graphs?</vt:lpstr>
      <vt:lpstr>Triangle counting for large graphs?</vt:lpstr>
      <vt:lpstr>Triangle counting for large graphs?</vt:lpstr>
      <vt:lpstr>Triangle counting for large graphs?</vt:lpstr>
      <vt:lpstr>Summary</vt:lpstr>
      <vt:lpstr>Parting joke:</vt:lpstr>
      <vt:lpstr>Thank you!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Data Mining – future directions, and past lessons</dc:title>
  <cp:lastModifiedBy>Christos Faloutsos</cp:lastModifiedBy>
  <cp:revision>26</cp:revision>
  <dcterms:modified xsi:type="dcterms:W3CDTF">2018-06-04T12:57:19Z</dcterms:modified>
</cp:coreProperties>
</file>