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49"/>
  </p:notesMasterIdLst>
  <p:handoutMasterIdLst>
    <p:handoutMasterId r:id="rId150"/>
  </p:handoutMasterIdLst>
  <p:sldIdLst>
    <p:sldId id="3154" r:id="rId2"/>
    <p:sldId id="3402" r:id="rId3"/>
    <p:sldId id="3403" r:id="rId4"/>
    <p:sldId id="3160" r:id="rId5"/>
    <p:sldId id="859" r:id="rId6"/>
    <p:sldId id="1236" r:id="rId7"/>
    <p:sldId id="1077" r:id="rId8"/>
    <p:sldId id="1426" r:id="rId9"/>
    <p:sldId id="1427" r:id="rId10"/>
    <p:sldId id="1239" r:id="rId11"/>
    <p:sldId id="1237" r:id="rId12"/>
    <p:sldId id="1241" r:id="rId13"/>
    <p:sldId id="1238" r:id="rId14"/>
    <p:sldId id="561" r:id="rId15"/>
    <p:sldId id="562" r:id="rId16"/>
    <p:sldId id="1245" r:id="rId17"/>
    <p:sldId id="563" r:id="rId18"/>
    <p:sldId id="1243" r:id="rId19"/>
    <p:sldId id="966" r:id="rId20"/>
    <p:sldId id="967" r:id="rId21"/>
    <p:sldId id="3347" r:id="rId22"/>
    <p:sldId id="3348" r:id="rId23"/>
    <p:sldId id="1246" r:id="rId24"/>
    <p:sldId id="965" r:id="rId25"/>
    <p:sldId id="1208" r:id="rId26"/>
    <p:sldId id="1209" r:id="rId27"/>
    <p:sldId id="999" r:id="rId28"/>
    <p:sldId id="867" r:id="rId29"/>
    <p:sldId id="1000" r:id="rId30"/>
    <p:sldId id="1421" r:id="rId31"/>
    <p:sldId id="1003" r:id="rId32"/>
    <p:sldId id="997" r:id="rId33"/>
    <p:sldId id="1472" r:id="rId34"/>
    <p:sldId id="3404" r:id="rId35"/>
    <p:sldId id="3352" r:id="rId36"/>
    <p:sldId id="3379" r:id="rId37"/>
    <p:sldId id="969" r:id="rId38"/>
    <p:sldId id="970" r:id="rId39"/>
    <p:sldId id="971" r:id="rId40"/>
    <p:sldId id="972" r:id="rId41"/>
    <p:sldId id="973" r:id="rId42"/>
    <p:sldId id="974" r:id="rId43"/>
    <p:sldId id="1006" r:id="rId44"/>
    <p:sldId id="1005" r:id="rId45"/>
    <p:sldId id="1007" r:id="rId46"/>
    <p:sldId id="1473" r:id="rId47"/>
    <p:sldId id="1068" r:id="rId48"/>
    <p:sldId id="3351" r:id="rId49"/>
    <p:sldId id="3369" r:id="rId50"/>
    <p:sldId id="1009" r:id="rId51"/>
    <p:sldId id="1471" r:id="rId52"/>
    <p:sldId id="1016" r:id="rId53"/>
    <p:sldId id="1066" r:id="rId54"/>
    <p:sldId id="3166" r:id="rId55"/>
    <p:sldId id="3365" r:id="rId56"/>
    <p:sldId id="3366" r:id="rId57"/>
    <p:sldId id="3367" r:id="rId58"/>
    <p:sldId id="1464" r:id="rId59"/>
    <p:sldId id="1446" r:id="rId60"/>
    <p:sldId id="3363" r:id="rId61"/>
    <p:sldId id="1447" r:id="rId62"/>
    <p:sldId id="1448" r:id="rId63"/>
    <p:sldId id="1449" r:id="rId64"/>
    <p:sldId id="1450" r:id="rId65"/>
    <p:sldId id="1451" r:id="rId66"/>
    <p:sldId id="1452" r:id="rId67"/>
    <p:sldId id="1453" r:id="rId68"/>
    <p:sldId id="3370" r:id="rId69"/>
    <p:sldId id="3371" r:id="rId70"/>
    <p:sldId id="3372" r:id="rId71"/>
    <p:sldId id="3373" r:id="rId72"/>
    <p:sldId id="3374" r:id="rId73"/>
    <p:sldId id="1261" r:id="rId74"/>
    <p:sldId id="1265" r:id="rId75"/>
    <p:sldId id="1257" r:id="rId76"/>
    <p:sldId id="1258" r:id="rId77"/>
    <p:sldId id="1436" r:id="rId78"/>
    <p:sldId id="1259" r:id="rId79"/>
    <p:sldId id="1266" r:id="rId80"/>
    <p:sldId id="1263" r:id="rId81"/>
    <p:sldId id="1264" r:id="rId82"/>
    <p:sldId id="1403" r:id="rId83"/>
    <p:sldId id="1469" r:id="rId84"/>
    <p:sldId id="1470" r:id="rId85"/>
    <p:sldId id="1233" r:id="rId86"/>
    <p:sldId id="1221" r:id="rId87"/>
    <p:sldId id="564" r:id="rId88"/>
    <p:sldId id="1474" r:id="rId89"/>
    <p:sldId id="3353" r:id="rId90"/>
    <p:sldId id="3354" r:id="rId91"/>
    <p:sldId id="873" r:id="rId92"/>
    <p:sldId id="874" r:id="rId93"/>
    <p:sldId id="875" r:id="rId94"/>
    <p:sldId id="885" r:id="rId95"/>
    <p:sldId id="886" r:id="rId96"/>
    <p:sldId id="887" r:id="rId97"/>
    <p:sldId id="888" r:id="rId98"/>
    <p:sldId id="889" r:id="rId99"/>
    <p:sldId id="890" r:id="rId100"/>
    <p:sldId id="892" r:id="rId101"/>
    <p:sldId id="1227" r:id="rId102"/>
    <p:sldId id="894" r:id="rId103"/>
    <p:sldId id="895" r:id="rId104"/>
    <p:sldId id="896" r:id="rId105"/>
    <p:sldId id="897" r:id="rId106"/>
    <p:sldId id="898" r:id="rId107"/>
    <p:sldId id="899" r:id="rId108"/>
    <p:sldId id="900" r:id="rId109"/>
    <p:sldId id="901" r:id="rId110"/>
    <p:sldId id="1034" r:id="rId111"/>
    <p:sldId id="1035" r:id="rId112"/>
    <p:sldId id="1036" r:id="rId113"/>
    <p:sldId id="1037" r:id="rId114"/>
    <p:sldId id="1038" r:id="rId115"/>
    <p:sldId id="1039" r:id="rId116"/>
    <p:sldId id="902" r:id="rId117"/>
    <p:sldId id="1042" r:id="rId118"/>
    <p:sldId id="1225" r:id="rId119"/>
    <p:sldId id="1250" r:id="rId120"/>
    <p:sldId id="1043" r:id="rId121"/>
    <p:sldId id="1226" r:id="rId122"/>
    <p:sldId id="1422" r:id="rId123"/>
    <p:sldId id="1423" r:id="rId124"/>
    <p:sldId id="907" r:id="rId125"/>
    <p:sldId id="908" r:id="rId126"/>
    <p:sldId id="909" r:id="rId127"/>
    <p:sldId id="910" r:id="rId128"/>
    <p:sldId id="911" r:id="rId129"/>
    <p:sldId id="912" r:id="rId130"/>
    <p:sldId id="913" r:id="rId131"/>
    <p:sldId id="914" r:id="rId132"/>
    <p:sldId id="3394" r:id="rId133"/>
    <p:sldId id="524" r:id="rId134"/>
    <p:sldId id="3388" r:id="rId135"/>
    <p:sldId id="3389" r:id="rId136"/>
    <p:sldId id="3390" r:id="rId137"/>
    <p:sldId id="3391" r:id="rId138"/>
    <p:sldId id="528" r:id="rId139"/>
    <p:sldId id="529" r:id="rId140"/>
    <p:sldId id="525" r:id="rId141"/>
    <p:sldId id="526" r:id="rId142"/>
    <p:sldId id="3393" r:id="rId143"/>
    <p:sldId id="3405" r:id="rId144"/>
    <p:sldId id="3406" r:id="rId145"/>
    <p:sldId id="1253" r:id="rId146"/>
    <p:sldId id="1254" r:id="rId147"/>
    <p:sldId id="1255" r:id="rId148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D5FC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272"/>
    <p:restoredTop sz="91565" autoAdjust="0"/>
  </p:normalViewPr>
  <p:slideViewPr>
    <p:cSldViewPr snapToGrid="0" showGuides="1">
      <p:cViewPr varScale="1">
        <p:scale>
          <a:sx n="108" d="100"/>
          <a:sy n="108" d="100"/>
        </p:scale>
        <p:origin x="20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6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706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35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41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36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4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46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402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71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49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182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D0EB86B8-210E-D247-9F72-0B99296CE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DB6654-71F0-FA4D-952B-78777B23B4F1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27A222E-AE71-2140-A692-7D8B392C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79450"/>
            <a:ext cx="4525962" cy="33940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741FE00-A990-9E4D-8856-40CDB056E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98950"/>
            <a:ext cx="5027613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AA: Alcoa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AXP: American Express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BA: Boeing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CAT: Caterpillar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C: Citigroup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88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CA59BDF-B182-384D-BBE7-202041BAD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A9DA883-2818-5D4E-AD3D-81CD8B2C3FE7}" type="slidenum">
              <a:rPr lang="en-US" altLang="en-US" sz="1200"/>
              <a:pPr algn="r"/>
              <a:t>61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1EE9973B-4C26-C144-BEC9-7DAC04AAB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79450"/>
            <a:ext cx="4525962" cy="3394075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E770558-CCAB-A84A-BC8C-4EABD3C71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98950"/>
            <a:ext cx="5027613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Sample at 60 Hz (550 ticks=9.2sec)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01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57BEF561-92F7-634B-A938-CECF20F8D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3DB4674-9980-8640-9015-354AA65D3AED}" type="slidenum">
              <a:rPr lang="en-US" altLang="en-US" sz="1200"/>
              <a:pPr algn="r"/>
              <a:t>63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B6A7AF44-6515-3D4A-B817-FEDFEBA47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79450"/>
            <a:ext cx="4525962" cy="3394075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EB439A7-1644-FA42-9D8D-C9D963A0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98950"/>
            <a:ext cx="5027613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x:y= 15.51:14.12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X:y = -0.29:17.65</a:t>
            </a:r>
          </a:p>
        </p:txBody>
      </p:sp>
    </p:spTree>
    <p:extLst>
      <p:ext uri="{BB962C8B-B14F-4D97-AF65-F5344CB8AC3E}">
        <p14:creationId xmlns:p14="http://schemas.microsoft.com/office/powerpoint/2010/main" val="845582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D0EB86B8-210E-D247-9F72-0B99296CE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DB6654-71F0-FA4D-952B-78777B23B4F1}" type="slidenum">
              <a:rPr lang="en-US" altLang="en-US" sz="1200"/>
              <a:pPr algn="r"/>
              <a:t>64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27A222E-AE71-2140-A692-7D8B392C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79450"/>
            <a:ext cx="4525962" cy="33940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741FE00-A990-9E4D-8856-40CDB056E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98950"/>
            <a:ext cx="5027613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AA: Alcoa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AXP: American Express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BA: Boeing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CAT: Caterpillar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C: Citigroup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93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05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72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387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88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92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5ABF8F2-6801-6647-A490-EB2530838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23DF2FF-DB66-7849-8447-5DF0205EEA74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3A81208-0126-784F-8D12-C1DC2B4C0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57590F9-1BDC-644A-A668-75552BBE4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220844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15AFD82-71D1-7C48-9172-4C6594345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732594-4452-174B-B087-3A0125BC38AB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29692A0-6806-1045-8581-6988290EC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B399F14-40EE-F04A-8981-87FE95F5F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39216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450E530-E483-1F4B-A730-9088BFCD9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9E6D4B-AC64-E84A-82FC-55E31E393DAC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4723070-399C-8649-9721-96671857A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D80308C-FD9D-3546-9832-4DD58AD50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60163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05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21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72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22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78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C861F-3236-BE4C-80F3-8C37E5AA6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C5BCC-455D-564A-9E56-F55878BE9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91CB0-5F52-1A46-B43A-A31F60488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A258-FCA8-174D-B209-D8024D71E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97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  <p:sldLayoutId id="2147486073" r:id="rId15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cmu.edu/~christos/TALKS/19-Go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9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9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1.e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6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6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7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7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7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7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8.em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hyperlink" Target="http://monet.me.ic.ac.uk/people/gavin/java/waveletDemos.html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indices/a-tree/n/Ng:Raymond_T=.html" TargetMode="External"/><Relationship Id="rId2" Type="http://schemas.openxmlformats.org/officeDocument/2006/relationships/hyperlink" Target="http://www.informatik.uni-trier.de/~ley/db/indices/a-tree/c/Chen_0002:Lei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3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3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indices/a-tree/z/Zordan:Victor_B=.html" TargetMode="External"/><Relationship Id="rId2" Type="http://schemas.openxmlformats.org/officeDocument/2006/relationships/hyperlink" Target="http://www.informatik.uni-trier.de/~ley/db/indices/a-tree/p/Palpanas:Them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k.uni-trier.de/~ley/db/conf/vldb/vldb2004.html#PalpanasCGKZ04" TargetMode="External"/><Relationship Id="rId5" Type="http://schemas.openxmlformats.org/officeDocument/2006/relationships/hyperlink" Target="http://www.informatik.uni-trier.de/~ley/db/indices/a-tree/c/Cardle:Marc.html" TargetMode="External"/><Relationship Id="rId4" Type="http://schemas.openxmlformats.org/officeDocument/2006/relationships/hyperlink" Target="http://www.informatik.uni-trier.de/~ley/db/indices/a-tree/g/Gunopulos:Dimitrios.html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mag.org/content/vol290/issue5500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jpeg"/><Relationship Id="rId5" Type="http://schemas.openxmlformats.org/officeDocument/2006/relationships/image" Target="../media/image37.gif"/><Relationship Id="rId4" Type="http://schemas.openxmlformats.org/officeDocument/2006/relationships/image" Target="../media/image58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0.jpeg"/><Relationship Id="rId4" Type="http://schemas.openxmlformats.org/officeDocument/2006/relationships/image" Target="../media/image59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1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2.emf"/><Relationship Id="rId9" Type="http://schemas.openxmlformats.org/officeDocument/2006/relationships/image" Target="../media/image6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6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3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7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8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177" y="747712"/>
            <a:ext cx="7772400" cy="2365375"/>
          </a:xfrm>
        </p:spPr>
        <p:txBody>
          <a:bodyPr/>
          <a:lstStyle/>
          <a:p>
            <a:r>
              <a:rPr lang="en-US" dirty="0"/>
              <a:t>Mining graphs and time series: patterns, anomalies, and fraud detection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Faloutsos</a:t>
            </a: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 SCS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77837C29-7CA3-374D-A4E4-6575835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374491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25CD7-7662-8E43-9FBD-85B73C325A55}"/>
              </a:ext>
            </a:extLst>
          </p:cNvPr>
          <p:cNvSpPr txBox="1"/>
          <p:nvPr/>
        </p:nvSpPr>
        <p:spPr>
          <a:xfrm>
            <a:off x="713177" y="333102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3AB2A-1CD2-4247-B560-A092DA86AA2A}"/>
              </a:ext>
            </a:extLst>
          </p:cNvPr>
          <p:cNvSpPr txBox="1"/>
          <p:nvPr/>
        </p:nvSpPr>
        <p:spPr>
          <a:xfrm>
            <a:off x="1929215" y="2866865"/>
            <a:ext cx="5018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Part 2: Time Series</a:t>
            </a:r>
          </a:p>
          <a:p>
            <a:r>
              <a:rPr lang="en-US" sz="3200" b="1" dirty="0">
                <a:latin typeface="+mn-lt"/>
              </a:rPr>
              <a:t>Indexing, Fourier, Wavelets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F149-CC7F-C044-86FE-7C38FA437604}"/>
              </a:ext>
            </a:extLst>
          </p:cNvPr>
          <p:cNvSpPr txBox="1"/>
          <p:nvPr/>
        </p:nvSpPr>
        <p:spPr>
          <a:xfrm>
            <a:off x="954303" y="5410200"/>
            <a:ext cx="7367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https://www.cs.cmu.edu/~christos/TALKS/19-GoI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D0D27D79-FB98-574D-BD60-144DCBB53F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8C2363B9-82B9-BF4D-819A-543C9130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2FF1D703-2503-9941-B9A5-24D54496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A453D4B-150E-B548-A1F7-D77236A837BF}" type="slidenum">
              <a:rPr lang="en-US" altLang="en-US" sz="1400"/>
              <a:pPr algn="r"/>
              <a:t>10</a:t>
            </a:fld>
            <a:endParaRPr lang="en-US" altLang="en-US" sz="1400"/>
          </a:p>
        </p:txBody>
      </p:sp>
      <p:sp>
        <p:nvSpPr>
          <p:cNvPr id="27652" name="Rectangle 2050">
            <a:extLst>
              <a:ext uri="{FF2B5EF4-FFF2-40B4-BE49-F238E27FC236}">
                <a16:creationId xmlns:a16="http://schemas.microsoft.com/office/drawing/2014/main" id="{5A5E7231-2493-554D-91F8-4FD899679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800">
                <a:ea typeface="ＭＳ Ｐゴシック" panose="020B0600070205080204" pitchFamily="34" charset="-128"/>
              </a:rPr>
              <a:t>Motivation - Applications (cont’d)</a:t>
            </a:r>
          </a:p>
        </p:txBody>
      </p:sp>
      <p:sp>
        <p:nvSpPr>
          <p:cNvPr id="27653" name="Rectangle 2051">
            <a:extLst>
              <a:ext uri="{FF2B5EF4-FFF2-40B4-BE49-F238E27FC236}">
                <a16:creationId xmlns:a16="http://schemas.microsoft.com/office/drawing/2014/main" id="{51DCB91A-BDC5-5F49-B956-A2B884FBE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>
                <a:ea typeface="ＭＳ Ｐゴシック" panose="020B0600070205080204" pitchFamily="34" charset="-128"/>
              </a:rPr>
              <a:t>‘Smart house’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sensors monitor temperature, humidity, air quality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ea typeface="ＭＳ Ｐゴシック" panose="020B0600070205080204" pitchFamily="34" charset="-128"/>
              </a:rPr>
              <a:t>video surveillance</a:t>
            </a:r>
          </a:p>
        </p:txBody>
      </p:sp>
    </p:spTree>
    <p:extLst>
      <p:ext uri="{BB962C8B-B14F-4D97-AF65-F5344CB8AC3E}">
        <p14:creationId xmlns:p14="http://schemas.microsoft.com/office/powerpoint/2010/main" val="3565941742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ate Placeholder 3">
            <a:extLst>
              <a:ext uri="{FF2B5EF4-FFF2-40B4-BE49-F238E27FC236}">
                <a16:creationId xmlns:a16="http://schemas.microsoft.com/office/drawing/2014/main" id="{80BD2A28-63DD-3D47-9E72-4CDFA8DC45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4930" name="Footer Placeholder 4">
            <a:extLst>
              <a:ext uri="{FF2B5EF4-FFF2-40B4-BE49-F238E27FC236}">
                <a16:creationId xmlns:a16="http://schemas.microsoft.com/office/drawing/2014/main" id="{D590457D-C3FB-DB43-96A9-86CD4212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4931" name="Slide Number Placeholder 5">
            <a:extLst>
              <a:ext uri="{FF2B5EF4-FFF2-40B4-BE49-F238E27FC236}">
                <a16:creationId xmlns:a16="http://schemas.microsoft.com/office/drawing/2014/main" id="{921C199A-99E0-B84D-BE80-05AE71E4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9D6DB2A-87F0-B84C-B070-B67C1172FECD}" type="slidenum">
              <a:rPr lang="en-US" altLang="en-US" sz="1400"/>
              <a:pPr algn="r"/>
              <a:t>100</a:t>
            </a:fld>
            <a:endParaRPr lang="en-US" altLang="en-US" sz="1400"/>
          </a:p>
        </p:txBody>
      </p:sp>
      <p:sp>
        <p:nvSpPr>
          <p:cNvPr id="124932" name="Rectangle 1026">
            <a:extLst>
              <a:ext uri="{FF2B5EF4-FFF2-40B4-BE49-F238E27FC236}">
                <a16:creationId xmlns:a16="http://schemas.microsoft.com/office/drawing/2014/main" id="{93B569BB-253A-E74A-A299-CBF42642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 - Conclusions</a:t>
            </a:r>
          </a:p>
        </p:txBody>
      </p:sp>
      <p:sp>
        <p:nvSpPr>
          <p:cNvPr id="124933" name="Rectangle 1027">
            <a:extLst>
              <a:ext uri="{FF2B5EF4-FFF2-40B4-BE49-F238E27FC236}">
                <a16:creationId xmlns:a16="http://schemas.microsoft.com/office/drawing/2014/main" id="{F604A62C-353E-9147-9C31-EE3721857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It spots periodicities (with the ‘</a:t>
            </a:r>
            <a:r>
              <a:rPr lang="en-US" altLang="en-US" b="1">
                <a:ea typeface="ＭＳ Ｐゴシック" panose="020B0600070205080204" pitchFamily="34" charset="-128"/>
              </a:rPr>
              <a:t>amplitude spectrum’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can be quickly computed (O(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log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)), thanks to the FFT algorithm.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standard</a:t>
            </a:r>
            <a:r>
              <a:rPr lang="en-US" altLang="en-US">
                <a:ea typeface="ＭＳ Ｐゴシック" panose="020B0600070205080204" pitchFamily="34" charset="-128"/>
              </a:rPr>
              <a:t> tool in signal processing (speech, image etc signals)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(closely related to DCT and JPEG)</a:t>
            </a:r>
          </a:p>
        </p:txBody>
      </p:sp>
    </p:spTree>
    <p:extLst>
      <p:ext uri="{BB962C8B-B14F-4D97-AF65-F5344CB8AC3E}">
        <p14:creationId xmlns:p14="http://schemas.microsoft.com/office/powerpoint/2010/main" val="83220585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Date Placeholder 3">
            <a:extLst>
              <a:ext uri="{FF2B5EF4-FFF2-40B4-BE49-F238E27FC236}">
                <a16:creationId xmlns:a16="http://schemas.microsoft.com/office/drawing/2014/main" id="{B2CE09D1-14B4-4B47-B96C-E00DD05CCB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5954" name="Footer Placeholder 4">
            <a:extLst>
              <a:ext uri="{FF2B5EF4-FFF2-40B4-BE49-F238E27FC236}">
                <a16:creationId xmlns:a16="http://schemas.microsoft.com/office/drawing/2014/main" id="{8A2F1849-F09C-3C49-BD47-46F95B11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5955" name="Slide Number Placeholder 5">
            <a:extLst>
              <a:ext uri="{FF2B5EF4-FFF2-40B4-BE49-F238E27FC236}">
                <a16:creationId xmlns:a16="http://schemas.microsoft.com/office/drawing/2014/main" id="{F29B4A2B-E7F8-CE44-BAB5-4ABCC224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F739031-CD3E-2D42-994A-9A8C18BE1ED2}" type="slidenum">
              <a:rPr lang="en-US" altLang="en-US" sz="1400"/>
              <a:pPr algn="r"/>
              <a:t>101</a:t>
            </a:fld>
            <a:endParaRPr lang="en-US" altLang="en-US" sz="1400"/>
          </a:p>
        </p:txBody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CA18AFB7-7976-BF45-939D-78C280D6C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93810D8A-9D31-894F-A6FB-37346A98D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Search and Indexing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DSP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DFT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DWT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Definition of DWT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 to read the DWT scalogram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5958" name="AutoShape 4">
            <a:extLst>
              <a:ext uri="{FF2B5EF4-FFF2-40B4-BE49-F238E27FC236}">
                <a16:creationId xmlns:a16="http://schemas.microsoft.com/office/drawing/2014/main" id="{B24B2081-0952-DB4F-8436-CC283AA71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35" y="416698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8961A44F-29C4-4C4F-8D6B-148972DEA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011014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Date Placeholder 3">
            <a:extLst>
              <a:ext uri="{FF2B5EF4-FFF2-40B4-BE49-F238E27FC236}">
                <a16:creationId xmlns:a16="http://schemas.microsoft.com/office/drawing/2014/main" id="{E0C71405-A7CE-F242-AD0C-30FF38CC67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6978" name="Footer Placeholder 4">
            <a:extLst>
              <a:ext uri="{FF2B5EF4-FFF2-40B4-BE49-F238E27FC236}">
                <a16:creationId xmlns:a16="http://schemas.microsoft.com/office/drawing/2014/main" id="{47E0CE62-80FE-C54B-B4DE-2116A94C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6979" name="Slide Number Placeholder 5">
            <a:extLst>
              <a:ext uri="{FF2B5EF4-FFF2-40B4-BE49-F238E27FC236}">
                <a16:creationId xmlns:a16="http://schemas.microsoft.com/office/drawing/2014/main" id="{6CC3D12B-9CD0-F74A-B52F-14BC2251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943548A-AA70-EA47-BF5D-D40E39210869}" type="slidenum">
              <a:rPr lang="en-US" altLang="en-US" sz="1400"/>
              <a:pPr algn="r"/>
              <a:t>102</a:t>
            </a:fld>
            <a:endParaRPr lang="en-US" altLang="en-US" sz="1400"/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AC84CD43-354C-5F41-A9B3-F893EE76D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#1:</a:t>
            </a:r>
          </a:p>
        </p:txBody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6DF77C7C-DB70-C94E-A462-44B1F6B10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#packets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patterns, periodicities, and/or </a:t>
            </a:r>
            <a:r>
              <a:rPr lang="en-US" altLang="en-US" b="1" u="sng">
                <a:ea typeface="ＭＳ Ｐゴシック" panose="020B0600070205080204" pitchFamily="34" charset="-128"/>
              </a:rPr>
              <a:t>compress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6982" name="Rectangle 4">
            <a:extLst>
              <a:ext uri="{FF2B5EF4-FFF2-40B4-BE49-F238E27FC236}">
                <a16:creationId xmlns:a16="http://schemas.microsoft.com/office/drawing/2014/main" id="{895B90F5-147F-6F41-9ED0-D5D494062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26983" name="Picture 5">
            <a:extLst>
              <a:ext uri="{FF2B5EF4-FFF2-40B4-BE49-F238E27FC236}">
                <a16:creationId xmlns:a16="http://schemas.microsoft.com/office/drawing/2014/main" id="{34969099-0ADA-E243-902C-EC35DA41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Rectangle 6">
            <a:extLst>
              <a:ext uri="{FF2B5EF4-FFF2-40B4-BE49-F238E27FC236}">
                <a16:creationId xmlns:a16="http://schemas.microsoft.com/office/drawing/2014/main" id="{FCF75A52-3D5E-1E4C-993C-87496318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5" name="Text Box 7">
            <a:extLst>
              <a:ext uri="{FF2B5EF4-FFF2-40B4-BE49-F238E27FC236}">
                <a16:creationId xmlns:a16="http://schemas.microsoft.com/office/drawing/2014/main" id="{8E51CCB1-3254-054D-9781-61D2FB22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126986" name="Text Box 8">
            <a:extLst>
              <a:ext uri="{FF2B5EF4-FFF2-40B4-BE49-F238E27FC236}">
                <a16:creationId xmlns:a16="http://schemas.microsoft.com/office/drawing/2014/main" id="{EE37092F-9D96-374E-B0C6-0E757D8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126987" name="Text Box 9">
            <a:extLst>
              <a:ext uri="{FF2B5EF4-FFF2-40B4-BE49-F238E27FC236}">
                <a16:creationId xmlns:a16="http://schemas.microsoft.com/office/drawing/2014/main" id="{FD14C9B5-D3B1-CD4C-9FEB-B6C08520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40433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virus infections per month)</a:t>
            </a:r>
          </a:p>
        </p:txBody>
      </p:sp>
    </p:spTree>
    <p:extLst>
      <p:ext uri="{BB962C8B-B14F-4D97-AF65-F5344CB8AC3E}">
        <p14:creationId xmlns:p14="http://schemas.microsoft.com/office/powerpoint/2010/main" val="1720200206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Date Placeholder 3">
            <a:extLst>
              <a:ext uri="{FF2B5EF4-FFF2-40B4-BE49-F238E27FC236}">
                <a16:creationId xmlns:a16="http://schemas.microsoft.com/office/drawing/2014/main" id="{53AA8A98-5C33-A447-BF90-553E6AAF31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8002" name="Footer Placeholder 4">
            <a:extLst>
              <a:ext uri="{FF2B5EF4-FFF2-40B4-BE49-F238E27FC236}">
                <a16:creationId xmlns:a16="http://schemas.microsoft.com/office/drawing/2014/main" id="{C70328F9-84B7-D14A-8D9B-5FF0BA77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8003" name="Slide Number Placeholder 5">
            <a:extLst>
              <a:ext uri="{FF2B5EF4-FFF2-40B4-BE49-F238E27FC236}">
                <a16:creationId xmlns:a16="http://schemas.microsoft.com/office/drawing/2014/main" id="{44E73AFE-B08E-B44C-B4F2-1C419038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8344994-C3D8-6344-924B-C5583F2843C0}" type="slidenum">
              <a:rPr lang="en-US" altLang="en-US" sz="1400"/>
              <a:pPr algn="r"/>
              <a:t>103</a:t>
            </a:fld>
            <a:endParaRPr lang="en-US" altLang="en-US" sz="1400"/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E6BC5A77-0032-CE47-AE71-ECADE5E53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E0C9107F-825C-A440-AF9F-1219210D6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 is great - but, how about compressing a spike?</a:t>
            </a:r>
          </a:p>
        </p:txBody>
      </p:sp>
      <p:sp>
        <p:nvSpPr>
          <p:cNvPr id="128006" name="Text Box 4">
            <a:extLst>
              <a:ext uri="{FF2B5EF4-FFF2-40B4-BE49-F238E27FC236}">
                <a16:creationId xmlns:a16="http://schemas.microsoft.com/office/drawing/2014/main" id="{499FDE31-1B59-5142-9308-24114C4B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856038"/>
            <a:ext cx="952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value</a:t>
            </a:r>
          </a:p>
        </p:txBody>
      </p:sp>
      <p:sp>
        <p:nvSpPr>
          <p:cNvPr id="128007" name="Text Box 5">
            <a:extLst>
              <a:ext uri="{FF2B5EF4-FFF2-40B4-BE49-F238E27FC236}">
                <a16:creationId xmlns:a16="http://schemas.microsoft.com/office/drawing/2014/main" id="{28F8DA11-A440-D94D-91DE-7871AD07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59752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graphicFrame>
        <p:nvGraphicFramePr>
          <p:cNvPr id="128008" name="Object 2">
            <a:extLst>
              <a:ext uri="{FF2B5EF4-FFF2-40B4-BE49-F238E27FC236}">
                <a16:creationId xmlns:a16="http://schemas.microsoft.com/office/drawing/2014/main" id="{C36D9FAA-AF9A-D144-9B9E-41F2D42A8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" y="4267200"/>
          <a:ext cx="2928938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Worksheet" r:id="rId3" imgW="4902200" imgH="2413000" progId="Excel.Sheet.8">
                  <p:embed/>
                </p:oleObj>
              </mc:Choice>
              <mc:Fallback>
                <p:oleObj name="Worksheet" r:id="rId3" imgW="4902200" imgH="2413000" progId="Excel.Sheet.8">
                  <p:embed/>
                  <p:pic>
                    <p:nvPicPr>
                      <p:cNvPr id="128008" name="Object 2">
                        <a:extLst>
                          <a:ext uri="{FF2B5EF4-FFF2-40B4-BE49-F238E27FC236}">
                            <a16:creationId xmlns:a16="http://schemas.microsoft.com/office/drawing/2014/main" id="{C36D9FAA-AF9A-D144-9B9E-41F2D42A8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267200"/>
                        <a:ext cx="2928938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432778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Date Placeholder 3">
            <a:extLst>
              <a:ext uri="{FF2B5EF4-FFF2-40B4-BE49-F238E27FC236}">
                <a16:creationId xmlns:a16="http://schemas.microsoft.com/office/drawing/2014/main" id="{EBD4C686-D02B-ED48-80CE-A9EB6CAFDB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9026" name="Footer Placeholder 4">
            <a:extLst>
              <a:ext uri="{FF2B5EF4-FFF2-40B4-BE49-F238E27FC236}">
                <a16:creationId xmlns:a16="http://schemas.microsoft.com/office/drawing/2014/main" id="{93EE32D4-79AF-E848-8361-16C309A5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9027" name="Slide Number Placeholder 5">
            <a:extLst>
              <a:ext uri="{FF2B5EF4-FFF2-40B4-BE49-F238E27FC236}">
                <a16:creationId xmlns:a16="http://schemas.microsoft.com/office/drawing/2014/main" id="{DB4FBA3E-EA3E-DF4D-BBD9-A20E7BD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398D6F5-8F57-1B4B-97C9-76C48A56575F}" type="slidenum">
              <a:rPr lang="en-US" altLang="en-US" sz="1400"/>
              <a:pPr algn="r"/>
              <a:t>104</a:t>
            </a:fld>
            <a:endParaRPr lang="en-US" altLang="en-US" sz="1400"/>
          </a:p>
        </p:txBody>
      </p:sp>
      <p:graphicFrame>
        <p:nvGraphicFramePr>
          <p:cNvPr id="129028" name="Object 2">
            <a:extLst>
              <a:ext uri="{FF2B5EF4-FFF2-40B4-BE49-F238E27FC236}">
                <a16:creationId xmlns:a16="http://schemas.microsoft.com/office/drawing/2014/main" id="{8D99745F-86E0-EA4E-9DE9-5704B8171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" y="4267200"/>
          <a:ext cx="2928938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Worksheet" r:id="rId3" imgW="4902200" imgH="2413000" progId="Excel.Sheet.8">
                  <p:embed/>
                </p:oleObj>
              </mc:Choice>
              <mc:Fallback>
                <p:oleObj name="Worksheet" r:id="rId3" imgW="4902200" imgH="2413000" progId="Excel.Sheet.8">
                  <p:embed/>
                  <p:pic>
                    <p:nvPicPr>
                      <p:cNvPr id="129028" name="Object 2">
                        <a:extLst>
                          <a:ext uri="{FF2B5EF4-FFF2-40B4-BE49-F238E27FC236}">
                            <a16:creationId xmlns:a16="http://schemas.microsoft.com/office/drawing/2014/main" id="{8D99745F-86E0-EA4E-9DE9-5704B8171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267200"/>
                        <a:ext cx="2928938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Rectangle 3">
            <a:extLst>
              <a:ext uri="{FF2B5EF4-FFF2-40B4-BE49-F238E27FC236}">
                <a16:creationId xmlns:a16="http://schemas.microsoft.com/office/drawing/2014/main" id="{57564AA8-82A0-3B48-A1F2-E832A7AE2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29030" name="Rectangle 4">
            <a:extLst>
              <a:ext uri="{FF2B5EF4-FFF2-40B4-BE49-F238E27FC236}">
                <a16:creationId xmlns:a16="http://schemas.microsoft.com/office/drawing/2014/main" id="{23FCFF26-9E13-5340-8E43-13A95D4C3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 is great - but, how about compressing a spike?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A: Terrible - all DFT coefficients needed!</a:t>
            </a:r>
          </a:p>
        </p:txBody>
      </p:sp>
      <p:graphicFrame>
        <p:nvGraphicFramePr>
          <p:cNvPr id="129031" name="Object 3">
            <a:extLst>
              <a:ext uri="{FF2B5EF4-FFF2-40B4-BE49-F238E27FC236}">
                <a16:creationId xmlns:a16="http://schemas.microsoft.com/office/drawing/2014/main" id="{D6F0AAEE-316D-8C47-8CE9-955A427FB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4325" y="4267200"/>
          <a:ext cx="28384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Worksheet" r:id="rId5" imgW="3733800" imgH="2032000" progId="Excel.Sheet.8">
                  <p:embed/>
                </p:oleObj>
              </mc:Choice>
              <mc:Fallback>
                <p:oleObj name="Worksheet" r:id="rId5" imgW="3733800" imgH="2032000" progId="Excel.Sheet.8">
                  <p:embed/>
                  <p:pic>
                    <p:nvPicPr>
                      <p:cNvPr id="129031" name="Object 3">
                        <a:extLst>
                          <a:ext uri="{FF2B5EF4-FFF2-40B4-BE49-F238E27FC236}">
                            <a16:creationId xmlns:a16="http://schemas.microsoft.com/office/drawing/2014/main" id="{D6F0AAEE-316D-8C47-8CE9-955A427FB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4267200"/>
                        <a:ext cx="283845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2" name="Text Box 6">
            <a:extLst>
              <a:ext uri="{FF2B5EF4-FFF2-40B4-BE49-F238E27FC236}">
                <a16:creationId xmlns:a16="http://schemas.microsoft.com/office/drawing/2014/main" id="{E1850DC3-74D4-9A42-A830-B2E513A3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5921375"/>
            <a:ext cx="1030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29033" name="Text Box 7">
            <a:extLst>
              <a:ext uri="{FF2B5EF4-FFF2-40B4-BE49-F238E27FC236}">
                <a16:creationId xmlns:a16="http://schemas.microsoft.com/office/drawing/2014/main" id="{E24B7110-560F-F746-BF21-96B779A1C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3902075"/>
            <a:ext cx="121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29034" name="Text Box 8">
            <a:extLst>
              <a:ext uri="{FF2B5EF4-FFF2-40B4-BE49-F238E27FC236}">
                <a16:creationId xmlns:a16="http://schemas.microsoft.com/office/drawing/2014/main" id="{3B25ECA1-060A-0642-86B3-5692C05A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856038"/>
            <a:ext cx="952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value</a:t>
            </a:r>
          </a:p>
        </p:txBody>
      </p:sp>
      <p:sp>
        <p:nvSpPr>
          <p:cNvPr id="129035" name="Text Box 9">
            <a:extLst>
              <a:ext uri="{FF2B5EF4-FFF2-40B4-BE49-F238E27FC236}">
                <a16:creationId xmlns:a16="http://schemas.microsoft.com/office/drawing/2014/main" id="{339E923B-91DC-6546-941B-4BA75DB6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59752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9528012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Date Placeholder 3">
            <a:extLst>
              <a:ext uri="{FF2B5EF4-FFF2-40B4-BE49-F238E27FC236}">
                <a16:creationId xmlns:a16="http://schemas.microsoft.com/office/drawing/2014/main" id="{14D23534-563C-FF4F-B5A2-06D9384156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0050" name="Footer Placeholder 4">
            <a:extLst>
              <a:ext uri="{FF2B5EF4-FFF2-40B4-BE49-F238E27FC236}">
                <a16:creationId xmlns:a16="http://schemas.microsoft.com/office/drawing/2014/main" id="{CC3EEE63-A885-D549-84A1-02D51593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0051" name="Slide Number Placeholder 5">
            <a:extLst>
              <a:ext uri="{FF2B5EF4-FFF2-40B4-BE49-F238E27FC236}">
                <a16:creationId xmlns:a16="http://schemas.microsoft.com/office/drawing/2014/main" id="{9373436C-B648-6E45-A114-B3153E99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8245C8D-1C11-4A45-9E91-AD98568B3793}" type="slidenum">
              <a:rPr lang="en-US" altLang="en-US" sz="1400"/>
              <a:pPr algn="r"/>
              <a:t>105</a:t>
            </a:fld>
            <a:endParaRPr lang="en-US" altLang="en-US" sz="1400"/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5789C17C-735D-8645-A876-D2FB7F1B0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A8C8D79E-3C97-4042-B33D-1A2C271E6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 is great - but, how about compressing a spike?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A: Terrible - all DFT coefficients needed!</a:t>
            </a:r>
          </a:p>
        </p:txBody>
      </p:sp>
      <p:graphicFrame>
        <p:nvGraphicFramePr>
          <p:cNvPr id="130054" name="Object 2">
            <a:extLst>
              <a:ext uri="{FF2B5EF4-FFF2-40B4-BE49-F238E27FC236}">
                <a16:creationId xmlns:a16="http://schemas.microsoft.com/office/drawing/2014/main" id="{37AE7A40-0E31-D246-ADA2-6B377ACBE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8525" y="4189413"/>
          <a:ext cx="3668713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Worksheet" r:id="rId3" imgW="4902200" imgH="2413000" progId="Excel.Sheet.8">
                  <p:embed/>
                </p:oleObj>
              </mc:Choice>
              <mc:Fallback>
                <p:oleObj name="Worksheet" r:id="rId3" imgW="4902200" imgH="2413000" progId="Excel.Sheet.8">
                  <p:embed/>
                  <p:pic>
                    <p:nvPicPr>
                      <p:cNvPr id="130054" name="Object 2">
                        <a:extLst>
                          <a:ext uri="{FF2B5EF4-FFF2-40B4-BE49-F238E27FC236}">
                            <a16:creationId xmlns:a16="http://schemas.microsoft.com/office/drawing/2014/main" id="{37AE7A40-0E31-D246-ADA2-6B377ACBE1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4189413"/>
                        <a:ext cx="3668713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5" name="Text Box 5">
            <a:extLst>
              <a:ext uri="{FF2B5EF4-FFF2-40B4-BE49-F238E27FC236}">
                <a16:creationId xmlns:a16="http://schemas.microsoft.com/office/drawing/2014/main" id="{97411769-67B3-5D4F-8F64-EA9E6E3A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856038"/>
            <a:ext cx="952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value</a:t>
            </a:r>
          </a:p>
        </p:txBody>
      </p:sp>
      <p:sp>
        <p:nvSpPr>
          <p:cNvPr id="130056" name="Text Box 6">
            <a:extLst>
              <a:ext uri="{FF2B5EF4-FFF2-40B4-BE49-F238E27FC236}">
                <a16:creationId xmlns:a16="http://schemas.microsoft.com/office/drawing/2014/main" id="{31DBB34E-EAA6-0746-B024-754344F2B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59752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graphicFrame>
        <p:nvGraphicFramePr>
          <p:cNvPr id="130057" name="Object 3">
            <a:extLst>
              <a:ext uri="{FF2B5EF4-FFF2-40B4-BE49-F238E27FC236}">
                <a16:creationId xmlns:a16="http://schemas.microsoft.com/office/drawing/2014/main" id="{1388EABA-63DC-2E4B-A7CD-DF9D457602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" y="4267200"/>
          <a:ext cx="2928938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Worksheet" r:id="rId5" imgW="4902200" imgH="2413000" progId="Excel.Sheet.8">
                  <p:embed/>
                </p:oleObj>
              </mc:Choice>
              <mc:Fallback>
                <p:oleObj name="Worksheet" r:id="rId5" imgW="4902200" imgH="2413000" progId="Excel.Sheet.8">
                  <p:embed/>
                  <p:pic>
                    <p:nvPicPr>
                      <p:cNvPr id="130057" name="Object 3">
                        <a:extLst>
                          <a:ext uri="{FF2B5EF4-FFF2-40B4-BE49-F238E27FC236}">
                            <a16:creationId xmlns:a16="http://schemas.microsoft.com/office/drawing/2014/main" id="{1388EABA-63DC-2E4B-A7CD-DF9D45760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267200"/>
                        <a:ext cx="2928938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394967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106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Similarly, DFT suffers on short-duration waves (eg.,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899316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107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Solution#1: Short window Fourier transform (SWFT)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But: how short should be the window?</a:t>
            </a:r>
          </a:p>
        </p:txBody>
      </p:sp>
      <p:sp>
        <p:nvSpPr>
          <p:cNvPr id="132102" name="Rectangle 4">
            <a:extLst>
              <a:ext uri="{FF2B5EF4-FFF2-40B4-BE49-F238E27FC236}">
                <a16:creationId xmlns:a16="http://schemas.microsoft.com/office/drawing/2014/main" id="{705D92A0-E8C5-8942-A23B-CCD46225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7909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3" name="Rectangle 5">
            <a:extLst>
              <a:ext uri="{FF2B5EF4-FFF2-40B4-BE49-F238E27FC236}">
                <a16:creationId xmlns:a16="http://schemas.microsoft.com/office/drawing/2014/main" id="{4322F535-7CEB-A94E-81F0-2A4D5B32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705350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4" name="Rectangle 6">
            <a:extLst>
              <a:ext uri="{FF2B5EF4-FFF2-40B4-BE49-F238E27FC236}">
                <a16:creationId xmlns:a16="http://schemas.microsoft.com/office/drawing/2014/main" id="{EBE09365-7E34-E049-A518-0DCE13868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5" name="Rectangle 7">
            <a:extLst>
              <a:ext uri="{FF2B5EF4-FFF2-40B4-BE49-F238E27FC236}">
                <a16:creationId xmlns:a16="http://schemas.microsoft.com/office/drawing/2014/main" id="{FB8BC261-3D8B-A24F-BCD0-3D8EBF3C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7909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6" name="Rectangle 8">
            <a:extLst>
              <a:ext uri="{FF2B5EF4-FFF2-40B4-BE49-F238E27FC236}">
                <a16:creationId xmlns:a16="http://schemas.microsoft.com/office/drawing/2014/main" id="{3D230F99-D17E-A742-952A-ACC92DBD9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705350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7" name="Rectangle 9">
            <a:extLst>
              <a:ext uri="{FF2B5EF4-FFF2-40B4-BE49-F238E27FC236}">
                <a16:creationId xmlns:a16="http://schemas.microsoft.com/office/drawing/2014/main" id="{70D422EF-7970-244F-9934-169B1DF5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8" name="Rectangle 10">
            <a:extLst>
              <a:ext uri="{FF2B5EF4-FFF2-40B4-BE49-F238E27FC236}">
                <a16:creationId xmlns:a16="http://schemas.microsoft.com/office/drawing/2014/main" id="{044606B3-3038-F44D-BCBD-8A5F394E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79095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9" name="Rectangle 11">
            <a:extLst>
              <a:ext uri="{FF2B5EF4-FFF2-40B4-BE49-F238E27FC236}">
                <a16:creationId xmlns:a16="http://schemas.microsoft.com/office/drawing/2014/main" id="{4CE23F4B-316C-FE43-82CE-2E21BEE2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47053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0" name="Rectangle 12">
            <a:extLst>
              <a:ext uri="{FF2B5EF4-FFF2-40B4-BE49-F238E27FC236}">
                <a16:creationId xmlns:a16="http://schemas.microsoft.com/office/drawing/2014/main" id="{6DD4E8D6-289A-2C40-94AD-1E36BE7D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2111" name="Group 13">
            <a:extLst>
              <a:ext uri="{FF2B5EF4-FFF2-40B4-BE49-F238E27FC236}">
                <a16:creationId xmlns:a16="http://schemas.microsoft.com/office/drawing/2014/main" id="{C1A76D71-FCA9-814C-B39A-7526D25EF8C7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5162550"/>
            <a:ext cx="1828800" cy="457200"/>
            <a:chOff x="1197" y="3252"/>
            <a:chExt cx="1152" cy="288"/>
          </a:xfrm>
        </p:grpSpPr>
        <p:sp>
          <p:nvSpPr>
            <p:cNvPr id="132128" name="Rectangle 14">
              <a:extLst>
                <a:ext uri="{FF2B5EF4-FFF2-40B4-BE49-F238E27FC236}">
                  <a16:creationId xmlns:a16="http://schemas.microsoft.com/office/drawing/2014/main" id="{D6560CA8-820C-0641-8B7F-4BCFBC095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9" name="Rectangle 15">
              <a:extLst>
                <a:ext uri="{FF2B5EF4-FFF2-40B4-BE49-F238E27FC236}">
                  <a16:creationId xmlns:a16="http://schemas.microsoft.com/office/drawing/2014/main" id="{605DD8D9-11B2-F942-AB7A-B76850D23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30" name="Rectangle 16">
              <a:extLst>
                <a:ext uri="{FF2B5EF4-FFF2-40B4-BE49-F238E27FC236}">
                  <a16:creationId xmlns:a16="http://schemas.microsoft.com/office/drawing/2014/main" id="{11B0B3AA-81BF-054A-AAC5-A4D994B7D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31" name="Rectangle 17">
              <a:extLst>
                <a:ext uri="{FF2B5EF4-FFF2-40B4-BE49-F238E27FC236}">
                  <a16:creationId xmlns:a16="http://schemas.microsoft.com/office/drawing/2014/main" id="{1E8D9643-782B-E84B-8A39-9A9CB0A3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2112" name="Rectangle 18">
            <a:extLst>
              <a:ext uri="{FF2B5EF4-FFF2-40B4-BE49-F238E27FC236}">
                <a16:creationId xmlns:a16="http://schemas.microsoft.com/office/drawing/2014/main" id="{6CF31550-37C8-B04E-BAEF-AF2E75F61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3790950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3" name="Rectangle 19">
            <a:extLst>
              <a:ext uri="{FF2B5EF4-FFF2-40B4-BE49-F238E27FC236}">
                <a16:creationId xmlns:a16="http://schemas.microsoft.com/office/drawing/2014/main" id="{E93F1AE9-2377-D543-9449-B3458B82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7053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4" name="Rectangle 20">
            <a:extLst>
              <a:ext uri="{FF2B5EF4-FFF2-40B4-BE49-F238E27FC236}">
                <a16:creationId xmlns:a16="http://schemas.microsoft.com/office/drawing/2014/main" id="{F5F6C238-8CAB-A44F-A1F4-11F44B7B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5" name="Line 21">
            <a:extLst>
              <a:ext uri="{FF2B5EF4-FFF2-40B4-BE49-F238E27FC236}">
                <a16:creationId xmlns:a16="http://schemas.microsoft.com/office/drawing/2014/main" id="{9E3E180C-B3DB-1042-99C1-2C085B39D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238" y="592455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Text Box 22">
            <a:extLst>
              <a:ext uri="{FF2B5EF4-FFF2-40B4-BE49-F238E27FC236}">
                <a16:creationId xmlns:a16="http://schemas.microsoft.com/office/drawing/2014/main" id="{053B3583-A948-2D40-A533-5D576E69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5818188"/>
            <a:ext cx="81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time</a:t>
            </a:r>
          </a:p>
        </p:txBody>
      </p:sp>
      <p:sp>
        <p:nvSpPr>
          <p:cNvPr id="132117" name="Line 23">
            <a:extLst>
              <a:ext uri="{FF2B5EF4-FFF2-40B4-BE49-F238E27FC236}">
                <a16:creationId xmlns:a16="http://schemas.microsoft.com/office/drawing/2014/main" id="{AA64C3F4-9044-0340-8937-442FDE9D6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3038" y="386715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Text Box 24">
            <a:extLst>
              <a:ext uri="{FF2B5EF4-FFF2-40B4-BE49-F238E27FC236}">
                <a16:creationId xmlns:a16="http://schemas.microsoft.com/office/drawing/2014/main" id="{E4324A7D-A03F-9B45-91E4-0A59DE2A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84588"/>
            <a:ext cx="757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freq</a:t>
            </a:r>
          </a:p>
        </p:txBody>
      </p: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548188" cy="1414463"/>
            <a:chOff x="1" y="2370"/>
            <a:chExt cx="458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2887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ate Placeholder 3">
            <a:extLst>
              <a:ext uri="{FF2B5EF4-FFF2-40B4-BE49-F238E27FC236}">
                <a16:creationId xmlns:a16="http://schemas.microsoft.com/office/drawing/2014/main" id="{C927E482-B7BC-D442-AC87-523229D82C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3122" name="Footer Placeholder 4">
            <a:extLst>
              <a:ext uri="{FF2B5EF4-FFF2-40B4-BE49-F238E27FC236}">
                <a16:creationId xmlns:a16="http://schemas.microsoft.com/office/drawing/2014/main" id="{73090DF5-E130-9B4B-AF7D-BCD4642C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3123" name="Slide Number Placeholder 5">
            <a:extLst>
              <a:ext uri="{FF2B5EF4-FFF2-40B4-BE49-F238E27FC236}">
                <a16:creationId xmlns:a16="http://schemas.microsoft.com/office/drawing/2014/main" id="{DB5900BE-3ABE-0848-B141-54DB247F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1FF6AA8-22EB-6843-B0F7-2FBF1097EC65}" type="slidenum">
              <a:rPr lang="en-US" altLang="en-US" sz="1400"/>
              <a:pPr algn="r"/>
              <a:t>108</a:t>
            </a:fld>
            <a:endParaRPr lang="en-US" altLang="en-US" sz="1400"/>
          </a:p>
        </p:txBody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EE7DE1D6-0433-0344-BF7E-D7CB6517A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3125" name="Rectangle 3">
            <a:extLst>
              <a:ext uri="{FF2B5EF4-FFF2-40B4-BE49-F238E27FC236}">
                <a16:creationId xmlns:a16="http://schemas.microsoft.com/office/drawing/2014/main" id="{B7F8B4F4-0A24-6C4A-A8CC-75F491955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91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Answer: </a:t>
            </a:r>
            <a:r>
              <a:rPr lang="en-US" altLang="en-US" b="1">
                <a:ea typeface="ＭＳ Ｐゴシック" panose="020B0600070205080204" pitchFamily="34" charset="-128"/>
              </a:rPr>
              <a:t>multiple</a:t>
            </a:r>
            <a:r>
              <a:rPr lang="en-US" altLang="en-US">
                <a:ea typeface="ＭＳ Ｐゴシック" panose="020B0600070205080204" pitchFamily="34" charset="-128"/>
              </a:rPr>
              <a:t> window sizes! -&gt; DWT</a:t>
            </a:r>
          </a:p>
        </p:txBody>
      </p:sp>
      <p:sp>
        <p:nvSpPr>
          <p:cNvPr id="133126" name="Text Box 4">
            <a:extLst>
              <a:ext uri="{FF2B5EF4-FFF2-40B4-BE49-F238E27FC236}">
                <a16:creationId xmlns:a16="http://schemas.microsoft.com/office/drawing/2014/main" id="{DB799750-769E-BD4B-A2B0-C833D79B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592763"/>
            <a:ext cx="906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33127" name="Text Box 5">
            <a:extLst>
              <a:ext uri="{FF2B5EF4-FFF2-40B4-BE49-F238E27FC236}">
                <a16:creationId xmlns:a16="http://schemas.microsoft.com/office/drawing/2014/main" id="{AFC04CF0-F9FE-4746-8BC7-518391F6B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353536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</a:t>
            </a:r>
          </a:p>
        </p:txBody>
      </p:sp>
      <p:sp>
        <p:nvSpPr>
          <p:cNvPr id="133128" name="Line 6">
            <a:extLst>
              <a:ext uri="{FF2B5EF4-FFF2-40B4-BE49-F238E27FC236}">
                <a16:creationId xmlns:a16="http://schemas.microsoft.com/office/drawing/2014/main" id="{49DA4D2E-86FE-E041-BDFD-C8EF3C533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" y="4267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Line 7">
            <a:extLst>
              <a:ext uri="{FF2B5EF4-FFF2-40B4-BE49-F238E27FC236}">
                <a16:creationId xmlns:a16="http://schemas.microsoft.com/office/drawing/2014/main" id="{AD226FA7-D1A0-394E-ADD8-7237AFF4B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715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30" name="Group 8">
            <a:extLst>
              <a:ext uri="{FF2B5EF4-FFF2-40B4-BE49-F238E27FC236}">
                <a16:creationId xmlns:a16="http://schemas.microsoft.com/office/drawing/2014/main" id="{728480A4-6604-5D45-90B9-F38E4F563995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029075"/>
            <a:ext cx="1447800" cy="1457325"/>
            <a:chOff x="816" y="2970"/>
            <a:chExt cx="912" cy="918"/>
          </a:xfrm>
        </p:grpSpPr>
        <p:sp>
          <p:nvSpPr>
            <p:cNvPr id="133159" name="Rectangle 9">
              <a:extLst>
                <a:ext uri="{FF2B5EF4-FFF2-40B4-BE49-F238E27FC236}">
                  <a16:creationId xmlns:a16="http://schemas.microsoft.com/office/drawing/2014/main" id="{74437CF9-6154-8349-91D7-22A4DB22E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976"/>
              <a:ext cx="912" cy="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60" name="Line 10">
              <a:extLst>
                <a:ext uri="{FF2B5EF4-FFF2-40B4-BE49-F238E27FC236}">
                  <a16:creationId xmlns:a16="http://schemas.microsoft.com/office/drawing/2014/main" id="{A0D63810-1B07-E241-B7AE-1A8ADBFFD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792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1" name="Line 11">
              <a:extLst>
                <a:ext uri="{FF2B5EF4-FFF2-40B4-BE49-F238E27FC236}">
                  <a16:creationId xmlns:a16="http://schemas.microsoft.com/office/drawing/2014/main" id="{F6BEDF1A-BF9C-F34F-8A66-0B283B14F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696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Line 12">
              <a:extLst>
                <a:ext uri="{FF2B5EF4-FFF2-40B4-BE49-F238E27FC236}">
                  <a16:creationId xmlns:a16="http://schemas.microsoft.com/office/drawing/2014/main" id="{BE8650B4-BE37-5F43-B11E-BF1B7654E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50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Line 13">
              <a:extLst>
                <a:ext uri="{FF2B5EF4-FFF2-40B4-BE49-F238E27FC236}">
                  <a16:creationId xmlns:a16="http://schemas.microsoft.com/office/drawing/2014/main" id="{64807C15-DAA9-3346-A12C-F0690A20F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9" y="297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Line 14">
              <a:extLst>
                <a:ext uri="{FF2B5EF4-FFF2-40B4-BE49-F238E27FC236}">
                  <a16:creationId xmlns:a16="http://schemas.microsoft.com/office/drawing/2014/main" id="{985695D6-6F12-5F4B-B413-94FED5C7E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4" y="2973"/>
              <a:ext cx="0" cy="5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Line 15">
              <a:extLst>
                <a:ext uri="{FF2B5EF4-FFF2-40B4-BE49-F238E27FC236}">
                  <a16:creationId xmlns:a16="http://schemas.microsoft.com/office/drawing/2014/main" id="{328303A7-5BE5-C84F-AB04-2D128C851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2970"/>
              <a:ext cx="0" cy="5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31" name="Group 16">
            <a:extLst>
              <a:ext uri="{FF2B5EF4-FFF2-40B4-BE49-F238E27FC236}">
                <a16:creationId xmlns:a16="http://schemas.microsoft.com/office/drawing/2014/main" id="{3A8AD09D-A696-3949-AC39-C5F07E9D200A}"/>
              </a:ext>
            </a:extLst>
          </p:cNvPr>
          <p:cNvGrpSpPr>
            <a:grpSpLocks/>
          </p:cNvGrpSpPr>
          <p:nvPr/>
        </p:nvGrpSpPr>
        <p:grpSpPr bwMode="auto">
          <a:xfrm>
            <a:off x="4791075" y="4038600"/>
            <a:ext cx="1457325" cy="1447800"/>
            <a:chOff x="813" y="2976"/>
            <a:chExt cx="918" cy="912"/>
          </a:xfrm>
        </p:grpSpPr>
        <p:sp>
          <p:nvSpPr>
            <p:cNvPr id="133154" name="Rectangle 17">
              <a:extLst>
                <a:ext uri="{FF2B5EF4-FFF2-40B4-BE49-F238E27FC236}">
                  <a16:creationId xmlns:a16="http://schemas.microsoft.com/office/drawing/2014/main" id="{66BA00FA-1724-FA42-B342-85021EDF3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976"/>
              <a:ext cx="912" cy="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55" name="Line 18">
              <a:extLst>
                <a:ext uri="{FF2B5EF4-FFF2-40B4-BE49-F238E27FC236}">
                  <a16:creationId xmlns:a16="http://schemas.microsoft.com/office/drawing/2014/main" id="{FCAB1365-6E14-A14D-A060-DC5B8D130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23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6" name="Line 19">
              <a:extLst>
                <a:ext uri="{FF2B5EF4-FFF2-40B4-BE49-F238E27FC236}">
                  <a16:creationId xmlns:a16="http://schemas.microsoft.com/office/drawing/2014/main" id="{45D7C983-0135-144A-95DC-2F7C0AD6F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9" y="2976"/>
              <a:ext cx="6" cy="9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Line 20">
              <a:extLst>
                <a:ext uri="{FF2B5EF4-FFF2-40B4-BE49-F238E27FC236}">
                  <a16:creationId xmlns:a16="http://schemas.microsoft.com/office/drawing/2014/main" id="{4133BD16-25A1-CE4B-AF8A-F6FF2E8C1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" y="3663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21">
              <a:extLst>
                <a:ext uri="{FF2B5EF4-FFF2-40B4-BE49-F238E27FC236}">
                  <a16:creationId xmlns:a16="http://schemas.microsoft.com/office/drawing/2014/main" id="{349B833E-1554-DC4A-8AF8-5446D98B2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" y="3201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32" name="Group 22">
            <a:extLst>
              <a:ext uri="{FF2B5EF4-FFF2-40B4-BE49-F238E27FC236}">
                <a16:creationId xmlns:a16="http://schemas.microsoft.com/office/drawing/2014/main" id="{B028EB57-54C1-4445-B53B-7360F6910527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4038600"/>
            <a:ext cx="1457325" cy="1447800"/>
            <a:chOff x="1818" y="1968"/>
            <a:chExt cx="918" cy="912"/>
          </a:xfrm>
        </p:grpSpPr>
        <p:sp>
          <p:nvSpPr>
            <p:cNvPr id="133146" name="Rectangle 23">
              <a:extLst>
                <a:ext uri="{FF2B5EF4-FFF2-40B4-BE49-F238E27FC236}">
                  <a16:creationId xmlns:a16="http://schemas.microsoft.com/office/drawing/2014/main" id="{7983BC9A-8EAC-DA4F-8EF3-4C399FC8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968"/>
              <a:ext cx="912" cy="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47" name="Line 24">
              <a:extLst>
                <a:ext uri="{FF2B5EF4-FFF2-40B4-BE49-F238E27FC236}">
                  <a16:creationId xmlns:a16="http://schemas.microsoft.com/office/drawing/2014/main" id="{E3A3BB44-E0D3-5145-A77C-72F083530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1" y="2415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5">
              <a:extLst>
                <a:ext uri="{FF2B5EF4-FFF2-40B4-BE49-F238E27FC236}">
                  <a16:creationId xmlns:a16="http://schemas.microsoft.com/office/drawing/2014/main" id="{E8746C73-94F4-D24B-9729-6EA8D492D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2655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6">
              <a:extLst>
                <a:ext uri="{FF2B5EF4-FFF2-40B4-BE49-F238E27FC236}">
                  <a16:creationId xmlns:a16="http://schemas.microsoft.com/office/drawing/2014/main" id="{E788CFC9-143C-1B47-8D32-C394350D3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193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Line 27">
              <a:extLst>
                <a:ext uri="{FF2B5EF4-FFF2-40B4-BE49-F238E27FC236}">
                  <a16:creationId xmlns:a16="http://schemas.microsoft.com/office/drawing/2014/main" id="{B61E5761-167B-A747-A645-7B6611AD6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06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1" name="Line 28">
              <a:extLst>
                <a:ext uri="{FF2B5EF4-FFF2-40B4-BE49-F238E27FC236}">
                  <a16:creationId xmlns:a16="http://schemas.microsoft.com/office/drawing/2014/main" id="{6E99A339-D8FF-9349-B746-C9CBBC6FB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30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Line 29">
              <a:extLst>
                <a:ext uri="{FF2B5EF4-FFF2-40B4-BE49-F238E27FC236}">
                  <a16:creationId xmlns:a16="http://schemas.microsoft.com/office/drawing/2014/main" id="{21F53253-C1EF-F64B-B5D6-2B03DEA1B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54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30">
              <a:extLst>
                <a:ext uri="{FF2B5EF4-FFF2-40B4-BE49-F238E27FC236}">
                  <a16:creationId xmlns:a16="http://schemas.microsoft.com/office/drawing/2014/main" id="{AFFA0916-9F3F-A34D-AA0C-D2B6E613F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78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33" name="Text Box 31">
            <a:extLst>
              <a:ext uri="{FF2B5EF4-FFF2-40B4-BE49-F238E27FC236}">
                <a16:creationId xmlns:a16="http://schemas.microsoft.com/office/drawing/2014/main" id="{AF82D441-6B95-0D43-B5CC-1AF1CB49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592388"/>
            <a:ext cx="1403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  <a:p>
            <a:r>
              <a:rPr lang="en-US" altLang="en-US"/>
              <a:t>domain</a:t>
            </a:r>
          </a:p>
        </p:txBody>
      </p:sp>
      <p:sp>
        <p:nvSpPr>
          <p:cNvPr id="133134" name="Text Box 32">
            <a:extLst>
              <a:ext uri="{FF2B5EF4-FFF2-40B4-BE49-F238E27FC236}">
                <a16:creationId xmlns:a16="http://schemas.microsoft.com/office/drawing/2014/main" id="{81AB6484-4508-1846-9A49-3F6BAA75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3154363"/>
            <a:ext cx="9509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DFT</a:t>
            </a:r>
          </a:p>
        </p:txBody>
      </p:sp>
      <p:sp>
        <p:nvSpPr>
          <p:cNvPr id="133135" name="Text Box 33">
            <a:extLst>
              <a:ext uri="{FF2B5EF4-FFF2-40B4-BE49-F238E27FC236}">
                <a16:creationId xmlns:a16="http://schemas.microsoft.com/office/drawing/2014/main" id="{B4E88054-3C9E-9E4A-B1AD-8CCB43200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140075"/>
            <a:ext cx="1266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SWFT</a:t>
            </a:r>
          </a:p>
        </p:txBody>
      </p:sp>
      <p:sp>
        <p:nvSpPr>
          <p:cNvPr id="133136" name="Text Box 34">
            <a:extLst>
              <a:ext uri="{FF2B5EF4-FFF2-40B4-BE49-F238E27FC236}">
                <a16:creationId xmlns:a16="http://schemas.microsoft.com/office/drawing/2014/main" id="{E908A6F9-4737-4743-B169-DC2460F7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63" y="3124200"/>
            <a:ext cx="1109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DWT</a:t>
            </a:r>
          </a:p>
        </p:txBody>
      </p:sp>
      <p:grpSp>
        <p:nvGrpSpPr>
          <p:cNvPr id="133137" name="Group 35">
            <a:extLst>
              <a:ext uri="{FF2B5EF4-FFF2-40B4-BE49-F238E27FC236}">
                <a16:creationId xmlns:a16="http://schemas.microsoft.com/office/drawing/2014/main" id="{5ADF8E16-3E88-F446-AEFA-E2CF902CA49F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4037013"/>
            <a:ext cx="1447800" cy="1452562"/>
            <a:chOff x="579" y="2543"/>
            <a:chExt cx="912" cy="915"/>
          </a:xfrm>
        </p:grpSpPr>
        <p:sp>
          <p:nvSpPr>
            <p:cNvPr id="133138" name="Rectangle 36">
              <a:extLst>
                <a:ext uri="{FF2B5EF4-FFF2-40B4-BE49-F238E27FC236}">
                  <a16:creationId xmlns:a16="http://schemas.microsoft.com/office/drawing/2014/main" id="{D0896C89-91D9-A742-A3C3-B51B629CF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544"/>
              <a:ext cx="912" cy="9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39" name="Line 37">
              <a:extLst>
                <a:ext uri="{FF2B5EF4-FFF2-40B4-BE49-F238E27FC236}">
                  <a16:creationId xmlns:a16="http://schemas.microsoft.com/office/drawing/2014/main" id="{A098F4E1-D5B1-D644-B004-6D45697F6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4" y="2546"/>
              <a:ext cx="1" cy="9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Line 38">
              <a:extLst>
                <a:ext uri="{FF2B5EF4-FFF2-40B4-BE49-F238E27FC236}">
                  <a16:creationId xmlns:a16="http://schemas.microsoft.com/office/drawing/2014/main" id="{93ED1509-703A-4C46-8281-76525CE97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9" y="2543"/>
              <a:ext cx="1" cy="9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1" name="Line 39">
              <a:extLst>
                <a:ext uri="{FF2B5EF4-FFF2-40B4-BE49-F238E27FC236}">
                  <a16:creationId xmlns:a16="http://schemas.microsoft.com/office/drawing/2014/main" id="{50087366-6CC8-1842-B235-15910ECC3A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" y="2549"/>
              <a:ext cx="1" cy="9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Line 40">
              <a:extLst>
                <a:ext uri="{FF2B5EF4-FFF2-40B4-BE49-F238E27FC236}">
                  <a16:creationId xmlns:a16="http://schemas.microsoft.com/office/drawing/2014/main" id="{A384E135-74C6-1D4B-B28F-16C335425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" y="2546"/>
              <a:ext cx="1" cy="9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41">
              <a:extLst>
                <a:ext uri="{FF2B5EF4-FFF2-40B4-BE49-F238E27FC236}">
                  <a16:creationId xmlns:a16="http://schemas.microsoft.com/office/drawing/2014/main" id="{F047E166-3A39-9644-B677-705E01E1FF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" y="2549"/>
              <a:ext cx="1" cy="9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42">
              <a:extLst>
                <a:ext uri="{FF2B5EF4-FFF2-40B4-BE49-F238E27FC236}">
                  <a16:creationId xmlns:a16="http://schemas.microsoft.com/office/drawing/2014/main" id="{178CB821-5511-9A4A-9835-A52F7E9A8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7" y="2546"/>
              <a:ext cx="1" cy="9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Line 43">
              <a:extLst>
                <a:ext uri="{FF2B5EF4-FFF2-40B4-BE49-F238E27FC236}">
                  <a16:creationId xmlns:a16="http://schemas.microsoft.com/office/drawing/2014/main" id="{BE3C6CE6-19DB-6042-90D2-6700ADB2B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7" y="2543"/>
              <a:ext cx="1" cy="9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674120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Date Placeholder 3">
            <a:extLst>
              <a:ext uri="{FF2B5EF4-FFF2-40B4-BE49-F238E27FC236}">
                <a16:creationId xmlns:a16="http://schemas.microsoft.com/office/drawing/2014/main" id="{A7E9043D-57F3-2646-B20A-E43FB0C44B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4146" name="Footer Placeholder 4">
            <a:extLst>
              <a:ext uri="{FF2B5EF4-FFF2-40B4-BE49-F238E27FC236}">
                <a16:creationId xmlns:a16="http://schemas.microsoft.com/office/drawing/2014/main" id="{AA58D7F1-F191-844A-8244-547D3A41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4147" name="Slide Number Placeholder 5">
            <a:extLst>
              <a:ext uri="{FF2B5EF4-FFF2-40B4-BE49-F238E27FC236}">
                <a16:creationId xmlns:a16="http://schemas.microsoft.com/office/drawing/2014/main" id="{4207046D-8C40-0A48-93A5-AC646BAD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E1564CC-FB58-6343-87A4-13B0D3DDCD25}" type="slidenum">
              <a:rPr lang="en-US" altLang="en-US" sz="1400"/>
              <a:pPr algn="r"/>
              <a:t>109</a:t>
            </a:fld>
            <a:endParaRPr lang="en-US" altLang="en-US" sz="1400"/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8A7B6DAF-7A11-A447-B9D3-E5D166799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Haar Wavelets</a:t>
            </a:r>
          </a:p>
        </p:txBody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BB71C282-F85B-604C-8775-7BB5CA6F3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688" y="2135188"/>
            <a:ext cx="7964487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subtract sum of left half from right half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repeat recursively for quarters, eight-ths, ...</a:t>
            </a:r>
          </a:p>
        </p:txBody>
      </p:sp>
      <p:grpSp>
        <p:nvGrpSpPr>
          <p:cNvPr id="134150" name="Group 4">
            <a:extLst>
              <a:ext uri="{FF2B5EF4-FFF2-40B4-BE49-F238E27FC236}">
                <a16:creationId xmlns:a16="http://schemas.microsoft.com/office/drawing/2014/main" id="{5F7C18DA-16A9-BE44-B9E3-E86960FD3B7A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3829050"/>
            <a:ext cx="1244600" cy="1009650"/>
            <a:chOff x="980" y="2412"/>
            <a:chExt cx="784" cy="636"/>
          </a:xfrm>
        </p:grpSpPr>
        <p:sp>
          <p:nvSpPr>
            <p:cNvPr id="134194" name="Rectangle 5">
              <a:extLst>
                <a:ext uri="{FF2B5EF4-FFF2-40B4-BE49-F238E27FC236}">
                  <a16:creationId xmlns:a16="http://schemas.microsoft.com/office/drawing/2014/main" id="{20D720BE-11FC-E845-B3DD-8FDB6ADD7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412"/>
              <a:ext cx="784" cy="6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95" name="Line 6">
              <a:extLst>
                <a:ext uri="{FF2B5EF4-FFF2-40B4-BE49-F238E27FC236}">
                  <a16:creationId xmlns:a16="http://schemas.microsoft.com/office/drawing/2014/main" id="{8A963AD5-8A9A-B149-8F63-AC0EF12A2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" y="2730"/>
              <a:ext cx="7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6" name="Freeform 7">
              <a:extLst>
                <a:ext uri="{FF2B5EF4-FFF2-40B4-BE49-F238E27FC236}">
                  <a16:creationId xmlns:a16="http://schemas.microsoft.com/office/drawing/2014/main" id="{74DB3BF0-8E5D-334A-A086-2C3314FD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554"/>
              <a:ext cx="782" cy="1"/>
            </a:xfrm>
            <a:custGeom>
              <a:avLst/>
              <a:gdLst>
                <a:gd name="T0" fmla="*/ 0 w 782"/>
                <a:gd name="T1" fmla="*/ 1 h 1"/>
                <a:gd name="T2" fmla="*/ 782 w 782"/>
                <a:gd name="T3" fmla="*/ 0 h 1"/>
                <a:gd name="T4" fmla="*/ 0 60000 65536"/>
                <a:gd name="T5" fmla="*/ 0 60000 65536"/>
                <a:gd name="T6" fmla="*/ 0 w 782"/>
                <a:gd name="T7" fmla="*/ 0 h 1"/>
                <a:gd name="T8" fmla="*/ 782 w 7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2" h="1">
                  <a:moveTo>
                    <a:pt x="0" y="1"/>
                  </a:moveTo>
                  <a:lnTo>
                    <a:pt x="782" y="0"/>
                  </a:lnTo>
                </a:path>
              </a:pathLst>
            </a:cu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1" name="Group 8">
            <a:extLst>
              <a:ext uri="{FF2B5EF4-FFF2-40B4-BE49-F238E27FC236}">
                <a16:creationId xmlns:a16="http://schemas.microsoft.com/office/drawing/2014/main" id="{18F3046B-A50F-EC41-8BDC-719D2DCE4728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3829050"/>
            <a:ext cx="1219200" cy="1009650"/>
            <a:chOff x="2304" y="2496"/>
            <a:chExt cx="1152" cy="864"/>
          </a:xfrm>
        </p:grpSpPr>
        <p:sp>
          <p:nvSpPr>
            <p:cNvPr id="134188" name="Rectangle 9">
              <a:extLst>
                <a:ext uri="{FF2B5EF4-FFF2-40B4-BE49-F238E27FC236}">
                  <a16:creationId xmlns:a16="http://schemas.microsoft.com/office/drawing/2014/main" id="{E7539E06-FCD4-2044-8497-E8953CCB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96"/>
              <a:ext cx="1152" cy="86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9" name="Line 10">
              <a:extLst>
                <a:ext uri="{FF2B5EF4-FFF2-40B4-BE49-F238E27FC236}">
                  <a16:creationId xmlns:a16="http://schemas.microsoft.com/office/drawing/2014/main" id="{999E0C1C-C4AC-2D48-9220-D366D245F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0" name="Line 11">
              <a:extLst>
                <a:ext uri="{FF2B5EF4-FFF2-40B4-BE49-F238E27FC236}">
                  <a16:creationId xmlns:a16="http://schemas.microsoft.com/office/drawing/2014/main" id="{2EFB7AF2-DE90-A447-9F3D-E41516263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1" name="Line 12">
              <a:extLst>
                <a:ext uri="{FF2B5EF4-FFF2-40B4-BE49-F238E27FC236}">
                  <a16:creationId xmlns:a16="http://schemas.microsoft.com/office/drawing/2014/main" id="{DB62ED97-B1FE-D14D-8600-A27EC8EBC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784"/>
              <a:ext cx="60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2" name="Line 13">
              <a:extLst>
                <a:ext uri="{FF2B5EF4-FFF2-40B4-BE49-F238E27FC236}">
                  <a16:creationId xmlns:a16="http://schemas.microsoft.com/office/drawing/2014/main" id="{94CD44AB-82B1-2548-952C-F37532761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784"/>
              <a:ext cx="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3" name="Line 14">
              <a:extLst>
                <a:ext uri="{FF2B5EF4-FFF2-40B4-BE49-F238E27FC236}">
                  <a16:creationId xmlns:a16="http://schemas.microsoft.com/office/drawing/2014/main" id="{587AED28-2894-F543-889D-D34BFE4FE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3072"/>
              <a:ext cx="50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2" name="Group 15">
            <a:extLst>
              <a:ext uri="{FF2B5EF4-FFF2-40B4-BE49-F238E27FC236}">
                <a16:creationId xmlns:a16="http://schemas.microsoft.com/office/drawing/2014/main" id="{9560274B-92A5-284D-B2D3-2B73AB9DBCAC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848100"/>
            <a:ext cx="1219200" cy="990600"/>
            <a:chOff x="3072" y="2424"/>
            <a:chExt cx="768" cy="624"/>
          </a:xfrm>
        </p:grpSpPr>
        <p:sp>
          <p:nvSpPr>
            <p:cNvPr id="134180" name="Rectangle 16">
              <a:extLst>
                <a:ext uri="{FF2B5EF4-FFF2-40B4-BE49-F238E27FC236}">
                  <a16:creationId xmlns:a16="http://schemas.microsoft.com/office/drawing/2014/main" id="{EE7B624C-9616-B34C-95A1-C81738C1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1" name="Line 17">
              <a:extLst>
                <a:ext uri="{FF2B5EF4-FFF2-40B4-BE49-F238E27FC236}">
                  <a16:creationId xmlns:a16="http://schemas.microsoft.com/office/drawing/2014/main" id="{D88AA93F-89B3-B444-B23B-556B6C4C7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82" name="Group 18">
              <a:extLst>
                <a:ext uri="{FF2B5EF4-FFF2-40B4-BE49-F238E27FC236}">
                  <a16:creationId xmlns:a16="http://schemas.microsoft.com/office/drawing/2014/main" id="{34BB62B1-E725-2A43-A496-D6157A7EE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0" y="2518"/>
              <a:ext cx="336" cy="391"/>
              <a:chOff x="3080" y="2518"/>
              <a:chExt cx="336" cy="391"/>
            </a:xfrm>
          </p:grpSpPr>
          <p:sp>
            <p:nvSpPr>
              <p:cNvPr id="134183" name="Freeform 19">
                <a:extLst>
                  <a:ext uri="{FF2B5EF4-FFF2-40B4-BE49-F238E27FC236}">
                    <a16:creationId xmlns:a16="http://schemas.microsoft.com/office/drawing/2014/main" id="{D3783001-BC90-0D4B-AF4F-12347540E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4" name="Line 20">
                <a:extLst>
                  <a:ext uri="{FF2B5EF4-FFF2-40B4-BE49-F238E27FC236}">
                    <a16:creationId xmlns:a16="http://schemas.microsoft.com/office/drawing/2014/main" id="{C238EBF5-9E3B-0F49-9402-A7CB9997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5" name="Line 21">
                <a:extLst>
                  <a:ext uri="{FF2B5EF4-FFF2-40B4-BE49-F238E27FC236}">
                    <a16:creationId xmlns:a16="http://schemas.microsoft.com/office/drawing/2014/main" id="{3298CA54-951D-EB4A-90B1-D8F327EFB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Line 22">
                <a:extLst>
                  <a:ext uri="{FF2B5EF4-FFF2-40B4-BE49-F238E27FC236}">
                    <a16:creationId xmlns:a16="http://schemas.microsoft.com/office/drawing/2014/main" id="{6958670E-978F-5A45-94BE-AD35E617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Line 23">
                <a:extLst>
                  <a:ext uri="{FF2B5EF4-FFF2-40B4-BE49-F238E27FC236}">
                    <a16:creationId xmlns:a16="http://schemas.microsoft.com/office/drawing/2014/main" id="{73491D60-AA3C-E347-8B85-7103AEF75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35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3" name="Group 24">
            <a:extLst>
              <a:ext uri="{FF2B5EF4-FFF2-40B4-BE49-F238E27FC236}">
                <a16:creationId xmlns:a16="http://schemas.microsoft.com/office/drawing/2014/main" id="{FFA20A80-427E-5042-ADA0-64D829C2AB9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848100"/>
            <a:ext cx="1219200" cy="990600"/>
            <a:chOff x="4128" y="2424"/>
            <a:chExt cx="768" cy="624"/>
          </a:xfrm>
        </p:grpSpPr>
        <p:sp>
          <p:nvSpPr>
            <p:cNvPr id="134172" name="Rectangle 25">
              <a:extLst>
                <a:ext uri="{FF2B5EF4-FFF2-40B4-BE49-F238E27FC236}">
                  <a16:creationId xmlns:a16="http://schemas.microsoft.com/office/drawing/2014/main" id="{8371EA75-2B2D-EF44-AAE6-FBBBD33F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3" name="Line 26">
              <a:extLst>
                <a:ext uri="{FF2B5EF4-FFF2-40B4-BE49-F238E27FC236}">
                  <a16:creationId xmlns:a16="http://schemas.microsoft.com/office/drawing/2014/main" id="{A7FBF1D2-5945-B443-8359-4536FAA6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74" name="Group 27">
              <a:extLst>
                <a:ext uri="{FF2B5EF4-FFF2-40B4-BE49-F238E27FC236}">
                  <a16:creationId xmlns:a16="http://schemas.microsoft.com/office/drawing/2014/main" id="{A95F4EE7-93C0-D249-A709-C5CC1E92D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9" y="2466"/>
              <a:ext cx="136" cy="535"/>
              <a:chOff x="4149" y="2466"/>
              <a:chExt cx="136" cy="535"/>
            </a:xfrm>
          </p:grpSpPr>
          <p:sp>
            <p:nvSpPr>
              <p:cNvPr id="134175" name="Freeform 28">
                <a:extLst>
                  <a:ext uri="{FF2B5EF4-FFF2-40B4-BE49-F238E27FC236}">
                    <a16:creationId xmlns:a16="http://schemas.microsoft.com/office/drawing/2014/main" id="{ACD88FC1-6920-EA40-8969-A02CC534D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466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6" name="Line 29">
                <a:extLst>
                  <a:ext uri="{FF2B5EF4-FFF2-40B4-BE49-F238E27FC236}">
                    <a16:creationId xmlns:a16="http://schemas.microsoft.com/office/drawing/2014/main" id="{253C8285-67D4-BF41-A3E6-2323028E9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2480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7" name="Line 30">
                <a:extLst>
                  <a:ext uri="{FF2B5EF4-FFF2-40B4-BE49-F238E27FC236}">
                    <a16:creationId xmlns:a16="http://schemas.microsoft.com/office/drawing/2014/main" id="{9AFE16CC-3AA7-CA4F-8A88-F5121DC36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3001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8" name="Line 31">
                <a:extLst>
                  <a:ext uri="{FF2B5EF4-FFF2-40B4-BE49-F238E27FC236}">
                    <a16:creationId xmlns:a16="http://schemas.microsoft.com/office/drawing/2014/main" id="{2DF5D5B1-8C23-D44D-9198-C53863DC6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2764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9" name="Line 32">
                <a:extLst>
                  <a:ext uri="{FF2B5EF4-FFF2-40B4-BE49-F238E27FC236}">
                    <a16:creationId xmlns:a16="http://schemas.microsoft.com/office/drawing/2014/main" id="{64F07CDE-06BD-4A4F-AD51-0C8C73611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484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4" name="Group 33">
            <a:extLst>
              <a:ext uri="{FF2B5EF4-FFF2-40B4-BE49-F238E27FC236}">
                <a16:creationId xmlns:a16="http://schemas.microsoft.com/office/drawing/2014/main" id="{053CA5E2-A194-3243-8C8C-92200A8E665A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5014913"/>
            <a:ext cx="1219200" cy="990600"/>
            <a:chOff x="4152" y="3159"/>
            <a:chExt cx="768" cy="624"/>
          </a:xfrm>
        </p:grpSpPr>
        <p:sp>
          <p:nvSpPr>
            <p:cNvPr id="134164" name="Rectangle 34">
              <a:extLst>
                <a:ext uri="{FF2B5EF4-FFF2-40B4-BE49-F238E27FC236}">
                  <a16:creationId xmlns:a16="http://schemas.microsoft.com/office/drawing/2014/main" id="{81FE5FE9-6124-D149-B342-0D7B0060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65" name="Line 35">
              <a:extLst>
                <a:ext uri="{FF2B5EF4-FFF2-40B4-BE49-F238E27FC236}">
                  <a16:creationId xmlns:a16="http://schemas.microsoft.com/office/drawing/2014/main" id="{CA3E4B14-0097-724F-ADA9-30F7A956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66" name="Group 36">
              <a:extLst>
                <a:ext uri="{FF2B5EF4-FFF2-40B4-BE49-F238E27FC236}">
                  <a16:creationId xmlns:a16="http://schemas.microsoft.com/office/drawing/2014/main" id="{F046539A-E592-0D42-A19C-A54242159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3201"/>
              <a:ext cx="136" cy="535"/>
              <a:chOff x="4344" y="3201"/>
              <a:chExt cx="136" cy="535"/>
            </a:xfrm>
          </p:grpSpPr>
          <p:sp>
            <p:nvSpPr>
              <p:cNvPr id="134167" name="Freeform 37">
                <a:extLst>
                  <a:ext uri="{FF2B5EF4-FFF2-40B4-BE49-F238E27FC236}">
                    <a16:creationId xmlns:a16="http://schemas.microsoft.com/office/drawing/2014/main" id="{F8BBCD52-7775-CF4B-AA3C-C18D8EA8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3201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8" name="Line 38">
                <a:extLst>
                  <a:ext uri="{FF2B5EF4-FFF2-40B4-BE49-F238E27FC236}">
                    <a16:creationId xmlns:a16="http://schemas.microsoft.com/office/drawing/2014/main" id="{2E7983F0-A0C2-8740-93AF-C9DB7FCEE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215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9" name="Line 39">
                <a:extLst>
                  <a:ext uri="{FF2B5EF4-FFF2-40B4-BE49-F238E27FC236}">
                    <a16:creationId xmlns:a16="http://schemas.microsoft.com/office/drawing/2014/main" id="{894EF993-F4C3-0B43-9189-B7DC37CD8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736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0" name="Line 40">
                <a:extLst>
                  <a:ext uri="{FF2B5EF4-FFF2-40B4-BE49-F238E27FC236}">
                    <a16:creationId xmlns:a16="http://schemas.microsoft.com/office/drawing/2014/main" id="{5CF0AF64-1ED2-1642-95D7-218F41238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0" y="3499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1" name="Line 41">
                <a:extLst>
                  <a:ext uri="{FF2B5EF4-FFF2-40B4-BE49-F238E27FC236}">
                    <a16:creationId xmlns:a16="http://schemas.microsoft.com/office/drawing/2014/main" id="{B5AFBF4F-E429-E84B-9797-26DFBD743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4" y="3219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5" name="Group 42">
            <a:extLst>
              <a:ext uri="{FF2B5EF4-FFF2-40B4-BE49-F238E27FC236}">
                <a16:creationId xmlns:a16="http://schemas.microsoft.com/office/drawing/2014/main" id="{0F32F9CD-EB0D-334A-A3E8-FA1B825667F5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5014913"/>
            <a:ext cx="1219200" cy="990600"/>
            <a:chOff x="3078" y="3159"/>
            <a:chExt cx="768" cy="624"/>
          </a:xfrm>
        </p:grpSpPr>
        <p:sp>
          <p:nvSpPr>
            <p:cNvPr id="134156" name="Rectangle 43">
              <a:extLst>
                <a:ext uri="{FF2B5EF4-FFF2-40B4-BE49-F238E27FC236}">
                  <a16:creationId xmlns:a16="http://schemas.microsoft.com/office/drawing/2014/main" id="{C07DEC7A-ADBE-CD49-A60E-0E941A73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57" name="Line 44">
              <a:extLst>
                <a:ext uri="{FF2B5EF4-FFF2-40B4-BE49-F238E27FC236}">
                  <a16:creationId xmlns:a16="http://schemas.microsoft.com/office/drawing/2014/main" id="{DF98F444-5143-9E47-A1AA-174C9F778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58" name="Group 45">
              <a:extLst>
                <a:ext uri="{FF2B5EF4-FFF2-40B4-BE49-F238E27FC236}">
                  <a16:creationId xmlns:a16="http://schemas.microsoft.com/office/drawing/2014/main" id="{EDF2666A-4402-5340-A4D2-A4DC7B7B1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1" y="3253"/>
              <a:ext cx="336" cy="391"/>
              <a:chOff x="3080" y="2518"/>
              <a:chExt cx="336" cy="391"/>
            </a:xfrm>
          </p:grpSpPr>
          <p:sp>
            <p:nvSpPr>
              <p:cNvPr id="134159" name="Freeform 46">
                <a:extLst>
                  <a:ext uri="{FF2B5EF4-FFF2-40B4-BE49-F238E27FC236}">
                    <a16:creationId xmlns:a16="http://schemas.microsoft.com/office/drawing/2014/main" id="{95776283-351A-2041-9C8F-38695FB5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0" name="Line 47">
                <a:extLst>
                  <a:ext uri="{FF2B5EF4-FFF2-40B4-BE49-F238E27FC236}">
                    <a16:creationId xmlns:a16="http://schemas.microsoft.com/office/drawing/2014/main" id="{FC1A2E63-2687-0E43-9AC0-CC971241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1" name="Line 48">
                <a:extLst>
                  <a:ext uri="{FF2B5EF4-FFF2-40B4-BE49-F238E27FC236}">
                    <a16:creationId xmlns:a16="http://schemas.microsoft.com/office/drawing/2014/main" id="{0B5B02CA-C31C-BA4D-9A1D-103820470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2" name="Line 49">
                <a:extLst>
                  <a:ext uri="{FF2B5EF4-FFF2-40B4-BE49-F238E27FC236}">
                    <a16:creationId xmlns:a16="http://schemas.microsoft.com/office/drawing/2014/main" id="{4A9054FD-1D47-004E-AB03-D7DCFCE3D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Line 50">
                <a:extLst>
                  <a:ext uri="{FF2B5EF4-FFF2-40B4-BE49-F238E27FC236}">
                    <a16:creationId xmlns:a16="http://schemas.microsoft.com/office/drawing/2014/main" id="{21022DB2-6A8F-8D49-9CAB-902DBD783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44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5397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D075FC10-337E-2748-B161-4DA6A722B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BDEDA008-9461-8643-944D-90A9754D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9A36401A-E2C2-EB43-93D4-52A61F54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7DE7EE2-61F8-0D48-B97F-3CB26733FE4C}" type="slidenum">
              <a:rPr lang="en-US" altLang="en-US" sz="1400"/>
              <a:pPr algn="r"/>
              <a:t>11</a:t>
            </a:fld>
            <a:endParaRPr lang="en-US" altLang="en-US" sz="1400"/>
          </a:p>
        </p:txBody>
      </p:sp>
      <p:sp>
        <p:nvSpPr>
          <p:cNvPr id="28676" name="Rectangle 2050">
            <a:extLst>
              <a:ext uri="{FF2B5EF4-FFF2-40B4-BE49-F238E27FC236}">
                <a16:creationId xmlns:a16="http://schemas.microsoft.com/office/drawing/2014/main" id="{68BC6C71-C6AA-514F-8AD7-480959816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800">
                <a:ea typeface="ＭＳ Ｐゴシック" panose="020B0600070205080204" pitchFamily="34" charset="-128"/>
              </a:rPr>
              <a:t>Motivation - Applications (cont’d)</a:t>
            </a:r>
          </a:p>
        </p:txBody>
      </p:sp>
      <p:sp>
        <p:nvSpPr>
          <p:cNvPr id="28677" name="Rectangle 2051">
            <a:extLst>
              <a:ext uri="{FF2B5EF4-FFF2-40B4-BE49-F238E27FC236}">
                <a16:creationId xmlns:a16="http://schemas.microsoft.com/office/drawing/2014/main" id="{F02A031A-C57A-2E4E-833A-E93BCF866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>
                <a:ea typeface="ＭＳ Ｐゴシック" panose="020B0600070205080204" pitchFamily="34" charset="-128"/>
              </a:rPr>
              <a:t>civil/automobile infrastructure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bridge vibrations [Oppenheim+02]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 road conditions / traffic monitoring</a:t>
            </a:r>
          </a:p>
        </p:txBody>
      </p:sp>
      <p:pic>
        <p:nvPicPr>
          <p:cNvPr id="28678" name="Picture 2052" descr="Presentation1">
            <a:extLst>
              <a:ext uri="{FF2B5EF4-FFF2-40B4-BE49-F238E27FC236}">
                <a16:creationId xmlns:a16="http://schemas.microsoft.com/office/drawing/2014/main" id="{EB4CC33B-9CB4-FF48-AC7E-EB64675FD58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6325" y="4591050"/>
            <a:ext cx="1817688" cy="1363663"/>
          </a:xfrm>
          <a:noFill/>
        </p:spPr>
      </p:pic>
    </p:spTree>
    <p:extLst>
      <p:ext uri="{BB962C8B-B14F-4D97-AF65-F5344CB8AC3E}">
        <p14:creationId xmlns:p14="http://schemas.microsoft.com/office/powerpoint/2010/main" val="3308987943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Date Placeholder 3">
            <a:extLst>
              <a:ext uri="{FF2B5EF4-FFF2-40B4-BE49-F238E27FC236}">
                <a16:creationId xmlns:a16="http://schemas.microsoft.com/office/drawing/2014/main" id="{16037C43-A788-2542-9E29-2AFEBBB507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5170" name="Footer Placeholder 4">
            <a:extLst>
              <a:ext uri="{FF2B5EF4-FFF2-40B4-BE49-F238E27FC236}">
                <a16:creationId xmlns:a16="http://schemas.microsoft.com/office/drawing/2014/main" id="{8D722745-11E3-824B-8854-F7DF7496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5171" name="Slide Number Placeholder 5">
            <a:extLst>
              <a:ext uri="{FF2B5EF4-FFF2-40B4-BE49-F238E27FC236}">
                <a16:creationId xmlns:a16="http://schemas.microsoft.com/office/drawing/2014/main" id="{2F8B3154-861A-514A-811F-4111B7B4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3E2926-E313-E744-93D4-3D4BCC819225}" type="slidenum">
              <a:rPr lang="en-US" altLang="en-US" sz="1400"/>
              <a:pPr algn="r"/>
              <a:t>110</a:t>
            </a:fld>
            <a:endParaRPr lang="en-US" altLang="en-US" sz="1400"/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BCDE3857-FBA7-614E-9A57-94EF8171F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construction</a:t>
            </a:r>
          </a:p>
        </p:txBody>
      </p:sp>
      <p:sp>
        <p:nvSpPr>
          <p:cNvPr id="135173" name="Rectangle 3">
            <a:extLst>
              <a:ext uri="{FF2B5EF4-FFF2-40B4-BE49-F238E27FC236}">
                <a16:creationId xmlns:a16="http://schemas.microsoft.com/office/drawing/2014/main" id="{A0B9C245-4540-7247-A9A7-837282E8F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74" name="Rectangle 4">
            <a:extLst>
              <a:ext uri="{FF2B5EF4-FFF2-40B4-BE49-F238E27FC236}">
                <a16:creationId xmlns:a16="http://schemas.microsoft.com/office/drawing/2014/main" id="{65A50A17-48D6-1746-B24C-7D6375D5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5175" name="Text Box 5">
            <a:extLst>
              <a:ext uri="{FF2B5EF4-FFF2-40B4-BE49-F238E27FC236}">
                <a16:creationId xmlns:a16="http://schemas.microsoft.com/office/drawing/2014/main" id="{7A92F956-B663-2149-AF76-73F23BC93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8001000" cy="83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x0  x1  x2  x3  x4  x5  x6  x7</a:t>
            </a:r>
          </a:p>
        </p:txBody>
      </p:sp>
      <p:sp>
        <p:nvSpPr>
          <p:cNvPr id="135176" name="AutoShape 6">
            <a:extLst>
              <a:ext uri="{FF2B5EF4-FFF2-40B4-BE49-F238E27FC236}">
                <a16:creationId xmlns:a16="http://schemas.microsoft.com/office/drawing/2014/main" id="{31D20711-C687-F140-81CF-75382269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65187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Date Placeholder 3">
            <a:extLst>
              <a:ext uri="{FF2B5EF4-FFF2-40B4-BE49-F238E27FC236}">
                <a16:creationId xmlns:a16="http://schemas.microsoft.com/office/drawing/2014/main" id="{635227BA-D062-9844-9443-2DEAED086C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6194" name="Footer Placeholder 4">
            <a:extLst>
              <a:ext uri="{FF2B5EF4-FFF2-40B4-BE49-F238E27FC236}">
                <a16:creationId xmlns:a16="http://schemas.microsoft.com/office/drawing/2014/main" id="{8D1098C0-535A-FF4B-81D8-FF6A1755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6195" name="Slide Number Placeholder 5">
            <a:extLst>
              <a:ext uri="{FF2B5EF4-FFF2-40B4-BE49-F238E27FC236}">
                <a16:creationId xmlns:a16="http://schemas.microsoft.com/office/drawing/2014/main" id="{4E37BD26-96B3-9C41-BA34-C0E35DE8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1CBCD3A-F4A5-A041-A3D1-32F7A3B40AF0}" type="slidenum">
              <a:rPr lang="en-US" altLang="en-US" sz="1400"/>
              <a:pPr algn="r"/>
              <a:t>111</a:t>
            </a:fld>
            <a:endParaRPr lang="en-US" altLang="en-US" sz="1400"/>
          </a:p>
        </p:txBody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EEA89C66-3124-4D47-B3DA-B1E183E67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construction</a:t>
            </a:r>
          </a:p>
        </p:txBody>
      </p:sp>
      <p:sp>
        <p:nvSpPr>
          <p:cNvPr id="136197" name="Rectangle 3">
            <a:extLst>
              <a:ext uri="{FF2B5EF4-FFF2-40B4-BE49-F238E27FC236}">
                <a16:creationId xmlns:a16="http://schemas.microsoft.com/office/drawing/2014/main" id="{B7856FF4-53E4-C048-AE3F-83E20084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6198" name="Rectangle 4">
            <a:extLst>
              <a:ext uri="{FF2B5EF4-FFF2-40B4-BE49-F238E27FC236}">
                <a16:creationId xmlns:a16="http://schemas.microsoft.com/office/drawing/2014/main" id="{0BFD3BCA-38F6-9447-B5A2-497F805CA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6199" name="Text Box 5">
            <a:extLst>
              <a:ext uri="{FF2B5EF4-FFF2-40B4-BE49-F238E27FC236}">
                <a16:creationId xmlns:a16="http://schemas.microsoft.com/office/drawing/2014/main" id="{3E5D3BC9-7702-424A-8C26-324DEC451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8001000" cy="83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x0  x1  x2  x3  x4  x5  x6  x7</a:t>
            </a:r>
          </a:p>
        </p:txBody>
      </p:sp>
      <p:sp>
        <p:nvSpPr>
          <p:cNvPr id="136200" name="Line 6">
            <a:extLst>
              <a:ext uri="{FF2B5EF4-FFF2-40B4-BE49-F238E27FC236}">
                <a16:creationId xmlns:a16="http://schemas.microsoft.com/office/drawing/2014/main" id="{7242C710-6DD9-D142-944B-CBD6A5A92B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Line 7">
            <a:extLst>
              <a:ext uri="{FF2B5EF4-FFF2-40B4-BE49-F238E27FC236}">
                <a16:creationId xmlns:a16="http://schemas.microsoft.com/office/drawing/2014/main" id="{DF2B1394-4F37-D945-861B-F36E0AE25A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47244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Text Box 8">
            <a:extLst>
              <a:ext uri="{FF2B5EF4-FFF2-40B4-BE49-F238E27FC236}">
                <a16:creationId xmlns:a16="http://schemas.microsoft.com/office/drawing/2014/main" id="{5CCAF33E-9117-9040-B0AF-3F28B01A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4237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s1,0</a:t>
            </a:r>
          </a:p>
        </p:txBody>
      </p:sp>
      <p:sp>
        <p:nvSpPr>
          <p:cNvPr id="136203" name="Line 9">
            <a:extLst>
              <a:ext uri="{FF2B5EF4-FFF2-40B4-BE49-F238E27FC236}">
                <a16:creationId xmlns:a16="http://schemas.microsoft.com/office/drawing/2014/main" id="{9A031289-1576-CF4F-9E29-541043A8E7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11430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Line 10">
            <a:extLst>
              <a:ext uri="{FF2B5EF4-FFF2-40B4-BE49-F238E27FC236}">
                <a16:creationId xmlns:a16="http://schemas.microsoft.com/office/drawing/2014/main" id="{1D0B9CCC-820F-A148-9BCB-19D8EB10E7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457200" cy="762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Text Box 11">
            <a:extLst>
              <a:ext uri="{FF2B5EF4-FFF2-40B4-BE49-F238E27FC236}">
                <a16:creationId xmlns:a16="http://schemas.microsoft.com/office/drawing/2014/main" id="{A6BC0C1A-F0CC-3445-ABEB-E33CBAFF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4694238"/>
            <a:ext cx="38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+</a:t>
            </a:r>
          </a:p>
        </p:txBody>
      </p:sp>
      <p:sp>
        <p:nvSpPr>
          <p:cNvPr id="136206" name="Text Box 12">
            <a:extLst>
              <a:ext uri="{FF2B5EF4-FFF2-40B4-BE49-F238E27FC236}">
                <a16:creationId xmlns:a16="http://schemas.microsoft.com/office/drawing/2014/main" id="{C8631CD1-C74C-BF4B-972E-94AB70C9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999038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-</a:t>
            </a:r>
            <a:endParaRPr lang="en-US" altLang="en-US" sz="2800"/>
          </a:p>
        </p:txBody>
      </p:sp>
      <p:sp>
        <p:nvSpPr>
          <p:cNvPr id="136207" name="Text Box 13">
            <a:extLst>
              <a:ext uri="{FF2B5EF4-FFF2-40B4-BE49-F238E27FC236}">
                <a16:creationId xmlns:a16="http://schemas.microsoft.com/office/drawing/2014/main" id="{0B5AAF46-C89B-2946-803A-0EE48031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43894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d1,0</a:t>
            </a:r>
            <a:endParaRPr lang="en-US" altLang="en-US" sz="2800"/>
          </a:p>
        </p:txBody>
      </p:sp>
      <p:sp>
        <p:nvSpPr>
          <p:cNvPr id="136208" name="Line 14">
            <a:extLst>
              <a:ext uri="{FF2B5EF4-FFF2-40B4-BE49-F238E27FC236}">
                <a16:creationId xmlns:a16="http://schemas.microsoft.com/office/drawing/2014/main" id="{08D2C2A2-53C3-7F44-BD50-1D7AA0220E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800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Line 15">
            <a:extLst>
              <a:ext uri="{FF2B5EF4-FFF2-40B4-BE49-F238E27FC236}">
                <a16:creationId xmlns:a16="http://schemas.microsoft.com/office/drawing/2014/main" id="{C7C26F49-A111-6344-B1CB-CBF1578870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876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0" name="Text Box 16">
            <a:extLst>
              <a:ext uri="{FF2B5EF4-FFF2-40B4-BE49-F238E27FC236}">
                <a16:creationId xmlns:a16="http://schemas.microsoft.com/office/drawing/2014/main" id="{7AB60BDD-6E7B-5646-8C51-11A9AB91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766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s1,1</a:t>
            </a:r>
          </a:p>
        </p:txBody>
      </p:sp>
      <p:sp>
        <p:nvSpPr>
          <p:cNvPr id="136211" name="Line 17">
            <a:extLst>
              <a:ext uri="{FF2B5EF4-FFF2-40B4-BE49-F238E27FC236}">
                <a16:creationId xmlns:a16="http://schemas.microsoft.com/office/drawing/2014/main" id="{0AFB4A80-D471-584F-8F4E-3123B77DAB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800600"/>
            <a:ext cx="5334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2" name="Line 18">
            <a:extLst>
              <a:ext uri="{FF2B5EF4-FFF2-40B4-BE49-F238E27FC236}">
                <a16:creationId xmlns:a16="http://schemas.microsoft.com/office/drawing/2014/main" id="{765435AE-4D5D-734A-A6EE-DCB772A75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876800"/>
            <a:ext cx="76200" cy="533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3" name="Text Box 19">
            <a:extLst>
              <a:ext uri="{FF2B5EF4-FFF2-40B4-BE49-F238E27FC236}">
                <a16:creationId xmlns:a16="http://schemas.microsoft.com/office/drawing/2014/main" id="{9CD358F0-893D-374F-9399-F9BD42CB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d1,1</a:t>
            </a:r>
            <a:endParaRPr lang="en-US" altLang="en-US" sz="2800"/>
          </a:p>
        </p:txBody>
      </p:sp>
      <p:sp>
        <p:nvSpPr>
          <p:cNvPr id="136214" name="Text Box 20">
            <a:extLst>
              <a:ext uri="{FF2B5EF4-FFF2-40B4-BE49-F238E27FC236}">
                <a16:creationId xmlns:a16="http://schemas.microsoft.com/office/drawing/2014/main" id="{377D89F8-4402-FA40-8457-2B99B896F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42370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.......</a:t>
            </a:r>
          </a:p>
        </p:txBody>
      </p:sp>
      <p:sp>
        <p:nvSpPr>
          <p:cNvPr id="136215" name="Text Box 21">
            <a:extLst>
              <a:ext uri="{FF2B5EF4-FFF2-40B4-BE49-F238E27FC236}">
                <a16:creationId xmlns:a16="http://schemas.microsoft.com/office/drawing/2014/main" id="{A77FD17E-A208-DE4B-AA10-C16DCB59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4343400"/>
            <a:ext cx="113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level 1</a:t>
            </a:r>
          </a:p>
        </p:txBody>
      </p:sp>
      <p:sp>
        <p:nvSpPr>
          <p:cNvPr id="136216" name="AutoShape 22">
            <a:extLst>
              <a:ext uri="{FF2B5EF4-FFF2-40B4-BE49-F238E27FC236}">
                <a16:creationId xmlns:a16="http://schemas.microsoft.com/office/drawing/2014/main" id="{F6EEEFD5-5A32-AA4C-A44D-5B5793BB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52888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Date Placeholder 3">
            <a:extLst>
              <a:ext uri="{FF2B5EF4-FFF2-40B4-BE49-F238E27FC236}">
                <a16:creationId xmlns:a16="http://schemas.microsoft.com/office/drawing/2014/main" id="{936A4281-F957-2848-BBB9-BA537EFE87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7218" name="Footer Placeholder 4">
            <a:extLst>
              <a:ext uri="{FF2B5EF4-FFF2-40B4-BE49-F238E27FC236}">
                <a16:creationId xmlns:a16="http://schemas.microsoft.com/office/drawing/2014/main" id="{A266ED3F-5514-B94D-99E2-B8A13721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7219" name="Slide Number Placeholder 5">
            <a:extLst>
              <a:ext uri="{FF2B5EF4-FFF2-40B4-BE49-F238E27FC236}">
                <a16:creationId xmlns:a16="http://schemas.microsoft.com/office/drawing/2014/main" id="{EE7DDD84-0953-2945-8A56-C177CDB1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5502C28-8740-164B-8102-7A4B9CC30D9E}" type="slidenum">
              <a:rPr lang="en-US" altLang="en-US" sz="1400"/>
              <a:pPr algn="r"/>
              <a:t>112</a:t>
            </a:fld>
            <a:endParaRPr lang="en-US" altLang="en-US" sz="1400"/>
          </a:p>
        </p:txBody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5E1F02E4-3617-0C43-BEC3-F3DDA766F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construction</a:t>
            </a:r>
          </a:p>
        </p:txBody>
      </p:sp>
      <p:sp>
        <p:nvSpPr>
          <p:cNvPr id="137221" name="Rectangle 3">
            <a:extLst>
              <a:ext uri="{FF2B5EF4-FFF2-40B4-BE49-F238E27FC236}">
                <a16:creationId xmlns:a16="http://schemas.microsoft.com/office/drawing/2014/main" id="{96D3EE35-0CFC-AE4E-AC19-B53D70E9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d2,0</a:t>
            </a:r>
            <a:endParaRPr lang="en-US" altLang="en-US" sz="2800"/>
          </a:p>
        </p:txBody>
      </p:sp>
      <p:sp>
        <p:nvSpPr>
          <p:cNvPr id="137222" name="Rectangle 4">
            <a:extLst>
              <a:ext uri="{FF2B5EF4-FFF2-40B4-BE49-F238E27FC236}">
                <a16:creationId xmlns:a16="http://schemas.microsoft.com/office/drawing/2014/main" id="{B8BEAC86-2D82-D64B-A00E-44E85540A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23" name="Rectangle 5">
            <a:extLst>
              <a:ext uri="{FF2B5EF4-FFF2-40B4-BE49-F238E27FC236}">
                <a16:creationId xmlns:a16="http://schemas.microsoft.com/office/drawing/2014/main" id="{163D89B2-0C37-AB49-B8DB-53301F54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7224" name="Text Box 6">
            <a:extLst>
              <a:ext uri="{FF2B5EF4-FFF2-40B4-BE49-F238E27FC236}">
                <a16:creationId xmlns:a16="http://schemas.microsoft.com/office/drawing/2014/main" id="{2DE12689-CF44-8A4A-BFEA-F1BCDD7C7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8001000" cy="83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x0  x1  x2  x3  x4  x5  x6  x7</a:t>
            </a:r>
          </a:p>
        </p:txBody>
      </p:sp>
      <p:sp>
        <p:nvSpPr>
          <p:cNvPr id="137225" name="Line 7">
            <a:extLst>
              <a:ext uri="{FF2B5EF4-FFF2-40B4-BE49-F238E27FC236}">
                <a16:creationId xmlns:a16="http://schemas.microsoft.com/office/drawing/2014/main" id="{0A6A373A-832F-7444-B4CC-8964F34A51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Line 8">
            <a:extLst>
              <a:ext uri="{FF2B5EF4-FFF2-40B4-BE49-F238E27FC236}">
                <a16:creationId xmlns:a16="http://schemas.microsoft.com/office/drawing/2014/main" id="{6AA2B3B4-A60E-9C49-B7EA-7D4F791F94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47244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Text Box 9">
            <a:extLst>
              <a:ext uri="{FF2B5EF4-FFF2-40B4-BE49-F238E27FC236}">
                <a16:creationId xmlns:a16="http://schemas.microsoft.com/office/drawing/2014/main" id="{834DD063-3E7E-5B4D-9ABF-87C25D0C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4237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s1,0</a:t>
            </a:r>
          </a:p>
        </p:txBody>
      </p:sp>
      <p:sp>
        <p:nvSpPr>
          <p:cNvPr id="137228" name="Line 10">
            <a:extLst>
              <a:ext uri="{FF2B5EF4-FFF2-40B4-BE49-F238E27FC236}">
                <a16:creationId xmlns:a16="http://schemas.microsoft.com/office/drawing/2014/main" id="{F55F77FE-CCB1-AD44-829C-BA8A8316F0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11430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Line 11">
            <a:extLst>
              <a:ext uri="{FF2B5EF4-FFF2-40B4-BE49-F238E27FC236}">
                <a16:creationId xmlns:a16="http://schemas.microsoft.com/office/drawing/2014/main" id="{2F83D591-BB2A-6D4C-BF6E-A8324772AF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457200" cy="762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Text Box 12">
            <a:extLst>
              <a:ext uri="{FF2B5EF4-FFF2-40B4-BE49-F238E27FC236}">
                <a16:creationId xmlns:a16="http://schemas.microsoft.com/office/drawing/2014/main" id="{4BEC6812-DFD2-5547-8D16-480B81A3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4694238"/>
            <a:ext cx="38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+</a:t>
            </a:r>
          </a:p>
        </p:txBody>
      </p:sp>
      <p:sp>
        <p:nvSpPr>
          <p:cNvPr id="137231" name="Text Box 13">
            <a:extLst>
              <a:ext uri="{FF2B5EF4-FFF2-40B4-BE49-F238E27FC236}">
                <a16:creationId xmlns:a16="http://schemas.microsoft.com/office/drawing/2014/main" id="{78DA6A44-138E-A74B-952B-419DC3BF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999038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-</a:t>
            </a:r>
            <a:endParaRPr lang="en-US" altLang="en-US" sz="2800"/>
          </a:p>
        </p:txBody>
      </p:sp>
      <p:sp>
        <p:nvSpPr>
          <p:cNvPr id="137232" name="Text Box 14">
            <a:extLst>
              <a:ext uri="{FF2B5EF4-FFF2-40B4-BE49-F238E27FC236}">
                <a16:creationId xmlns:a16="http://schemas.microsoft.com/office/drawing/2014/main" id="{0F892995-EEE7-9D4A-902F-07141A70B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43894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d1,0</a:t>
            </a:r>
            <a:endParaRPr lang="en-US" altLang="en-US" sz="2800"/>
          </a:p>
        </p:txBody>
      </p:sp>
      <p:sp>
        <p:nvSpPr>
          <p:cNvPr id="137233" name="Line 15">
            <a:extLst>
              <a:ext uri="{FF2B5EF4-FFF2-40B4-BE49-F238E27FC236}">
                <a16:creationId xmlns:a16="http://schemas.microsoft.com/office/drawing/2014/main" id="{7CF69F9B-3DCF-144A-A4F7-DE67F79F0A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800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Line 16">
            <a:extLst>
              <a:ext uri="{FF2B5EF4-FFF2-40B4-BE49-F238E27FC236}">
                <a16:creationId xmlns:a16="http://schemas.microsoft.com/office/drawing/2014/main" id="{0EE8D753-6E92-B340-814B-E3CDB5ED35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876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Text Box 17">
            <a:extLst>
              <a:ext uri="{FF2B5EF4-FFF2-40B4-BE49-F238E27FC236}">
                <a16:creationId xmlns:a16="http://schemas.microsoft.com/office/drawing/2014/main" id="{34711EFF-5142-944E-B1F0-48BD4F35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766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s1,1</a:t>
            </a:r>
          </a:p>
        </p:txBody>
      </p:sp>
      <p:sp>
        <p:nvSpPr>
          <p:cNvPr id="137236" name="Line 18">
            <a:extLst>
              <a:ext uri="{FF2B5EF4-FFF2-40B4-BE49-F238E27FC236}">
                <a16:creationId xmlns:a16="http://schemas.microsoft.com/office/drawing/2014/main" id="{D43472BD-BC5A-BA42-9E54-596E82E4D8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800600"/>
            <a:ext cx="5334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7" name="Line 19">
            <a:extLst>
              <a:ext uri="{FF2B5EF4-FFF2-40B4-BE49-F238E27FC236}">
                <a16:creationId xmlns:a16="http://schemas.microsoft.com/office/drawing/2014/main" id="{95E91D77-9735-DE43-8EEB-C55FDF50F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876800"/>
            <a:ext cx="76200" cy="533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Text Box 20">
            <a:extLst>
              <a:ext uri="{FF2B5EF4-FFF2-40B4-BE49-F238E27FC236}">
                <a16:creationId xmlns:a16="http://schemas.microsoft.com/office/drawing/2014/main" id="{15E01E07-EED3-E942-BE62-31F2123A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d1,1</a:t>
            </a:r>
            <a:endParaRPr lang="en-US" altLang="en-US" sz="2800"/>
          </a:p>
        </p:txBody>
      </p:sp>
      <p:sp>
        <p:nvSpPr>
          <p:cNvPr id="137239" name="Text Box 21">
            <a:extLst>
              <a:ext uri="{FF2B5EF4-FFF2-40B4-BE49-F238E27FC236}">
                <a16:creationId xmlns:a16="http://schemas.microsoft.com/office/drawing/2014/main" id="{29FEE7B8-AF87-6444-8C26-AAB7240BE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42370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.......</a:t>
            </a:r>
          </a:p>
        </p:txBody>
      </p:sp>
      <p:sp>
        <p:nvSpPr>
          <p:cNvPr id="137240" name="Line 22">
            <a:extLst>
              <a:ext uri="{FF2B5EF4-FFF2-40B4-BE49-F238E27FC236}">
                <a16:creationId xmlns:a16="http://schemas.microsoft.com/office/drawing/2014/main" id="{665AE366-2E77-DB43-9D50-246D0E08B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352800"/>
            <a:ext cx="609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Line 23">
            <a:extLst>
              <a:ext uri="{FF2B5EF4-FFF2-40B4-BE49-F238E27FC236}">
                <a16:creationId xmlns:a16="http://schemas.microsoft.com/office/drawing/2014/main" id="{CCF907DB-A106-A44D-8767-30BC7BF9AC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33528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Text Box 24">
            <a:extLst>
              <a:ext uri="{FF2B5EF4-FFF2-40B4-BE49-F238E27FC236}">
                <a16:creationId xmlns:a16="http://schemas.microsoft.com/office/drawing/2014/main" id="{627DE2E7-5699-9442-B848-D2D4D19D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2713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s2,0</a:t>
            </a:r>
          </a:p>
        </p:txBody>
      </p:sp>
      <p:sp>
        <p:nvSpPr>
          <p:cNvPr id="137243" name="Line 25">
            <a:extLst>
              <a:ext uri="{FF2B5EF4-FFF2-40B4-BE49-F238E27FC236}">
                <a16:creationId xmlns:a16="http://schemas.microsoft.com/office/drawing/2014/main" id="{CF36482B-B501-F647-BA74-0F5E5440DC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3352800"/>
            <a:ext cx="685800" cy="914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Line 26">
            <a:extLst>
              <a:ext uri="{FF2B5EF4-FFF2-40B4-BE49-F238E27FC236}">
                <a16:creationId xmlns:a16="http://schemas.microsoft.com/office/drawing/2014/main" id="{D974A219-EC7D-0445-B200-49896A77B5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276600"/>
            <a:ext cx="1981200" cy="1143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Text Box 27">
            <a:extLst>
              <a:ext uri="{FF2B5EF4-FFF2-40B4-BE49-F238E27FC236}">
                <a16:creationId xmlns:a16="http://schemas.microsoft.com/office/drawing/2014/main" id="{54923635-A771-1A41-9065-E7619AC7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19400"/>
            <a:ext cx="113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level 2</a:t>
            </a:r>
          </a:p>
        </p:txBody>
      </p:sp>
      <p:sp>
        <p:nvSpPr>
          <p:cNvPr id="137246" name="AutoShape 28">
            <a:extLst>
              <a:ext uri="{FF2B5EF4-FFF2-40B4-BE49-F238E27FC236}">
                <a16:creationId xmlns:a16="http://schemas.microsoft.com/office/drawing/2014/main" id="{A6C663EB-1DC5-D743-92FB-19DF06D0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245490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Date Placeholder 3">
            <a:extLst>
              <a:ext uri="{FF2B5EF4-FFF2-40B4-BE49-F238E27FC236}">
                <a16:creationId xmlns:a16="http://schemas.microsoft.com/office/drawing/2014/main" id="{EB689C45-E8AC-8A47-B708-0FB28C4F3E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8242" name="Footer Placeholder 4">
            <a:extLst>
              <a:ext uri="{FF2B5EF4-FFF2-40B4-BE49-F238E27FC236}">
                <a16:creationId xmlns:a16="http://schemas.microsoft.com/office/drawing/2014/main" id="{CD7F6057-3D67-634F-B4C6-9B4FA6DD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8243" name="Slide Number Placeholder 5">
            <a:extLst>
              <a:ext uri="{FF2B5EF4-FFF2-40B4-BE49-F238E27FC236}">
                <a16:creationId xmlns:a16="http://schemas.microsoft.com/office/drawing/2014/main" id="{B9D78A51-960C-8645-93F2-580BA778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D2E54A0-15B2-9448-82DB-71F1D07EEE17}" type="slidenum">
              <a:rPr lang="en-US" altLang="en-US" sz="1400"/>
              <a:pPr algn="r"/>
              <a:t>113</a:t>
            </a:fld>
            <a:endParaRPr lang="en-US" altLang="en-US" sz="1400"/>
          </a:p>
        </p:txBody>
      </p:sp>
      <p:sp>
        <p:nvSpPr>
          <p:cNvPr id="138244" name="Rectangle 1026">
            <a:extLst>
              <a:ext uri="{FF2B5EF4-FFF2-40B4-BE49-F238E27FC236}">
                <a16:creationId xmlns:a16="http://schemas.microsoft.com/office/drawing/2014/main" id="{EDF35716-E529-8E40-A56B-68EC526C1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construction</a:t>
            </a:r>
          </a:p>
        </p:txBody>
      </p:sp>
      <p:sp>
        <p:nvSpPr>
          <p:cNvPr id="138245" name="Rectangle 1027">
            <a:extLst>
              <a:ext uri="{FF2B5EF4-FFF2-40B4-BE49-F238E27FC236}">
                <a16:creationId xmlns:a16="http://schemas.microsoft.com/office/drawing/2014/main" id="{B7F71097-0B5C-7C4F-946D-F8F71AC9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d2,0</a:t>
            </a:r>
            <a:endParaRPr lang="en-US" altLang="en-US" sz="2800"/>
          </a:p>
        </p:txBody>
      </p:sp>
      <p:sp>
        <p:nvSpPr>
          <p:cNvPr id="138246" name="Rectangle 1028">
            <a:extLst>
              <a:ext uri="{FF2B5EF4-FFF2-40B4-BE49-F238E27FC236}">
                <a16:creationId xmlns:a16="http://schemas.microsoft.com/office/drawing/2014/main" id="{363A0D46-B50A-974A-8BD3-4A13279A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8247" name="Rectangle 1029">
            <a:extLst>
              <a:ext uri="{FF2B5EF4-FFF2-40B4-BE49-F238E27FC236}">
                <a16:creationId xmlns:a16="http://schemas.microsoft.com/office/drawing/2014/main" id="{9F12E5EF-3FA8-6C4A-BEE6-B8AB6CF2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8248" name="Text Box 1030">
            <a:extLst>
              <a:ext uri="{FF2B5EF4-FFF2-40B4-BE49-F238E27FC236}">
                <a16:creationId xmlns:a16="http://schemas.microsoft.com/office/drawing/2014/main" id="{76837A0F-1AF4-0F48-9EAE-25AF1F99D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8001000" cy="83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x0  x1  x2  x3  x4  x5  x6  x7</a:t>
            </a:r>
          </a:p>
        </p:txBody>
      </p:sp>
      <p:sp>
        <p:nvSpPr>
          <p:cNvPr id="138249" name="Line 1031">
            <a:extLst>
              <a:ext uri="{FF2B5EF4-FFF2-40B4-BE49-F238E27FC236}">
                <a16:creationId xmlns:a16="http://schemas.microsoft.com/office/drawing/2014/main" id="{7C975AB6-2357-3A4A-A196-7F6458A98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Line 1032">
            <a:extLst>
              <a:ext uri="{FF2B5EF4-FFF2-40B4-BE49-F238E27FC236}">
                <a16:creationId xmlns:a16="http://schemas.microsoft.com/office/drawing/2014/main" id="{A4C78E3A-FA94-CF4B-9646-F2E3055FAE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47244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Text Box 1033">
            <a:extLst>
              <a:ext uri="{FF2B5EF4-FFF2-40B4-BE49-F238E27FC236}">
                <a16:creationId xmlns:a16="http://schemas.microsoft.com/office/drawing/2014/main" id="{9C6F3796-60A3-B542-A07B-481F63E8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4237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s1,0</a:t>
            </a:r>
          </a:p>
        </p:txBody>
      </p:sp>
      <p:sp>
        <p:nvSpPr>
          <p:cNvPr id="138252" name="Line 1034">
            <a:extLst>
              <a:ext uri="{FF2B5EF4-FFF2-40B4-BE49-F238E27FC236}">
                <a16:creationId xmlns:a16="http://schemas.microsoft.com/office/drawing/2014/main" id="{09820D29-961B-5E48-A08F-8B22DB09C8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11430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Line 1035">
            <a:extLst>
              <a:ext uri="{FF2B5EF4-FFF2-40B4-BE49-F238E27FC236}">
                <a16:creationId xmlns:a16="http://schemas.microsoft.com/office/drawing/2014/main" id="{6DA68FB5-8C7A-F348-83AC-D48E8F1B8C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457200" cy="762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Text Box 1036">
            <a:extLst>
              <a:ext uri="{FF2B5EF4-FFF2-40B4-BE49-F238E27FC236}">
                <a16:creationId xmlns:a16="http://schemas.microsoft.com/office/drawing/2014/main" id="{9734E940-F55A-E240-90E2-16B2658B1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4694238"/>
            <a:ext cx="38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+</a:t>
            </a:r>
          </a:p>
        </p:txBody>
      </p:sp>
      <p:sp>
        <p:nvSpPr>
          <p:cNvPr id="138255" name="Text Box 1037">
            <a:extLst>
              <a:ext uri="{FF2B5EF4-FFF2-40B4-BE49-F238E27FC236}">
                <a16:creationId xmlns:a16="http://schemas.microsoft.com/office/drawing/2014/main" id="{31E8FC3C-CB8E-284A-901F-FDA79573D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999038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-</a:t>
            </a:r>
            <a:endParaRPr lang="en-US" altLang="en-US" sz="2800"/>
          </a:p>
        </p:txBody>
      </p:sp>
      <p:sp>
        <p:nvSpPr>
          <p:cNvPr id="138256" name="Text Box 1038">
            <a:extLst>
              <a:ext uri="{FF2B5EF4-FFF2-40B4-BE49-F238E27FC236}">
                <a16:creationId xmlns:a16="http://schemas.microsoft.com/office/drawing/2014/main" id="{35E3C654-2B24-C34A-9BC0-2A1F6DAD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43894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d1,0</a:t>
            </a:r>
            <a:endParaRPr lang="en-US" altLang="en-US" sz="2800"/>
          </a:p>
        </p:txBody>
      </p:sp>
      <p:sp>
        <p:nvSpPr>
          <p:cNvPr id="138257" name="Line 1039">
            <a:extLst>
              <a:ext uri="{FF2B5EF4-FFF2-40B4-BE49-F238E27FC236}">
                <a16:creationId xmlns:a16="http://schemas.microsoft.com/office/drawing/2014/main" id="{345A119B-B650-C644-B19F-2559736BF0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800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Line 1040">
            <a:extLst>
              <a:ext uri="{FF2B5EF4-FFF2-40B4-BE49-F238E27FC236}">
                <a16:creationId xmlns:a16="http://schemas.microsoft.com/office/drawing/2014/main" id="{4B6B8774-43EB-E54E-B360-59DF234D2C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876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Text Box 1041">
            <a:extLst>
              <a:ext uri="{FF2B5EF4-FFF2-40B4-BE49-F238E27FC236}">
                <a16:creationId xmlns:a16="http://schemas.microsoft.com/office/drawing/2014/main" id="{29EFAA74-DF2C-314E-83F8-65575B6A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766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s1,1</a:t>
            </a:r>
          </a:p>
        </p:txBody>
      </p:sp>
      <p:sp>
        <p:nvSpPr>
          <p:cNvPr id="138260" name="Line 1042">
            <a:extLst>
              <a:ext uri="{FF2B5EF4-FFF2-40B4-BE49-F238E27FC236}">
                <a16:creationId xmlns:a16="http://schemas.microsoft.com/office/drawing/2014/main" id="{6660A016-F1D6-A546-86C8-2D47A45E93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800600"/>
            <a:ext cx="5334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Line 1043">
            <a:extLst>
              <a:ext uri="{FF2B5EF4-FFF2-40B4-BE49-F238E27FC236}">
                <a16:creationId xmlns:a16="http://schemas.microsoft.com/office/drawing/2014/main" id="{52F6A587-3EF3-6F4F-8735-30F3E86BD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876800"/>
            <a:ext cx="76200" cy="533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Text Box 1044">
            <a:extLst>
              <a:ext uri="{FF2B5EF4-FFF2-40B4-BE49-F238E27FC236}">
                <a16:creationId xmlns:a16="http://schemas.microsoft.com/office/drawing/2014/main" id="{C9DEE866-93AB-344F-9D2A-4AE981CAD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d1,1</a:t>
            </a:r>
            <a:endParaRPr lang="en-US" altLang="en-US" sz="2800"/>
          </a:p>
        </p:txBody>
      </p:sp>
      <p:sp>
        <p:nvSpPr>
          <p:cNvPr id="138263" name="Text Box 1045">
            <a:extLst>
              <a:ext uri="{FF2B5EF4-FFF2-40B4-BE49-F238E27FC236}">
                <a16:creationId xmlns:a16="http://schemas.microsoft.com/office/drawing/2014/main" id="{FD836C41-B0A8-CA4C-B5A7-485E64C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42370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.......</a:t>
            </a:r>
          </a:p>
        </p:txBody>
      </p:sp>
      <p:sp>
        <p:nvSpPr>
          <p:cNvPr id="138264" name="Line 1046">
            <a:extLst>
              <a:ext uri="{FF2B5EF4-FFF2-40B4-BE49-F238E27FC236}">
                <a16:creationId xmlns:a16="http://schemas.microsoft.com/office/drawing/2014/main" id="{E275D21B-65AB-1A4D-9BCA-89C66D9B3C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352800"/>
            <a:ext cx="609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Line 1047">
            <a:extLst>
              <a:ext uri="{FF2B5EF4-FFF2-40B4-BE49-F238E27FC236}">
                <a16:creationId xmlns:a16="http://schemas.microsoft.com/office/drawing/2014/main" id="{D3644753-D2FC-BD42-94FF-3096E53FA9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33528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Text Box 1048">
            <a:extLst>
              <a:ext uri="{FF2B5EF4-FFF2-40B4-BE49-F238E27FC236}">
                <a16:creationId xmlns:a16="http://schemas.microsoft.com/office/drawing/2014/main" id="{D2A54568-6F46-3F49-9DAC-35BC31AB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2713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s2,0</a:t>
            </a:r>
          </a:p>
        </p:txBody>
      </p:sp>
      <p:sp>
        <p:nvSpPr>
          <p:cNvPr id="138267" name="Line 1049">
            <a:extLst>
              <a:ext uri="{FF2B5EF4-FFF2-40B4-BE49-F238E27FC236}">
                <a16:creationId xmlns:a16="http://schemas.microsoft.com/office/drawing/2014/main" id="{AD7B7FE2-2183-234F-A35C-CC9B2842C3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3352800"/>
            <a:ext cx="685800" cy="914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Line 1050">
            <a:extLst>
              <a:ext uri="{FF2B5EF4-FFF2-40B4-BE49-F238E27FC236}">
                <a16:creationId xmlns:a16="http://schemas.microsoft.com/office/drawing/2014/main" id="{C698D517-BF57-3E42-BE79-13927A8562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276600"/>
            <a:ext cx="1981200" cy="1143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9" name="Text Box 1051">
            <a:extLst>
              <a:ext uri="{FF2B5EF4-FFF2-40B4-BE49-F238E27FC236}">
                <a16:creationId xmlns:a16="http://schemas.microsoft.com/office/drawing/2014/main" id="{AB2B5855-7F77-9A46-B877-6CD63A0E3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1836738"/>
            <a:ext cx="952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etc ...</a:t>
            </a:r>
          </a:p>
        </p:txBody>
      </p:sp>
      <p:sp>
        <p:nvSpPr>
          <p:cNvPr id="138270" name="AutoShape 1052">
            <a:extLst>
              <a:ext uri="{FF2B5EF4-FFF2-40B4-BE49-F238E27FC236}">
                <a16:creationId xmlns:a16="http://schemas.microsoft.com/office/drawing/2014/main" id="{86A28C54-F747-8840-B5C9-AA9D785AA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806279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Date Placeholder 3">
            <a:extLst>
              <a:ext uri="{FF2B5EF4-FFF2-40B4-BE49-F238E27FC236}">
                <a16:creationId xmlns:a16="http://schemas.microsoft.com/office/drawing/2014/main" id="{58F28FD7-42AB-6643-B571-8AEC2BB959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39266" name="Footer Placeholder 4">
            <a:extLst>
              <a:ext uri="{FF2B5EF4-FFF2-40B4-BE49-F238E27FC236}">
                <a16:creationId xmlns:a16="http://schemas.microsoft.com/office/drawing/2014/main" id="{3A92D0A0-F6BB-D644-99F1-4F4C0E5F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9267" name="Slide Number Placeholder 5">
            <a:extLst>
              <a:ext uri="{FF2B5EF4-FFF2-40B4-BE49-F238E27FC236}">
                <a16:creationId xmlns:a16="http://schemas.microsoft.com/office/drawing/2014/main" id="{F1E62266-2373-374E-A863-B41E8179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979A886-3236-E54F-AD5F-F2283497C314}" type="slidenum">
              <a:rPr lang="en-US" altLang="en-US" sz="1400"/>
              <a:pPr algn="r"/>
              <a:t>114</a:t>
            </a:fld>
            <a:endParaRPr lang="en-US" altLang="en-US" sz="1400"/>
          </a:p>
        </p:txBody>
      </p:sp>
      <p:sp>
        <p:nvSpPr>
          <p:cNvPr id="139268" name="Rectangle 1026">
            <a:extLst>
              <a:ext uri="{FF2B5EF4-FFF2-40B4-BE49-F238E27FC236}">
                <a16:creationId xmlns:a16="http://schemas.microsoft.com/office/drawing/2014/main" id="{205F7D76-13D7-5844-BE62-7845CBE52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construction</a:t>
            </a:r>
          </a:p>
        </p:txBody>
      </p:sp>
      <p:sp>
        <p:nvSpPr>
          <p:cNvPr id="139269" name="Rectangle 1027">
            <a:extLst>
              <a:ext uri="{FF2B5EF4-FFF2-40B4-BE49-F238E27FC236}">
                <a16:creationId xmlns:a16="http://schemas.microsoft.com/office/drawing/2014/main" id="{3A68BD1F-FD12-3941-BD02-5D52029F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d2,0</a:t>
            </a:r>
            <a:endParaRPr lang="en-US" altLang="en-US" sz="2800"/>
          </a:p>
        </p:txBody>
      </p:sp>
      <p:sp>
        <p:nvSpPr>
          <p:cNvPr id="139270" name="Rectangle 1028">
            <a:extLst>
              <a:ext uri="{FF2B5EF4-FFF2-40B4-BE49-F238E27FC236}">
                <a16:creationId xmlns:a16="http://schemas.microsoft.com/office/drawing/2014/main" id="{DF6F733E-0452-D149-9DA0-B18B1FD2A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9271" name="Rectangle 1029">
            <a:extLst>
              <a:ext uri="{FF2B5EF4-FFF2-40B4-BE49-F238E27FC236}">
                <a16:creationId xmlns:a16="http://schemas.microsoft.com/office/drawing/2014/main" id="{2A5B9CFE-75AE-1146-9A7C-DD0C3D38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9272" name="Text Box 1030">
            <a:extLst>
              <a:ext uri="{FF2B5EF4-FFF2-40B4-BE49-F238E27FC236}">
                <a16:creationId xmlns:a16="http://schemas.microsoft.com/office/drawing/2014/main" id="{53037118-4C2E-854B-AF7C-BEED06021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8001000" cy="83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x0  x1  x2  x3  x4  x5  x6  x7</a:t>
            </a:r>
          </a:p>
        </p:txBody>
      </p:sp>
      <p:sp>
        <p:nvSpPr>
          <p:cNvPr id="139273" name="Line 1031">
            <a:extLst>
              <a:ext uri="{FF2B5EF4-FFF2-40B4-BE49-F238E27FC236}">
                <a16:creationId xmlns:a16="http://schemas.microsoft.com/office/drawing/2014/main" id="{B251EF94-52A0-2248-B452-9F45A59C87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Line 1032">
            <a:extLst>
              <a:ext uri="{FF2B5EF4-FFF2-40B4-BE49-F238E27FC236}">
                <a16:creationId xmlns:a16="http://schemas.microsoft.com/office/drawing/2014/main" id="{595F0ACD-47C9-B044-B64E-9531D053AB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47244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Text Box 1033">
            <a:extLst>
              <a:ext uri="{FF2B5EF4-FFF2-40B4-BE49-F238E27FC236}">
                <a16:creationId xmlns:a16="http://schemas.microsoft.com/office/drawing/2014/main" id="{2852F290-F567-8742-802B-1F52443B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4237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s1,0</a:t>
            </a:r>
          </a:p>
        </p:txBody>
      </p:sp>
      <p:sp>
        <p:nvSpPr>
          <p:cNvPr id="139276" name="Line 1034">
            <a:extLst>
              <a:ext uri="{FF2B5EF4-FFF2-40B4-BE49-F238E27FC236}">
                <a16:creationId xmlns:a16="http://schemas.microsoft.com/office/drawing/2014/main" id="{38FC8E04-88F3-A14A-A8FF-0B125CA8B9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11430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Line 1035">
            <a:extLst>
              <a:ext uri="{FF2B5EF4-FFF2-40B4-BE49-F238E27FC236}">
                <a16:creationId xmlns:a16="http://schemas.microsoft.com/office/drawing/2014/main" id="{6CCC76C5-0CA5-A440-B98B-16EFCAC91B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457200" cy="762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Text Box 1036">
            <a:extLst>
              <a:ext uri="{FF2B5EF4-FFF2-40B4-BE49-F238E27FC236}">
                <a16:creationId xmlns:a16="http://schemas.microsoft.com/office/drawing/2014/main" id="{F615DC38-803D-334A-935B-A8809483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4694238"/>
            <a:ext cx="38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+</a:t>
            </a:r>
          </a:p>
        </p:txBody>
      </p:sp>
      <p:sp>
        <p:nvSpPr>
          <p:cNvPr id="139279" name="Text Box 1037">
            <a:extLst>
              <a:ext uri="{FF2B5EF4-FFF2-40B4-BE49-F238E27FC236}">
                <a16:creationId xmlns:a16="http://schemas.microsoft.com/office/drawing/2014/main" id="{EFF262B9-6265-0F42-BB7F-8AF029DB3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999038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-</a:t>
            </a:r>
            <a:endParaRPr lang="en-US" altLang="en-US" sz="2800"/>
          </a:p>
        </p:txBody>
      </p:sp>
      <p:sp>
        <p:nvSpPr>
          <p:cNvPr id="139280" name="Text Box 1038">
            <a:extLst>
              <a:ext uri="{FF2B5EF4-FFF2-40B4-BE49-F238E27FC236}">
                <a16:creationId xmlns:a16="http://schemas.microsoft.com/office/drawing/2014/main" id="{3EF5240C-0622-6C43-A3A2-387949B7F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43894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d1,0</a:t>
            </a:r>
            <a:endParaRPr lang="en-US" altLang="en-US" sz="2800"/>
          </a:p>
        </p:txBody>
      </p:sp>
      <p:sp>
        <p:nvSpPr>
          <p:cNvPr id="139281" name="Line 1039">
            <a:extLst>
              <a:ext uri="{FF2B5EF4-FFF2-40B4-BE49-F238E27FC236}">
                <a16:creationId xmlns:a16="http://schemas.microsoft.com/office/drawing/2014/main" id="{684A3F99-9F74-E141-A9BB-C972C621B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800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Line 1040">
            <a:extLst>
              <a:ext uri="{FF2B5EF4-FFF2-40B4-BE49-F238E27FC236}">
                <a16:creationId xmlns:a16="http://schemas.microsoft.com/office/drawing/2014/main" id="{3065DF60-7919-3149-A483-524344F9D9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876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Text Box 1041">
            <a:extLst>
              <a:ext uri="{FF2B5EF4-FFF2-40B4-BE49-F238E27FC236}">
                <a16:creationId xmlns:a16="http://schemas.microsoft.com/office/drawing/2014/main" id="{D02C3E59-BC81-234D-988B-30DB0B8B2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766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s1,1</a:t>
            </a:r>
          </a:p>
        </p:txBody>
      </p:sp>
      <p:sp>
        <p:nvSpPr>
          <p:cNvPr id="139284" name="Line 1042">
            <a:extLst>
              <a:ext uri="{FF2B5EF4-FFF2-40B4-BE49-F238E27FC236}">
                <a16:creationId xmlns:a16="http://schemas.microsoft.com/office/drawing/2014/main" id="{86F11B14-8BC5-7F4A-98AA-CEEA9AC554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800600"/>
            <a:ext cx="5334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Line 1043">
            <a:extLst>
              <a:ext uri="{FF2B5EF4-FFF2-40B4-BE49-F238E27FC236}">
                <a16:creationId xmlns:a16="http://schemas.microsoft.com/office/drawing/2014/main" id="{CF55F059-E868-3445-BBFF-E359878EB3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876800"/>
            <a:ext cx="76200" cy="533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6" name="Text Box 1044">
            <a:extLst>
              <a:ext uri="{FF2B5EF4-FFF2-40B4-BE49-F238E27FC236}">
                <a16:creationId xmlns:a16="http://schemas.microsoft.com/office/drawing/2014/main" id="{74B68795-3C5C-494E-ADDF-28050881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d1,1</a:t>
            </a:r>
            <a:endParaRPr lang="en-US" altLang="en-US" sz="2800"/>
          </a:p>
        </p:txBody>
      </p:sp>
      <p:sp>
        <p:nvSpPr>
          <p:cNvPr id="139287" name="Text Box 1045">
            <a:extLst>
              <a:ext uri="{FF2B5EF4-FFF2-40B4-BE49-F238E27FC236}">
                <a16:creationId xmlns:a16="http://schemas.microsoft.com/office/drawing/2014/main" id="{9AEDFDD9-B462-1143-B50F-62D658766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42370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.......</a:t>
            </a:r>
          </a:p>
        </p:txBody>
      </p:sp>
      <p:sp>
        <p:nvSpPr>
          <p:cNvPr id="139288" name="Line 1046">
            <a:extLst>
              <a:ext uri="{FF2B5EF4-FFF2-40B4-BE49-F238E27FC236}">
                <a16:creationId xmlns:a16="http://schemas.microsoft.com/office/drawing/2014/main" id="{41853206-C359-1142-898E-ED141D053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352800"/>
            <a:ext cx="609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Line 1047">
            <a:extLst>
              <a:ext uri="{FF2B5EF4-FFF2-40B4-BE49-F238E27FC236}">
                <a16:creationId xmlns:a16="http://schemas.microsoft.com/office/drawing/2014/main" id="{DBD3DF95-D47D-EF4A-97DC-F512B2895A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33528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Text Box 1048">
            <a:extLst>
              <a:ext uri="{FF2B5EF4-FFF2-40B4-BE49-F238E27FC236}">
                <a16:creationId xmlns:a16="http://schemas.microsoft.com/office/drawing/2014/main" id="{6A209425-45D8-0241-BCD1-7822E00D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2713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s2,0</a:t>
            </a:r>
          </a:p>
        </p:txBody>
      </p:sp>
      <p:sp>
        <p:nvSpPr>
          <p:cNvPr id="139291" name="Line 1049">
            <a:extLst>
              <a:ext uri="{FF2B5EF4-FFF2-40B4-BE49-F238E27FC236}">
                <a16:creationId xmlns:a16="http://schemas.microsoft.com/office/drawing/2014/main" id="{965C63E6-9B67-634E-A0A9-6B15EA88DC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3352800"/>
            <a:ext cx="685800" cy="914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Line 1050">
            <a:extLst>
              <a:ext uri="{FF2B5EF4-FFF2-40B4-BE49-F238E27FC236}">
                <a16:creationId xmlns:a16="http://schemas.microsoft.com/office/drawing/2014/main" id="{EAF28D75-47A3-1E43-A35F-EBCAF8F0F6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276600"/>
            <a:ext cx="1981200" cy="1143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3" name="Text Box 1051">
            <a:extLst>
              <a:ext uri="{FF2B5EF4-FFF2-40B4-BE49-F238E27FC236}">
                <a16:creationId xmlns:a16="http://schemas.microsoft.com/office/drawing/2014/main" id="{20D2F05B-8D25-F748-9076-755BDA05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36734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Q: map each coefficient </a:t>
            </a:r>
          </a:p>
          <a:p>
            <a:pPr algn="l">
              <a:spcBef>
                <a:spcPct val="50000"/>
              </a:spcBef>
            </a:pPr>
            <a:r>
              <a:rPr lang="en-US" altLang="en-US" sz="2800"/>
              <a:t>on the time-freq. plane</a:t>
            </a:r>
          </a:p>
        </p:txBody>
      </p:sp>
      <p:grpSp>
        <p:nvGrpSpPr>
          <p:cNvPr id="139294" name="Group 1052">
            <a:extLst>
              <a:ext uri="{FF2B5EF4-FFF2-40B4-BE49-F238E27FC236}">
                <a16:creationId xmlns:a16="http://schemas.microsoft.com/office/drawing/2014/main" id="{F7B03C3A-72EE-684D-9369-8CF7520C1A20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209800"/>
            <a:ext cx="1219200" cy="1371600"/>
            <a:chOff x="3552" y="1200"/>
            <a:chExt cx="768" cy="864"/>
          </a:xfrm>
        </p:grpSpPr>
        <p:sp>
          <p:nvSpPr>
            <p:cNvPr id="139298" name="Rectangle 1053">
              <a:extLst>
                <a:ext uri="{FF2B5EF4-FFF2-40B4-BE49-F238E27FC236}">
                  <a16:creationId xmlns:a16="http://schemas.microsoft.com/office/drawing/2014/main" id="{AF6487E3-12E0-624C-913B-E1E7572BE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299" name="Rectangle 1054">
              <a:extLst>
                <a:ext uri="{FF2B5EF4-FFF2-40B4-BE49-F238E27FC236}">
                  <a16:creationId xmlns:a16="http://schemas.microsoft.com/office/drawing/2014/main" id="{A9371DC8-D523-1C4D-A613-035358D4C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300" name="Rectangle 1055">
              <a:extLst>
                <a:ext uri="{FF2B5EF4-FFF2-40B4-BE49-F238E27FC236}">
                  <a16:creationId xmlns:a16="http://schemas.microsoft.com/office/drawing/2014/main" id="{BD66491C-1172-7D48-AFB6-01A87AD8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301" name="Rectangle 1056">
              <a:extLst>
                <a:ext uri="{FF2B5EF4-FFF2-40B4-BE49-F238E27FC236}">
                  <a16:creationId xmlns:a16="http://schemas.microsoft.com/office/drawing/2014/main" id="{10033431-37F7-7640-B963-A7758A556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302" name="Rectangle 1057">
              <a:extLst>
                <a:ext uri="{FF2B5EF4-FFF2-40B4-BE49-F238E27FC236}">
                  <a16:creationId xmlns:a16="http://schemas.microsoft.com/office/drawing/2014/main" id="{973E1F9F-C9C8-D44A-8C02-0A0A0EACB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303" name="Rectangle 1058">
              <a:extLst>
                <a:ext uri="{FF2B5EF4-FFF2-40B4-BE49-F238E27FC236}">
                  <a16:creationId xmlns:a16="http://schemas.microsoft.com/office/drawing/2014/main" id="{16A4E856-A8A7-CF45-A10C-9A8A614B5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304" name="Rectangle 1059">
              <a:extLst>
                <a:ext uri="{FF2B5EF4-FFF2-40B4-BE49-F238E27FC236}">
                  <a16:creationId xmlns:a16="http://schemas.microsoft.com/office/drawing/2014/main" id="{FC5654B3-350F-2344-974C-3BE6BCDA8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9305" name="Rectangle 1060">
              <a:extLst>
                <a:ext uri="{FF2B5EF4-FFF2-40B4-BE49-F238E27FC236}">
                  <a16:creationId xmlns:a16="http://schemas.microsoft.com/office/drawing/2014/main" id="{0F35EDDE-C944-6840-AD6F-4E9145AC6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20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9295" name="Text Box 1061">
            <a:extLst>
              <a:ext uri="{FF2B5EF4-FFF2-40B4-BE49-F238E27FC236}">
                <a16:creationId xmlns:a16="http://schemas.microsoft.com/office/drawing/2014/main" id="{81F4F615-1BF3-B042-9985-8855D5CD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370363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39296" name="Text Box 1062">
            <a:extLst>
              <a:ext uri="{FF2B5EF4-FFF2-40B4-BE49-F238E27FC236}">
                <a16:creationId xmlns:a16="http://schemas.microsoft.com/office/drawing/2014/main" id="{D94CD43A-6EDF-A942-A309-0B68C14A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1874838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39297" name="AutoShape 1063">
            <a:extLst>
              <a:ext uri="{FF2B5EF4-FFF2-40B4-BE49-F238E27FC236}">
                <a16:creationId xmlns:a16="http://schemas.microsoft.com/office/drawing/2014/main" id="{DCCA63E4-5CCF-C44A-84E3-B0B6DCDE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15439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Date Placeholder 3">
            <a:extLst>
              <a:ext uri="{FF2B5EF4-FFF2-40B4-BE49-F238E27FC236}">
                <a16:creationId xmlns:a16="http://schemas.microsoft.com/office/drawing/2014/main" id="{DDBAEF08-74CB-184A-AEC9-47FBF08EAA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0290" name="Footer Placeholder 4">
            <a:extLst>
              <a:ext uri="{FF2B5EF4-FFF2-40B4-BE49-F238E27FC236}">
                <a16:creationId xmlns:a16="http://schemas.microsoft.com/office/drawing/2014/main" id="{4699C228-C509-4641-8250-F3518E29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0291" name="Slide Number Placeholder 5">
            <a:extLst>
              <a:ext uri="{FF2B5EF4-FFF2-40B4-BE49-F238E27FC236}">
                <a16:creationId xmlns:a16="http://schemas.microsoft.com/office/drawing/2014/main" id="{9C8C4640-139F-F14C-93DF-DB4CDB68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1F49990-07D5-FF4E-838E-7FDE49A22EB8}" type="slidenum">
              <a:rPr lang="en-US" altLang="en-US" sz="1400"/>
              <a:pPr algn="r"/>
              <a:t>115</a:t>
            </a:fld>
            <a:endParaRPr lang="en-US" altLang="en-US" sz="1400"/>
          </a:p>
        </p:txBody>
      </p:sp>
      <p:sp>
        <p:nvSpPr>
          <p:cNvPr id="140292" name="Rectangle 1026">
            <a:extLst>
              <a:ext uri="{FF2B5EF4-FFF2-40B4-BE49-F238E27FC236}">
                <a16:creationId xmlns:a16="http://schemas.microsoft.com/office/drawing/2014/main" id="{F370F902-E46D-E146-9F01-8DB8627C4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construction</a:t>
            </a:r>
          </a:p>
        </p:txBody>
      </p:sp>
      <p:sp>
        <p:nvSpPr>
          <p:cNvPr id="140293" name="Rectangle 1027">
            <a:extLst>
              <a:ext uri="{FF2B5EF4-FFF2-40B4-BE49-F238E27FC236}">
                <a16:creationId xmlns:a16="http://schemas.microsoft.com/office/drawing/2014/main" id="{23EE019D-3116-DF4A-9217-05DFBE1E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d2,0</a:t>
            </a:r>
            <a:endParaRPr lang="en-US" altLang="en-US" sz="2800"/>
          </a:p>
        </p:txBody>
      </p:sp>
      <p:sp>
        <p:nvSpPr>
          <p:cNvPr id="140294" name="Rectangle 1028">
            <a:extLst>
              <a:ext uri="{FF2B5EF4-FFF2-40B4-BE49-F238E27FC236}">
                <a16:creationId xmlns:a16="http://schemas.microsoft.com/office/drawing/2014/main" id="{40ACED83-F4C0-064F-A215-638AF7C2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0295" name="Rectangle 1029">
            <a:extLst>
              <a:ext uri="{FF2B5EF4-FFF2-40B4-BE49-F238E27FC236}">
                <a16:creationId xmlns:a16="http://schemas.microsoft.com/office/drawing/2014/main" id="{45D29C37-3910-7D43-823B-861D4B347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0296" name="Text Box 1030">
            <a:extLst>
              <a:ext uri="{FF2B5EF4-FFF2-40B4-BE49-F238E27FC236}">
                <a16:creationId xmlns:a16="http://schemas.microsoft.com/office/drawing/2014/main" id="{6A8ABC51-906E-9E41-99D7-8DA3F28BE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8001000" cy="83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x0  x1  x2  x3  x4  x5  x6  x7</a:t>
            </a:r>
          </a:p>
        </p:txBody>
      </p:sp>
      <p:sp>
        <p:nvSpPr>
          <p:cNvPr id="140297" name="Line 1031">
            <a:extLst>
              <a:ext uri="{FF2B5EF4-FFF2-40B4-BE49-F238E27FC236}">
                <a16:creationId xmlns:a16="http://schemas.microsoft.com/office/drawing/2014/main" id="{546B3FCB-EFD7-FA44-9609-618ED0213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6482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Line 1032">
            <a:extLst>
              <a:ext uri="{FF2B5EF4-FFF2-40B4-BE49-F238E27FC236}">
                <a16:creationId xmlns:a16="http://schemas.microsoft.com/office/drawing/2014/main" id="{FDC08463-C20E-0C43-A3C3-457A1A3E44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47244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Text Box 1033">
            <a:extLst>
              <a:ext uri="{FF2B5EF4-FFF2-40B4-BE49-F238E27FC236}">
                <a16:creationId xmlns:a16="http://schemas.microsoft.com/office/drawing/2014/main" id="{674DDC6C-8729-6F48-B1D1-C673C82C7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4237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s1,0</a:t>
            </a:r>
          </a:p>
        </p:txBody>
      </p:sp>
      <p:sp>
        <p:nvSpPr>
          <p:cNvPr id="140300" name="Line 1034">
            <a:extLst>
              <a:ext uri="{FF2B5EF4-FFF2-40B4-BE49-F238E27FC236}">
                <a16:creationId xmlns:a16="http://schemas.microsoft.com/office/drawing/2014/main" id="{77F6DF82-F85B-FA4F-9F53-25D221DAA6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11430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Line 1035">
            <a:extLst>
              <a:ext uri="{FF2B5EF4-FFF2-40B4-BE49-F238E27FC236}">
                <a16:creationId xmlns:a16="http://schemas.microsoft.com/office/drawing/2014/main" id="{9BB9334E-1060-A24D-9EC1-5393258595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724400"/>
            <a:ext cx="457200" cy="762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Text Box 1036">
            <a:extLst>
              <a:ext uri="{FF2B5EF4-FFF2-40B4-BE49-F238E27FC236}">
                <a16:creationId xmlns:a16="http://schemas.microsoft.com/office/drawing/2014/main" id="{9EBD1D4E-81C0-8746-B55A-ECA761658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4694238"/>
            <a:ext cx="38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+</a:t>
            </a:r>
          </a:p>
        </p:txBody>
      </p:sp>
      <p:sp>
        <p:nvSpPr>
          <p:cNvPr id="140303" name="Text Box 1037">
            <a:extLst>
              <a:ext uri="{FF2B5EF4-FFF2-40B4-BE49-F238E27FC236}">
                <a16:creationId xmlns:a16="http://schemas.microsoft.com/office/drawing/2014/main" id="{F5546715-D2AF-DE4C-BDF5-A64E1105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999038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-</a:t>
            </a:r>
            <a:endParaRPr lang="en-US" altLang="en-US" sz="2800"/>
          </a:p>
        </p:txBody>
      </p:sp>
      <p:sp>
        <p:nvSpPr>
          <p:cNvPr id="140304" name="Text Box 1038">
            <a:extLst>
              <a:ext uri="{FF2B5EF4-FFF2-40B4-BE49-F238E27FC236}">
                <a16:creationId xmlns:a16="http://schemas.microsoft.com/office/drawing/2014/main" id="{589B5B37-C027-F946-9339-F0DAC4DED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43894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d1,0</a:t>
            </a:r>
            <a:endParaRPr lang="en-US" altLang="en-US" sz="2800"/>
          </a:p>
        </p:txBody>
      </p:sp>
      <p:sp>
        <p:nvSpPr>
          <p:cNvPr id="140305" name="Line 1039">
            <a:extLst>
              <a:ext uri="{FF2B5EF4-FFF2-40B4-BE49-F238E27FC236}">
                <a16:creationId xmlns:a16="http://schemas.microsoft.com/office/drawing/2014/main" id="{08E4C89D-93F1-0747-96B3-F7AD74703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800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Line 1040">
            <a:extLst>
              <a:ext uri="{FF2B5EF4-FFF2-40B4-BE49-F238E27FC236}">
                <a16:creationId xmlns:a16="http://schemas.microsoft.com/office/drawing/2014/main" id="{7C172C7D-3832-8644-AC9B-A478965442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876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Text Box 1041">
            <a:extLst>
              <a:ext uri="{FF2B5EF4-FFF2-40B4-BE49-F238E27FC236}">
                <a16:creationId xmlns:a16="http://schemas.microsoft.com/office/drawing/2014/main" id="{2A102063-1144-8C49-A07C-A550AB0EB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766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s1,1</a:t>
            </a:r>
          </a:p>
        </p:txBody>
      </p:sp>
      <p:sp>
        <p:nvSpPr>
          <p:cNvPr id="140308" name="Line 1042">
            <a:extLst>
              <a:ext uri="{FF2B5EF4-FFF2-40B4-BE49-F238E27FC236}">
                <a16:creationId xmlns:a16="http://schemas.microsoft.com/office/drawing/2014/main" id="{88AD6B46-C3E8-9B4B-9BFF-89C5E44D07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800600"/>
            <a:ext cx="5334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Line 1043">
            <a:extLst>
              <a:ext uri="{FF2B5EF4-FFF2-40B4-BE49-F238E27FC236}">
                <a16:creationId xmlns:a16="http://schemas.microsoft.com/office/drawing/2014/main" id="{AB31E886-BAAA-0847-B008-DA5B6F952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876800"/>
            <a:ext cx="76200" cy="533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Text Box 1044">
            <a:extLst>
              <a:ext uri="{FF2B5EF4-FFF2-40B4-BE49-F238E27FC236}">
                <a16:creationId xmlns:a16="http://schemas.microsoft.com/office/drawing/2014/main" id="{076E1060-56B7-9F4E-818C-FBC97F38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accent1"/>
                </a:solidFill>
              </a:rPr>
              <a:t>d1,1</a:t>
            </a:r>
            <a:endParaRPr lang="en-US" altLang="en-US" sz="2800"/>
          </a:p>
        </p:txBody>
      </p:sp>
      <p:sp>
        <p:nvSpPr>
          <p:cNvPr id="140311" name="Text Box 1045">
            <a:extLst>
              <a:ext uri="{FF2B5EF4-FFF2-40B4-BE49-F238E27FC236}">
                <a16:creationId xmlns:a16="http://schemas.microsoft.com/office/drawing/2014/main" id="{4BFF843A-2D1D-FA41-B49D-A4522F52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4237038"/>
            <a:ext cx="80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.......</a:t>
            </a:r>
          </a:p>
        </p:txBody>
      </p:sp>
      <p:sp>
        <p:nvSpPr>
          <p:cNvPr id="140312" name="Line 1046">
            <a:extLst>
              <a:ext uri="{FF2B5EF4-FFF2-40B4-BE49-F238E27FC236}">
                <a16:creationId xmlns:a16="http://schemas.microsoft.com/office/drawing/2014/main" id="{80B4E9EF-1956-AC4A-9C77-FFA9548BBC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352800"/>
            <a:ext cx="609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Line 1047">
            <a:extLst>
              <a:ext uri="{FF2B5EF4-FFF2-40B4-BE49-F238E27FC236}">
                <a16:creationId xmlns:a16="http://schemas.microsoft.com/office/drawing/2014/main" id="{930141D8-BEA8-684F-8CB1-06482D1694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3352800"/>
            <a:ext cx="5334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Text Box 1048">
            <a:extLst>
              <a:ext uri="{FF2B5EF4-FFF2-40B4-BE49-F238E27FC236}">
                <a16:creationId xmlns:a16="http://schemas.microsoft.com/office/drawing/2014/main" id="{033678D7-A65D-5144-9033-DE7B08A8D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2713038"/>
            <a:ext cx="766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s2,0</a:t>
            </a:r>
          </a:p>
        </p:txBody>
      </p:sp>
      <p:sp>
        <p:nvSpPr>
          <p:cNvPr id="140315" name="Line 1049">
            <a:extLst>
              <a:ext uri="{FF2B5EF4-FFF2-40B4-BE49-F238E27FC236}">
                <a16:creationId xmlns:a16="http://schemas.microsoft.com/office/drawing/2014/main" id="{7661C26D-44C8-8E4C-8DAE-800DEA6D33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3352800"/>
            <a:ext cx="685800" cy="914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Line 1050">
            <a:extLst>
              <a:ext uri="{FF2B5EF4-FFF2-40B4-BE49-F238E27FC236}">
                <a16:creationId xmlns:a16="http://schemas.microsoft.com/office/drawing/2014/main" id="{9BA99C28-0532-7E40-BD08-BC7514FBAB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276600"/>
            <a:ext cx="1981200" cy="1143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7" name="Text Box 1051">
            <a:extLst>
              <a:ext uri="{FF2B5EF4-FFF2-40B4-BE49-F238E27FC236}">
                <a16:creationId xmlns:a16="http://schemas.microsoft.com/office/drawing/2014/main" id="{86D9776A-32D7-B341-AC6E-FE9634EA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36734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Q: map each coefficient </a:t>
            </a:r>
          </a:p>
          <a:p>
            <a:pPr algn="l">
              <a:spcBef>
                <a:spcPct val="50000"/>
              </a:spcBef>
            </a:pPr>
            <a:r>
              <a:rPr lang="en-US" altLang="en-US" sz="2800"/>
              <a:t>on the time-freq. plane</a:t>
            </a:r>
          </a:p>
        </p:txBody>
      </p:sp>
      <p:grpSp>
        <p:nvGrpSpPr>
          <p:cNvPr id="140318" name="Group 1052">
            <a:extLst>
              <a:ext uri="{FF2B5EF4-FFF2-40B4-BE49-F238E27FC236}">
                <a16:creationId xmlns:a16="http://schemas.microsoft.com/office/drawing/2014/main" id="{AA95B84A-964E-5F4D-93CB-C6F0FF64998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209800"/>
            <a:ext cx="1219200" cy="1371600"/>
            <a:chOff x="3552" y="1200"/>
            <a:chExt cx="768" cy="864"/>
          </a:xfrm>
        </p:grpSpPr>
        <p:sp>
          <p:nvSpPr>
            <p:cNvPr id="140325" name="Rectangle 1053">
              <a:extLst>
                <a:ext uri="{FF2B5EF4-FFF2-40B4-BE49-F238E27FC236}">
                  <a16:creationId xmlns:a16="http://schemas.microsoft.com/office/drawing/2014/main" id="{DF255682-99F2-0A43-B90E-B229583D5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326" name="Rectangle 1054">
              <a:extLst>
                <a:ext uri="{FF2B5EF4-FFF2-40B4-BE49-F238E27FC236}">
                  <a16:creationId xmlns:a16="http://schemas.microsoft.com/office/drawing/2014/main" id="{46FC20AE-6048-5A4E-A41D-236D625EC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327" name="Rectangle 1055">
              <a:extLst>
                <a:ext uri="{FF2B5EF4-FFF2-40B4-BE49-F238E27FC236}">
                  <a16:creationId xmlns:a16="http://schemas.microsoft.com/office/drawing/2014/main" id="{761565F3-4544-B14E-B5D6-A34F31CC4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328" name="Rectangle 1056">
              <a:extLst>
                <a:ext uri="{FF2B5EF4-FFF2-40B4-BE49-F238E27FC236}">
                  <a16:creationId xmlns:a16="http://schemas.microsoft.com/office/drawing/2014/main" id="{D7BF45DF-5CDD-1F45-A479-9BF1C212E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329" name="Rectangle 1057">
              <a:extLst>
                <a:ext uri="{FF2B5EF4-FFF2-40B4-BE49-F238E27FC236}">
                  <a16:creationId xmlns:a16="http://schemas.microsoft.com/office/drawing/2014/main" id="{37B94B71-0A28-644F-8570-1FE9C1E64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330" name="Rectangle 1058">
              <a:extLst>
                <a:ext uri="{FF2B5EF4-FFF2-40B4-BE49-F238E27FC236}">
                  <a16:creationId xmlns:a16="http://schemas.microsoft.com/office/drawing/2014/main" id="{48D0B61F-2783-794C-9B58-00D04DDD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331" name="Rectangle 1059">
              <a:extLst>
                <a:ext uri="{FF2B5EF4-FFF2-40B4-BE49-F238E27FC236}">
                  <a16:creationId xmlns:a16="http://schemas.microsoft.com/office/drawing/2014/main" id="{C0DD6F08-C63C-BE47-863F-6EB68D759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0332" name="Rectangle 1060">
              <a:extLst>
                <a:ext uri="{FF2B5EF4-FFF2-40B4-BE49-F238E27FC236}">
                  <a16:creationId xmlns:a16="http://schemas.microsoft.com/office/drawing/2014/main" id="{D78F5273-7366-3147-971F-3EF7C143A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20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0319" name="Text Box 1061">
            <a:extLst>
              <a:ext uri="{FF2B5EF4-FFF2-40B4-BE49-F238E27FC236}">
                <a16:creationId xmlns:a16="http://schemas.microsoft.com/office/drawing/2014/main" id="{9C523090-0D30-C94C-9A08-5FCD55A0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370363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40320" name="Text Box 1062">
            <a:extLst>
              <a:ext uri="{FF2B5EF4-FFF2-40B4-BE49-F238E27FC236}">
                <a16:creationId xmlns:a16="http://schemas.microsoft.com/office/drawing/2014/main" id="{B9833954-07B5-CA41-8194-87BCB0C6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1874838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40321" name="Line 1063">
            <a:extLst>
              <a:ext uri="{FF2B5EF4-FFF2-40B4-BE49-F238E27FC236}">
                <a16:creationId xmlns:a16="http://schemas.microsoft.com/office/drawing/2014/main" id="{2B124E56-AFEC-0444-8735-1E67612C5A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514600"/>
            <a:ext cx="4800600" cy="2057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Line 1064">
            <a:extLst>
              <a:ext uri="{FF2B5EF4-FFF2-40B4-BE49-F238E27FC236}">
                <a16:creationId xmlns:a16="http://schemas.microsoft.com/office/drawing/2014/main" id="{64B8CD71-B4F5-CC4D-A124-DB034C19BC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590800"/>
            <a:ext cx="3124200" cy="1828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Line 1065">
            <a:extLst>
              <a:ext uri="{FF2B5EF4-FFF2-40B4-BE49-F238E27FC236}">
                <a16:creationId xmlns:a16="http://schemas.microsoft.com/office/drawing/2014/main" id="{37081979-25C9-A940-BB1B-AB99A519C6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971800"/>
            <a:ext cx="46482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AutoShape 1066">
            <a:extLst>
              <a:ext uri="{FF2B5EF4-FFF2-40B4-BE49-F238E27FC236}">
                <a16:creationId xmlns:a16="http://schemas.microsoft.com/office/drawing/2014/main" id="{CB48DC01-9133-3B49-B25E-00F1DC3E4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867776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ate Placeholder 4">
            <a:extLst>
              <a:ext uri="{FF2B5EF4-FFF2-40B4-BE49-F238E27FC236}">
                <a16:creationId xmlns:a16="http://schemas.microsoft.com/office/drawing/2014/main" id="{12120F52-2E99-734F-954B-F42663DA92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1314" name="Footer Placeholder 5">
            <a:extLst>
              <a:ext uri="{FF2B5EF4-FFF2-40B4-BE49-F238E27FC236}">
                <a16:creationId xmlns:a16="http://schemas.microsoft.com/office/drawing/2014/main" id="{B646161B-70B3-2446-A7C9-CD218B13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1315" name="Slide Number Placeholder 6">
            <a:extLst>
              <a:ext uri="{FF2B5EF4-FFF2-40B4-BE49-F238E27FC236}">
                <a16:creationId xmlns:a16="http://schemas.microsoft.com/office/drawing/2014/main" id="{98003FE7-6A59-124B-86B5-A9E15F9D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92019F1-9013-4C4E-AD75-707A064810CC}" type="slidenum">
              <a:rPr lang="en-US" altLang="en-US" sz="1400"/>
              <a:pPr algn="r"/>
              <a:t>116</a:t>
            </a:fld>
            <a:endParaRPr lang="en-US" altLang="en-US" sz="1400"/>
          </a:p>
        </p:txBody>
      </p:sp>
      <p:sp>
        <p:nvSpPr>
          <p:cNvPr id="141316" name="Rectangle 1026">
            <a:extLst>
              <a:ext uri="{FF2B5EF4-FFF2-40B4-BE49-F238E27FC236}">
                <a16:creationId xmlns:a16="http://schemas.microsoft.com/office/drawing/2014/main" id="{32BB2C69-00A2-9149-90FD-8661BD89C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Haar wavelets - code</a:t>
            </a:r>
          </a:p>
        </p:txBody>
      </p:sp>
      <p:sp>
        <p:nvSpPr>
          <p:cNvPr id="141317" name="Rectangle 1027">
            <a:extLst>
              <a:ext uri="{FF2B5EF4-FFF2-40B4-BE49-F238E27FC236}">
                <a16:creationId xmlns:a16="http://schemas.microsoft.com/office/drawing/2014/main" id="{E0EE8C3E-8E4F-BD4F-BC12-7FD05226C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1318" name="Rectangle 1028">
            <a:extLst>
              <a:ext uri="{FF2B5EF4-FFF2-40B4-BE49-F238E27FC236}">
                <a16:creationId xmlns:a16="http://schemas.microsoft.com/office/drawing/2014/main" id="{55DDF9E8-4CD0-D441-8154-AFFD3997A0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#!/usr/bin/perl5 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# expects a file with numbers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# and prints the dwt transform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# The number of time-ticks should be a power of 2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# USAGE 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#    haar.pl &lt;fname&gt; </a:t>
            </a:r>
          </a:p>
          <a:p>
            <a:pPr>
              <a:buFontTx/>
              <a:buNone/>
            </a:pPr>
            <a:endParaRPr lang="en-US" altLang="en-US" sz="1200" b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my @vals=();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my @smooth; # the smooth component of the signal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my @diff;   # the high-freq. component</a:t>
            </a:r>
          </a:p>
          <a:p>
            <a:pPr>
              <a:buFontTx/>
              <a:buNone/>
            </a:pPr>
            <a:endParaRPr lang="en-US" altLang="en-US" sz="1200" b="1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# collect the values into the array @val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while(&lt;&gt;){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	@vals = ( @vals ,  split );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}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1319" name="Rectangle 1029">
            <a:extLst>
              <a:ext uri="{FF2B5EF4-FFF2-40B4-BE49-F238E27FC236}">
                <a16:creationId xmlns:a16="http://schemas.microsoft.com/office/drawing/2014/main" id="{EE2AEB7E-E868-B54F-8638-90D6026055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my $len = scalar(@vals);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my $half = int($len/2);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while($half &gt;= 1 ){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   for(my $i=0; $i&lt; $half; $i++){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	   $diff [$i] = ($vals[2*$i] - $vals[2*$i + 1] )/ sqrt(2);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	   print "\t", $diff[$i];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	   $smooth [$i] = ($vals[2*$i] + $vals[2*$i + 1] )/ sqrt(2);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   }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   print "\n";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   @vals = @smooth;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   $half = int($half/2);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}</a:t>
            </a:r>
          </a:p>
          <a:p>
            <a:pPr>
              <a:buFontTx/>
              <a:buNone/>
            </a:pPr>
            <a:r>
              <a:rPr lang="en-US" altLang="en-US" sz="1200" b="1">
                <a:ea typeface="ＭＳ Ｐゴシック" panose="020B0600070205080204" pitchFamily="34" charset="-128"/>
              </a:rPr>
              <a:t>print "\t", $vals[0], "\n" ;      # the final, smooth component</a:t>
            </a:r>
            <a:endParaRPr lang="en-US" altLang="en-US" sz="800">
              <a:ea typeface="ＭＳ Ｐゴシック" panose="020B0600070205080204" pitchFamily="34" charset="-128"/>
            </a:endParaRPr>
          </a:p>
        </p:txBody>
      </p:sp>
      <p:sp>
        <p:nvSpPr>
          <p:cNvPr id="141320" name="Line 1030">
            <a:extLst>
              <a:ext uri="{FF2B5EF4-FFF2-40B4-BE49-F238E27FC236}">
                <a16:creationId xmlns:a16="http://schemas.microsoft.com/office/drawing/2014/main" id="{42FB2E73-50AE-8541-9A6C-A6F3D439CC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760538"/>
            <a:ext cx="0" cy="4171950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Rectangle 1031">
            <a:extLst>
              <a:ext uri="{FF2B5EF4-FFF2-40B4-BE49-F238E27FC236}">
                <a16:creationId xmlns:a16="http://schemas.microsoft.com/office/drawing/2014/main" id="{F2329B78-C856-6941-8ADE-CB057A761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58975"/>
            <a:ext cx="4325938" cy="2976563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8808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Date Placeholder 3">
            <a:extLst>
              <a:ext uri="{FF2B5EF4-FFF2-40B4-BE49-F238E27FC236}">
                <a16:creationId xmlns:a16="http://schemas.microsoft.com/office/drawing/2014/main" id="{FD4A81EE-B993-3641-9CFA-1F40A6C476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2338" name="Footer Placeholder 4">
            <a:extLst>
              <a:ext uri="{FF2B5EF4-FFF2-40B4-BE49-F238E27FC236}">
                <a16:creationId xmlns:a16="http://schemas.microsoft.com/office/drawing/2014/main" id="{4FB11979-6A6C-D840-8A86-9ABF1F95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2339" name="Slide Number Placeholder 5">
            <a:extLst>
              <a:ext uri="{FF2B5EF4-FFF2-40B4-BE49-F238E27FC236}">
                <a16:creationId xmlns:a16="http://schemas.microsoft.com/office/drawing/2014/main" id="{637BB712-1DC9-F44C-A602-2ABD44E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0ED40E1-9A88-A14B-B703-3C01459B6A78}" type="slidenum">
              <a:rPr lang="en-US" altLang="en-US" sz="1400"/>
              <a:pPr algn="r"/>
              <a:t>117</a:t>
            </a:fld>
            <a:endParaRPr lang="en-US" altLang="en-US" sz="1400"/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463FD915-5C94-BB4A-9E8E-CDB3EC4B1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construction</a:t>
            </a:r>
          </a:p>
        </p:txBody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9CBE45E6-19E4-3E45-811B-A75F2E5B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342" name="Rectangle 4">
            <a:extLst>
              <a:ext uri="{FF2B5EF4-FFF2-40B4-BE49-F238E27FC236}">
                <a16:creationId xmlns:a16="http://schemas.microsoft.com/office/drawing/2014/main" id="{A9F6B12A-1750-7640-AC85-97FE2DB1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343" name="Text Box 5">
            <a:extLst>
              <a:ext uri="{FF2B5EF4-FFF2-40B4-BE49-F238E27FC236}">
                <a16:creationId xmlns:a16="http://schemas.microsoft.com/office/drawing/2014/main" id="{537D7B63-2464-FA4E-8F29-0E08B93A4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267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Observation1: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‘+’ can be some weighted addition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‘-’ is the corresponding weighted difference (‘Quadrature mirror filters’)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Observation2: unlike DFT/DCT,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there are *many* wavelet bases: Haar, Daubechies-4, Daubechies-6, Coifman, Morlet, Gabor, ...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4675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Date Placeholder 3">
            <a:extLst>
              <a:ext uri="{FF2B5EF4-FFF2-40B4-BE49-F238E27FC236}">
                <a16:creationId xmlns:a16="http://schemas.microsoft.com/office/drawing/2014/main" id="{B972A995-B519-0143-9F09-A35288FD39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3362" name="Footer Placeholder 4">
            <a:extLst>
              <a:ext uri="{FF2B5EF4-FFF2-40B4-BE49-F238E27FC236}">
                <a16:creationId xmlns:a16="http://schemas.microsoft.com/office/drawing/2014/main" id="{E4FDF538-E28E-3F4D-A8B4-8B962729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3363" name="Slide Number Placeholder 5">
            <a:extLst>
              <a:ext uri="{FF2B5EF4-FFF2-40B4-BE49-F238E27FC236}">
                <a16:creationId xmlns:a16="http://schemas.microsoft.com/office/drawing/2014/main" id="{2B415A48-455B-8C47-AB58-87356395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768046D-E717-7C46-80F5-EC6576721CED}" type="slidenum">
              <a:rPr lang="en-US" altLang="en-US" sz="1400"/>
              <a:pPr algn="r"/>
              <a:t>118</a:t>
            </a:fld>
            <a:endParaRPr lang="en-US" altLang="en-US" sz="1400"/>
          </a:p>
        </p:txBody>
      </p:sp>
      <p:sp>
        <p:nvSpPr>
          <p:cNvPr id="143364" name="Rectangle 1026">
            <a:extLst>
              <a:ext uri="{FF2B5EF4-FFF2-40B4-BE49-F238E27FC236}">
                <a16:creationId xmlns:a16="http://schemas.microsoft.com/office/drawing/2014/main" id="{95E313CA-D210-9C4C-A462-69372552A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how do they look like?</a:t>
            </a:r>
          </a:p>
        </p:txBody>
      </p:sp>
      <p:sp>
        <p:nvSpPr>
          <p:cNvPr id="143365" name="Rectangle 1027">
            <a:extLst>
              <a:ext uri="{FF2B5EF4-FFF2-40B4-BE49-F238E27FC236}">
                <a16:creationId xmlns:a16="http://schemas.microsoft.com/office/drawing/2014/main" id="{304DB493-41D1-F647-8A16-19391FA56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24200"/>
            <a:ext cx="384651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66" name="Rectangle 1028">
            <a:extLst>
              <a:ext uri="{FF2B5EF4-FFF2-40B4-BE49-F238E27FC236}">
                <a16:creationId xmlns:a16="http://schemas.microsoft.com/office/drawing/2014/main" id="{D9114807-067F-7542-8133-FBE3DFDB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2133600"/>
            <a:ext cx="458946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43367" name="Picture 1029">
            <a:extLst>
              <a:ext uri="{FF2B5EF4-FFF2-40B4-BE49-F238E27FC236}">
                <a16:creationId xmlns:a16="http://schemas.microsoft.com/office/drawing/2014/main" id="{DC3A6E26-E052-5A44-B6E4-FFD404D1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667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1030">
            <a:extLst>
              <a:ext uri="{FF2B5EF4-FFF2-40B4-BE49-F238E27FC236}">
                <a16:creationId xmlns:a16="http://schemas.microsoft.com/office/drawing/2014/main" id="{ABAF7D51-30A9-D846-945E-551EE0F0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590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9" name="Rectangle 1031">
            <a:extLst>
              <a:ext uri="{FF2B5EF4-FFF2-40B4-BE49-F238E27FC236}">
                <a16:creationId xmlns:a16="http://schemas.microsoft.com/office/drawing/2014/main" id="{CD630BBE-E4D4-A341-B119-E76D04FDB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2209800"/>
            <a:ext cx="4495800" cy="3886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E.g., Daubechies-4</a:t>
            </a:r>
          </a:p>
        </p:txBody>
      </p:sp>
    </p:spTree>
    <p:extLst>
      <p:ext uri="{BB962C8B-B14F-4D97-AF65-F5344CB8AC3E}">
        <p14:creationId xmlns:p14="http://schemas.microsoft.com/office/powerpoint/2010/main" val="3097132098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Date Placeholder 3">
            <a:extLst>
              <a:ext uri="{FF2B5EF4-FFF2-40B4-BE49-F238E27FC236}">
                <a16:creationId xmlns:a16="http://schemas.microsoft.com/office/drawing/2014/main" id="{255F5848-6F43-DF4A-B2EB-ABA1A6DC5A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4386" name="Footer Placeholder 4">
            <a:extLst>
              <a:ext uri="{FF2B5EF4-FFF2-40B4-BE49-F238E27FC236}">
                <a16:creationId xmlns:a16="http://schemas.microsoft.com/office/drawing/2014/main" id="{3114F6E0-CD00-094F-9686-A3E8E2BB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4387" name="Slide Number Placeholder 5">
            <a:extLst>
              <a:ext uri="{FF2B5EF4-FFF2-40B4-BE49-F238E27FC236}">
                <a16:creationId xmlns:a16="http://schemas.microsoft.com/office/drawing/2014/main" id="{79773436-A2CC-C644-904D-57DADE0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FF0B391-A369-9644-A5D0-0D84F05872E5}" type="slidenum">
              <a:rPr lang="en-US" altLang="en-US" sz="1400"/>
              <a:pPr algn="r"/>
              <a:t>119</a:t>
            </a:fld>
            <a:endParaRPr lang="en-US" altLang="en-US" sz="1400"/>
          </a:p>
        </p:txBody>
      </p:sp>
      <p:sp>
        <p:nvSpPr>
          <p:cNvPr id="144388" name="Rectangle 2050">
            <a:extLst>
              <a:ext uri="{FF2B5EF4-FFF2-40B4-BE49-F238E27FC236}">
                <a16:creationId xmlns:a16="http://schemas.microsoft.com/office/drawing/2014/main" id="{44D30A32-84CF-824A-81F2-FA6D751CE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how do they look like?</a:t>
            </a:r>
          </a:p>
        </p:txBody>
      </p:sp>
      <p:sp>
        <p:nvSpPr>
          <p:cNvPr id="144389" name="Rectangle 2051">
            <a:extLst>
              <a:ext uri="{FF2B5EF4-FFF2-40B4-BE49-F238E27FC236}">
                <a16:creationId xmlns:a16="http://schemas.microsoft.com/office/drawing/2014/main" id="{EF6A670D-AEC0-9142-AF46-9D9E6B32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24200"/>
            <a:ext cx="384651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4390" name="Rectangle 2052">
            <a:extLst>
              <a:ext uri="{FF2B5EF4-FFF2-40B4-BE49-F238E27FC236}">
                <a16:creationId xmlns:a16="http://schemas.microsoft.com/office/drawing/2014/main" id="{E116E68B-5F76-7640-9C19-D79AC76F7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2133600"/>
            <a:ext cx="458946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44391" name="Picture 2053">
            <a:extLst>
              <a:ext uri="{FF2B5EF4-FFF2-40B4-BE49-F238E27FC236}">
                <a16:creationId xmlns:a16="http://schemas.microsoft.com/office/drawing/2014/main" id="{92B26142-CFB5-D544-8675-CFB325FB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667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2054">
            <a:extLst>
              <a:ext uri="{FF2B5EF4-FFF2-40B4-BE49-F238E27FC236}">
                <a16:creationId xmlns:a16="http://schemas.microsoft.com/office/drawing/2014/main" id="{705A9046-03F3-C14C-965C-95D9F1B9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590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3" name="Rectangle 2055">
            <a:extLst>
              <a:ext uri="{FF2B5EF4-FFF2-40B4-BE49-F238E27FC236}">
                <a16:creationId xmlns:a16="http://schemas.microsoft.com/office/drawing/2014/main" id="{0271D2C7-DFE1-C04D-90E9-354D07493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2209800"/>
            <a:ext cx="4495800" cy="3886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E.g., Daubechies-4</a:t>
            </a:r>
          </a:p>
        </p:txBody>
      </p:sp>
      <p:grpSp>
        <p:nvGrpSpPr>
          <p:cNvPr id="144394" name="Group 2056">
            <a:extLst>
              <a:ext uri="{FF2B5EF4-FFF2-40B4-BE49-F238E27FC236}">
                <a16:creationId xmlns:a16="http://schemas.microsoft.com/office/drawing/2014/main" id="{B206CB0E-DCAA-864E-8447-1B6BDA5113F0}"/>
              </a:ext>
            </a:extLst>
          </p:cNvPr>
          <p:cNvGrpSpPr>
            <a:grpSpLocks/>
          </p:cNvGrpSpPr>
          <p:nvPr/>
        </p:nvGrpSpPr>
        <p:grpSpPr bwMode="auto">
          <a:xfrm>
            <a:off x="5619750" y="3390900"/>
            <a:ext cx="1219200" cy="1371600"/>
            <a:chOff x="3552" y="1200"/>
            <a:chExt cx="768" cy="864"/>
          </a:xfrm>
        </p:grpSpPr>
        <p:sp>
          <p:nvSpPr>
            <p:cNvPr id="144399" name="Rectangle 2057">
              <a:extLst>
                <a:ext uri="{FF2B5EF4-FFF2-40B4-BE49-F238E27FC236}">
                  <a16:creationId xmlns:a16="http://schemas.microsoft.com/office/drawing/2014/main" id="{A29B66E7-8EB3-4441-8A05-2CEAE43DC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0" name="Rectangle 2058">
              <a:extLst>
                <a:ext uri="{FF2B5EF4-FFF2-40B4-BE49-F238E27FC236}">
                  <a16:creationId xmlns:a16="http://schemas.microsoft.com/office/drawing/2014/main" id="{33620394-F2CC-5E44-B4F1-50101CAF2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1" name="Rectangle 2059">
              <a:extLst>
                <a:ext uri="{FF2B5EF4-FFF2-40B4-BE49-F238E27FC236}">
                  <a16:creationId xmlns:a16="http://schemas.microsoft.com/office/drawing/2014/main" id="{9B59D19E-051B-6943-A2B0-C7CB2A36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2" name="Rectangle 2060">
              <a:extLst>
                <a:ext uri="{FF2B5EF4-FFF2-40B4-BE49-F238E27FC236}">
                  <a16:creationId xmlns:a16="http://schemas.microsoft.com/office/drawing/2014/main" id="{31A72579-B6D0-9748-8893-69BFAB129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3" name="Rectangle 2061">
              <a:extLst>
                <a:ext uri="{FF2B5EF4-FFF2-40B4-BE49-F238E27FC236}">
                  <a16:creationId xmlns:a16="http://schemas.microsoft.com/office/drawing/2014/main" id="{ABF5DE6B-3519-194D-8A4C-10954E5FD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4" name="Rectangle 2062">
              <a:extLst>
                <a:ext uri="{FF2B5EF4-FFF2-40B4-BE49-F238E27FC236}">
                  <a16:creationId xmlns:a16="http://schemas.microsoft.com/office/drawing/2014/main" id="{130AEB68-BF93-1147-AFEB-AAAC2BC0B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5" name="Rectangle 2063">
              <a:extLst>
                <a:ext uri="{FF2B5EF4-FFF2-40B4-BE49-F238E27FC236}">
                  <a16:creationId xmlns:a16="http://schemas.microsoft.com/office/drawing/2014/main" id="{20E2A52E-C060-C749-BE4D-F03625A89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6" name="Rectangle 2064">
              <a:extLst>
                <a:ext uri="{FF2B5EF4-FFF2-40B4-BE49-F238E27FC236}">
                  <a16:creationId xmlns:a16="http://schemas.microsoft.com/office/drawing/2014/main" id="{113FAE2E-615A-8F40-AD0A-336FE6031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20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4395" name="Line 2065">
            <a:extLst>
              <a:ext uri="{FF2B5EF4-FFF2-40B4-BE49-F238E27FC236}">
                <a16:creationId xmlns:a16="http://schemas.microsoft.com/office/drawing/2014/main" id="{793A6F72-93E2-5C40-B9C5-1794920C97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7550" y="4552950"/>
            <a:ext cx="876300" cy="381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2066">
            <a:extLst>
              <a:ext uri="{FF2B5EF4-FFF2-40B4-BE49-F238E27FC236}">
                <a16:creationId xmlns:a16="http://schemas.microsoft.com/office/drawing/2014/main" id="{F52C5B22-C5B2-3249-A825-D1A8A37DE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7550" y="2609850"/>
            <a:ext cx="85725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Text Box 2067">
            <a:extLst>
              <a:ext uri="{FF2B5EF4-FFF2-40B4-BE49-F238E27FC236}">
                <a16:creationId xmlns:a16="http://schemas.microsoft.com/office/drawing/2014/main" id="{AD0D2626-53F8-0B42-AF5D-AAC1F986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29337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44398" name="Text Box 2068">
            <a:extLst>
              <a:ext uri="{FF2B5EF4-FFF2-40B4-BE49-F238E27FC236}">
                <a16:creationId xmlns:a16="http://schemas.microsoft.com/office/drawing/2014/main" id="{D7B2F3CA-1900-F94D-8653-421E1442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8" y="42291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643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>
            <a:extLst>
              <a:ext uri="{FF2B5EF4-FFF2-40B4-BE49-F238E27FC236}">
                <a16:creationId xmlns:a16="http://schemas.microsoft.com/office/drawing/2014/main" id="{C7D7C57B-B223-8640-BC28-72195BE0EB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A14B0E2E-B089-BB47-9EB6-F8AACAA5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06DCB018-49A3-0145-8CEE-3437A7ED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B6E39EF-EDDC-5B4B-896E-A03E2966D98C}" type="slidenum">
              <a:rPr lang="en-US" altLang="en-US" sz="1400"/>
              <a:pPr algn="r"/>
              <a:t>12</a:t>
            </a:fld>
            <a:endParaRPr lang="en-US" altLang="en-US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6FF90154-9575-424F-98F7-91CC127C9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 - Applications (cont’d)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C4497BE7-6681-7748-9AFA-EC0FBC6E5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>
                <a:ea typeface="ＭＳ Ｐゴシック" panose="020B0600070205080204" pitchFamily="34" charset="-128"/>
              </a:rPr>
              <a:t>Weather, environment/anti-pollution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volcano monitoring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air/water pollutant monitoring</a:t>
            </a:r>
          </a:p>
        </p:txBody>
      </p:sp>
      <p:pic>
        <p:nvPicPr>
          <p:cNvPr id="29702" name="Picture 4" descr="Presentation2">
            <a:extLst>
              <a:ext uri="{FF2B5EF4-FFF2-40B4-BE49-F238E27FC236}">
                <a16:creationId xmlns:a16="http://schemas.microsoft.com/office/drawing/2014/main" id="{CB0A6FB1-292D-534D-BBE3-3BDB07C7C81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99"/>
          <a:stretch>
            <a:fillRect/>
          </a:stretch>
        </p:blipFill>
        <p:spPr>
          <a:xfrm>
            <a:off x="1857375" y="4541179"/>
            <a:ext cx="1742336" cy="1307172"/>
          </a:xfrm>
          <a:noFill/>
        </p:spPr>
      </p:pic>
    </p:spTree>
    <p:extLst>
      <p:ext uri="{BB962C8B-B14F-4D97-AF65-F5344CB8AC3E}">
        <p14:creationId xmlns:p14="http://schemas.microsoft.com/office/powerpoint/2010/main" val="3001429246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Date Placeholder 3">
            <a:extLst>
              <a:ext uri="{FF2B5EF4-FFF2-40B4-BE49-F238E27FC236}">
                <a16:creationId xmlns:a16="http://schemas.microsoft.com/office/drawing/2014/main" id="{C2E9AA7E-ECFC-7A44-B0FF-D4990D3B9E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5410" name="Footer Placeholder 4">
            <a:extLst>
              <a:ext uri="{FF2B5EF4-FFF2-40B4-BE49-F238E27FC236}">
                <a16:creationId xmlns:a16="http://schemas.microsoft.com/office/drawing/2014/main" id="{B639232B-C966-E54E-BAFA-2A7B3AC5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5411" name="Slide Number Placeholder 5">
            <a:extLst>
              <a:ext uri="{FF2B5EF4-FFF2-40B4-BE49-F238E27FC236}">
                <a16:creationId xmlns:a16="http://schemas.microsoft.com/office/drawing/2014/main" id="{0E589C0E-4B71-BE48-B815-0011DBEB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6CFE3FB-1EF8-3A46-ACD5-B2EC9AE248AA}" type="slidenum">
              <a:rPr lang="en-US" altLang="en-US" sz="1400"/>
              <a:pPr algn="r"/>
              <a:t>120</a:t>
            </a:fld>
            <a:endParaRPr lang="en-US" altLang="en-US" sz="1400"/>
          </a:p>
        </p:txBody>
      </p:sp>
      <p:sp>
        <p:nvSpPr>
          <p:cNvPr id="145412" name="Rectangle 2">
            <a:extLst>
              <a:ext uri="{FF2B5EF4-FFF2-40B4-BE49-F238E27FC236}">
                <a16:creationId xmlns:a16="http://schemas.microsoft.com/office/drawing/2014/main" id="{CB148140-7F38-3540-B029-30CF71137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how do they look like?</a:t>
            </a:r>
          </a:p>
        </p:txBody>
      </p:sp>
      <p:sp>
        <p:nvSpPr>
          <p:cNvPr id="145413" name="Rectangle 3">
            <a:extLst>
              <a:ext uri="{FF2B5EF4-FFF2-40B4-BE49-F238E27FC236}">
                <a16:creationId xmlns:a16="http://schemas.microsoft.com/office/drawing/2014/main" id="{C76E7824-5615-AB40-80B5-FE1780F7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24200"/>
            <a:ext cx="384651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5414" name="Rectangle 5">
            <a:extLst>
              <a:ext uri="{FF2B5EF4-FFF2-40B4-BE49-F238E27FC236}">
                <a16:creationId xmlns:a16="http://schemas.microsoft.com/office/drawing/2014/main" id="{F884DD20-37D1-2A4F-87E7-479EF1F4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2133600"/>
            <a:ext cx="458946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45415" name="Picture 6">
            <a:extLst>
              <a:ext uri="{FF2B5EF4-FFF2-40B4-BE49-F238E27FC236}">
                <a16:creationId xmlns:a16="http://schemas.microsoft.com/office/drawing/2014/main" id="{63F12935-4BF7-7B4A-AC83-7FC0193E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667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8">
            <a:extLst>
              <a:ext uri="{FF2B5EF4-FFF2-40B4-BE49-F238E27FC236}">
                <a16:creationId xmlns:a16="http://schemas.microsoft.com/office/drawing/2014/main" id="{CA1E1253-B2BA-714F-A900-1144A005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590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7" name="Rectangle 9">
            <a:extLst>
              <a:ext uri="{FF2B5EF4-FFF2-40B4-BE49-F238E27FC236}">
                <a16:creationId xmlns:a16="http://schemas.microsoft.com/office/drawing/2014/main" id="{6EC1F380-82A6-274E-8907-B3CABD78B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2209800"/>
            <a:ext cx="4495800" cy="3886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E.g., Daubechies-4</a:t>
            </a:r>
          </a:p>
        </p:txBody>
      </p:sp>
      <p:grpSp>
        <p:nvGrpSpPr>
          <p:cNvPr id="145418" name="Group 10">
            <a:extLst>
              <a:ext uri="{FF2B5EF4-FFF2-40B4-BE49-F238E27FC236}">
                <a16:creationId xmlns:a16="http://schemas.microsoft.com/office/drawing/2014/main" id="{3C37585D-9FE6-1147-86B1-C58A5332C9BB}"/>
              </a:ext>
            </a:extLst>
          </p:cNvPr>
          <p:cNvGrpSpPr>
            <a:grpSpLocks/>
          </p:cNvGrpSpPr>
          <p:nvPr/>
        </p:nvGrpSpPr>
        <p:grpSpPr bwMode="auto">
          <a:xfrm>
            <a:off x="5619750" y="3390900"/>
            <a:ext cx="1219200" cy="1371600"/>
            <a:chOff x="3552" y="1200"/>
            <a:chExt cx="768" cy="864"/>
          </a:xfrm>
        </p:grpSpPr>
        <p:sp>
          <p:nvSpPr>
            <p:cNvPr id="145421" name="Rectangle 11">
              <a:extLst>
                <a:ext uri="{FF2B5EF4-FFF2-40B4-BE49-F238E27FC236}">
                  <a16:creationId xmlns:a16="http://schemas.microsoft.com/office/drawing/2014/main" id="{3DE1088A-A532-BF43-96DF-52F7327AB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22" name="Rectangle 12">
              <a:extLst>
                <a:ext uri="{FF2B5EF4-FFF2-40B4-BE49-F238E27FC236}">
                  <a16:creationId xmlns:a16="http://schemas.microsoft.com/office/drawing/2014/main" id="{6BE8FFA3-AE3A-BE42-8F1C-76A3850A7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23" name="Rectangle 13">
              <a:extLst>
                <a:ext uri="{FF2B5EF4-FFF2-40B4-BE49-F238E27FC236}">
                  <a16:creationId xmlns:a16="http://schemas.microsoft.com/office/drawing/2014/main" id="{376200F1-7906-704E-9834-4EF11E408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24" name="Rectangle 14">
              <a:extLst>
                <a:ext uri="{FF2B5EF4-FFF2-40B4-BE49-F238E27FC236}">
                  <a16:creationId xmlns:a16="http://schemas.microsoft.com/office/drawing/2014/main" id="{A49F9DA4-29A7-B34E-BA3A-6403A940D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00"/>
              <a:ext cx="192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25" name="Rectangle 15">
              <a:extLst>
                <a:ext uri="{FF2B5EF4-FFF2-40B4-BE49-F238E27FC236}">
                  <a16:creationId xmlns:a16="http://schemas.microsoft.com/office/drawing/2014/main" id="{788C2070-7FB2-9447-B954-78D9772C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26" name="Rectangle 16">
              <a:extLst>
                <a:ext uri="{FF2B5EF4-FFF2-40B4-BE49-F238E27FC236}">
                  <a16:creationId xmlns:a16="http://schemas.microsoft.com/office/drawing/2014/main" id="{6194DED7-BD1B-964C-A8D2-EE91923F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27" name="Rectangle 17">
              <a:extLst>
                <a:ext uri="{FF2B5EF4-FFF2-40B4-BE49-F238E27FC236}">
                  <a16:creationId xmlns:a16="http://schemas.microsoft.com/office/drawing/2014/main" id="{48618502-6337-5642-947F-0B329BC51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28" name="Rectangle 18">
              <a:extLst>
                <a:ext uri="{FF2B5EF4-FFF2-40B4-BE49-F238E27FC236}">
                  <a16:creationId xmlns:a16="http://schemas.microsoft.com/office/drawing/2014/main" id="{BD5C2ADB-9194-C644-90C2-921D1951F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20"/>
              <a:ext cx="768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5419" name="Line 21">
            <a:extLst>
              <a:ext uri="{FF2B5EF4-FFF2-40B4-BE49-F238E27FC236}">
                <a16:creationId xmlns:a16="http://schemas.microsoft.com/office/drawing/2014/main" id="{EA11DDD4-0FCC-D84D-8B60-59FA2D36CB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7550" y="3695700"/>
            <a:ext cx="2476500" cy="12382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Line 22">
            <a:extLst>
              <a:ext uri="{FF2B5EF4-FFF2-40B4-BE49-F238E27FC236}">
                <a16:creationId xmlns:a16="http://schemas.microsoft.com/office/drawing/2014/main" id="{F4746245-5B3A-7947-A4CD-0FD60DD73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7550" y="2609850"/>
            <a:ext cx="2571750" cy="15811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28501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Date Placeholder 3">
            <a:extLst>
              <a:ext uri="{FF2B5EF4-FFF2-40B4-BE49-F238E27FC236}">
                <a16:creationId xmlns:a16="http://schemas.microsoft.com/office/drawing/2014/main" id="{ECF74C46-E8CA-9C49-9E90-A65E7E2F7D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6434" name="Footer Placeholder 4">
            <a:extLst>
              <a:ext uri="{FF2B5EF4-FFF2-40B4-BE49-F238E27FC236}">
                <a16:creationId xmlns:a16="http://schemas.microsoft.com/office/drawing/2014/main" id="{F2DD4652-5086-8242-9EAC-79592A9E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6435" name="Slide Number Placeholder 5">
            <a:extLst>
              <a:ext uri="{FF2B5EF4-FFF2-40B4-BE49-F238E27FC236}">
                <a16:creationId xmlns:a16="http://schemas.microsoft.com/office/drawing/2014/main" id="{F5ACD009-7986-774C-98D1-5E8A74D7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303DA8D-AB09-2248-BD1D-567DF71268A8}" type="slidenum">
              <a:rPr lang="en-US" altLang="en-US" sz="1400"/>
              <a:pPr algn="r"/>
              <a:t>121</a:t>
            </a:fld>
            <a:endParaRPr lang="en-US" altLang="en-US" sz="1400"/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FC951D10-A6DB-F641-BE7B-2FD2EF2F7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422508E5-9EAB-B94D-A015-935D78518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Search and Indexing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DSP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DFT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DWT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Definition of DWT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 to read the DWT scalogram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6438" name="AutoShape 4">
            <a:extLst>
              <a:ext uri="{FF2B5EF4-FFF2-40B4-BE49-F238E27FC236}">
                <a16:creationId xmlns:a16="http://schemas.microsoft.com/office/drawing/2014/main" id="{B128BD11-1F7C-4449-B903-742EC149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51435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203707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Date Placeholder 3">
            <a:extLst>
              <a:ext uri="{FF2B5EF4-FFF2-40B4-BE49-F238E27FC236}">
                <a16:creationId xmlns:a16="http://schemas.microsoft.com/office/drawing/2014/main" id="{D9B7D96D-ECAA-5C44-964C-D9B8AFEDBA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7458" name="Footer Placeholder 4">
            <a:extLst>
              <a:ext uri="{FF2B5EF4-FFF2-40B4-BE49-F238E27FC236}">
                <a16:creationId xmlns:a16="http://schemas.microsoft.com/office/drawing/2014/main" id="{0C9892A3-8491-9D41-B05E-B59AE74F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7459" name="Slide Number Placeholder 5">
            <a:extLst>
              <a:ext uri="{FF2B5EF4-FFF2-40B4-BE49-F238E27FC236}">
                <a16:creationId xmlns:a16="http://schemas.microsoft.com/office/drawing/2014/main" id="{64979E0C-17F7-714A-950C-37994572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9D24692-287C-0E4D-B00E-D5446E5DFE10}" type="slidenum">
              <a:rPr lang="en-US" altLang="en-US" sz="1400"/>
              <a:pPr algn="r"/>
              <a:t>122</a:t>
            </a:fld>
            <a:endParaRPr lang="en-US" altLang="en-US" sz="1400"/>
          </a:p>
        </p:txBody>
      </p:sp>
      <p:sp>
        <p:nvSpPr>
          <p:cNvPr id="147460" name="Rectangle 1026">
            <a:extLst>
              <a:ext uri="{FF2B5EF4-FFF2-40B4-BE49-F238E27FC236}">
                <a16:creationId xmlns:a16="http://schemas.microsoft.com/office/drawing/2014/main" id="{C9019150-A51C-E94C-9075-2FDB01494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Drill#1:</a:t>
            </a:r>
          </a:p>
        </p:txBody>
      </p:sp>
      <p:sp>
        <p:nvSpPr>
          <p:cNvPr id="147461" name="Rectangle 1027">
            <a:extLst>
              <a:ext uri="{FF2B5EF4-FFF2-40B4-BE49-F238E27FC236}">
                <a16:creationId xmlns:a16="http://schemas.microsoft.com/office/drawing/2014/main" id="{0551D89D-FA60-FE42-B3C1-458E4E24A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7462" name="Rectangle 1028">
            <a:extLst>
              <a:ext uri="{FF2B5EF4-FFF2-40B4-BE49-F238E27FC236}">
                <a16:creationId xmlns:a16="http://schemas.microsoft.com/office/drawing/2014/main" id="{30100D7C-D1D0-9546-B9CF-FE4E504E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47463" name="Group 1029">
            <a:extLst>
              <a:ext uri="{FF2B5EF4-FFF2-40B4-BE49-F238E27FC236}">
                <a16:creationId xmlns:a16="http://schemas.microsoft.com/office/drawing/2014/main" id="{825A497A-03A4-3947-AF22-F05B259B9B9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3254375" cy="1966913"/>
            <a:chOff x="1392" y="1536"/>
            <a:chExt cx="2050" cy="1239"/>
          </a:xfrm>
        </p:grpSpPr>
        <p:grpSp>
          <p:nvGrpSpPr>
            <p:cNvPr id="147469" name="Group 1030">
              <a:extLst>
                <a:ext uri="{FF2B5EF4-FFF2-40B4-BE49-F238E27FC236}">
                  <a16:creationId xmlns:a16="http://schemas.microsoft.com/office/drawing/2014/main" id="{DE18E501-5E2E-624D-9C9C-D0D91BF4C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536"/>
              <a:ext cx="1200" cy="1200"/>
              <a:chOff x="3552" y="1200"/>
              <a:chExt cx="768" cy="864"/>
            </a:xfrm>
          </p:grpSpPr>
          <p:sp>
            <p:nvSpPr>
              <p:cNvPr id="147472" name="Rectangle 1031">
                <a:extLst>
                  <a:ext uri="{FF2B5EF4-FFF2-40B4-BE49-F238E27FC236}">
                    <a16:creationId xmlns:a16="http://schemas.microsoft.com/office/drawing/2014/main" id="{798ACB8C-A524-4447-B5DE-5F5036104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473" name="Rectangle 1032">
                <a:extLst>
                  <a:ext uri="{FF2B5EF4-FFF2-40B4-BE49-F238E27FC236}">
                    <a16:creationId xmlns:a16="http://schemas.microsoft.com/office/drawing/2014/main" id="{170A6126-B494-E544-B822-7981ABFEA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474" name="Rectangle 1033">
                <a:extLst>
                  <a:ext uri="{FF2B5EF4-FFF2-40B4-BE49-F238E27FC236}">
                    <a16:creationId xmlns:a16="http://schemas.microsoft.com/office/drawing/2014/main" id="{0FB8045B-2DE6-1140-8B06-DB1E03501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475" name="Rectangle 1034">
                <a:extLst>
                  <a:ext uri="{FF2B5EF4-FFF2-40B4-BE49-F238E27FC236}">
                    <a16:creationId xmlns:a16="http://schemas.microsoft.com/office/drawing/2014/main" id="{5E8670C8-A603-D843-B070-00FD51F08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476" name="Rectangle 1035">
                <a:extLst>
                  <a:ext uri="{FF2B5EF4-FFF2-40B4-BE49-F238E27FC236}">
                    <a16:creationId xmlns:a16="http://schemas.microsoft.com/office/drawing/2014/main" id="{CB9498C2-FCA8-A341-A4B3-859CF6D8D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384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477" name="Rectangle 1036">
                <a:extLst>
                  <a:ext uri="{FF2B5EF4-FFF2-40B4-BE49-F238E27FC236}">
                    <a16:creationId xmlns:a16="http://schemas.microsoft.com/office/drawing/2014/main" id="{CA6826F4-7EDF-DB42-B463-D431870B4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384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478" name="Rectangle 1037">
                <a:extLst>
                  <a:ext uri="{FF2B5EF4-FFF2-40B4-BE49-F238E27FC236}">
                    <a16:creationId xmlns:a16="http://schemas.microsoft.com/office/drawing/2014/main" id="{D8275DA7-0DB4-4045-801B-95210580B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776"/>
                <a:ext cx="768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479" name="Rectangle 1038">
                <a:extLst>
                  <a:ext uri="{FF2B5EF4-FFF2-40B4-BE49-F238E27FC236}">
                    <a16:creationId xmlns:a16="http://schemas.microsoft.com/office/drawing/2014/main" id="{C668B8EF-55BC-0141-B6BF-E35BD97B6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920"/>
                <a:ext cx="768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7470" name="Text Box 1039">
              <a:extLst>
                <a:ext uri="{FF2B5EF4-FFF2-40B4-BE49-F238E27FC236}">
                  <a16:creationId xmlns:a16="http://schemas.microsoft.com/office/drawing/2014/main" id="{87CA2329-7E7B-4540-9DCD-B99272528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48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</a:t>
              </a:r>
            </a:p>
          </p:txBody>
        </p:sp>
        <p:sp>
          <p:nvSpPr>
            <p:cNvPr id="147471" name="Text Box 1040">
              <a:extLst>
                <a:ext uri="{FF2B5EF4-FFF2-40B4-BE49-F238E27FC236}">
                  <a16:creationId xmlns:a16="http://schemas.microsoft.com/office/drawing/2014/main" id="{168A3FE3-3113-6C4F-B1D9-D07942922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776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</a:t>
              </a:r>
            </a:p>
          </p:txBody>
        </p:sp>
      </p:grpSp>
      <p:sp>
        <p:nvSpPr>
          <p:cNvPr id="147464" name="Rectangle 1041">
            <a:extLst>
              <a:ext uri="{FF2B5EF4-FFF2-40B4-BE49-F238E27FC236}">
                <a16:creationId xmlns:a16="http://schemas.microsoft.com/office/drawing/2014/main" id="{A370ED4D-F429-0642-A039-CA3A27EC1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baritone/silence/soprano - DWT?</a:t>
            </a:r>
          </a:p>
        </p:txBody>
      </p:sp>
      <p:grpSp>
        <p:nvGrpSpPr>
          <p:cNvPr id="147465" name="Group 1042">
            <a:extLst>
              <a:ext uri="{FF2B5EF4-FFF2-40B4-BE49-F238E27FC236}">
                <a16:creationId xmlns:a16="http://schemas.microsoft.com/office/drawing/2014/main" id="{289A21B6-2AC5-364E-8940-381AEF57BF62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4475163"/>
            <a:ext cx="4813300" cy="1497012"/>
            <a:chOff x="-182" y="2385"/>
            <a:chExt cx="4923" cy="1182"/>
          </a:xfrm>
        </p:grpSpPr>
        <p:sp>
          <p:nvSpPr>
            <p:cNvPr id="147467" name="Text Box 1046">
              <a:extLst>
                <a:ext uri="{FF2B5EF4-FFF2-40B4-BE49-F238E27FC236}">
                  <a16:creationId xmlns:a16="http://schemas.microsoft.com/office/drawing/2014/main" id="{EAAB7F78-FECF-C242-9E36-EC0A68802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" y="3154"/>
              <a:ext cx="113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47468" name="Text Box 1047">
              <a:extLst>
                <a:ext uri="{FF2B5EF4-FFF2-40B4-BE49-F238E27FC236}">
                  <a16:creationId xmlns:a16="http://schemas.microsoft.com/office/drawing/2014/main" id="{389A2EB2-F16B-0D48-93F7-89FB0FF7A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2" y="2385"/>
              <a:ext cx="132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47466" name="Picture 10">
            <a:extLst>
              <a:ext uri="{FF2B5EF4-FFF2-40B4-BE49-F238E27FC236}">
                <a16:creationId xmlns:a16="http://schemas.microsoft.com/office/drawing/2014/main" id="{7CB1B7D4-2784-E141-B636-AE779B2E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597400"/>
            <a:ext cx="2311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96216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Date Placeholder 3">
            <a:extLst>
              <a:ext uri="{FF2B5EF4-FFF2-40B4-BE49-F238E27FC236}">
                <a16:creationId xmlns:a16="http://schemas.microsoft.com/office/drawing/2014/main" id="{23AD58F9-1B6F-E141-AC37-B9FC24ED5C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8482" name="Footer Placeholder 4">
            <a:extLst>
              <a:ext uri="{FF2B5EF4-FFF2-40B4-BE49-F238E27FC236}">
                <a16:creationId xmlns:a16="http://schemas.microsoft.com/office/drawing/2014/main" id="{EB24130F-F95E-A64F-829B-B615C589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8483" name="Slide Number Placeholder 5">
            <a:extLst>
              <a:ext uri="{FF2B5EF4-FFF2-40B4-BE49-F238E27FC236}">
                <a16:creationId xmlns:a16="http://schemas.microsoft.com/office/drawing/2014/main" id="{4286CBDF-CDE4-3942-BDF0-7F23FDC5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28328C5-1B35-754B-B2F9-957CB5158BFD}" type="slidenum">
              <a:rPr lang="en-US" altLang="en-US" sz="1400"/>
              <a:pPr algn="r"/>
              <a:t>123</a:t>
            </a:fld>
            <a:endParaRPr lang="en-US" altLang="en-US" sz="1400"/>
          </a:p>
        </p:txBody>
      </p:sp>
      <p:sp>
        <p:nvSpPr>
          <p:cNvPr id="148484" name="Rectangle 1026">
            <a:extLst>
              <a:ext uri="{FF2B5EF4-FFF2-40B4-BE49-F238E27FC236}">
                <a16:creationId xmlns:a16="http://schemas.microsoft.com/office/drawing/2014/main" id="{E2806CD7-3344-3D45-89BC-1614F1DD2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Drill#1:</a:t>
            </a:r>
          </a:p>
        </p:txBody>
      </p:sp>
      <p:sp>
        <p:nvSpPr>
          <p:cNvPr id="148485" name="Rectangle 1027">
            <a:extLst>
              <a:ext uri="{FF2B5EF4-FFF2-40B4-BE49-F238E27FC236}">
                <a16:creationId xmlns:a16="http://schemas.microsoft.com/office/drawing/2014/main" id="{B5BB57E9-8EE2-C042-BE6B-F41850FF5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8486" name="Rectangle 1028">
            <a:extLst>
              <a:ext uri="{FF2B5EF4-FFF2-40B4-BE49-F238E27FC236}">
                <a16:creationId xmlns:a16="http://schemas.microsoft.com/office/drawing/2014/main" id="{52156B25-A13A-E24E-B158-835FA88A2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48487" name="Group 1029">
            <a:extLst>
              <a:ext uri="{FF2B5EF4-FFF2-40B4-BE49-F238E27FC236}">
                <a16:creationId xmlns:a16="http://schemas.microsoft.com/office/drawing/2014/main" id="{A67E362A-B41D-4640-A051-A85CBA04528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3254375" cy="1966913"/>
            <a:chOff x="1392" y="1536"/>
            <a:chExt cx="2050" cy="1239"/>
          </a:xfrm>
        </p:grpSpPr>
        <p:grpSp>
          <p:nvGrpSpPr>
            <p:cNvPr id="148495" name="Group 1030">
              <a:extLst>
                <a:ext uri="{FF2B5EF4-FFF2-40B4-BE49-F238E27FC236}">
                  <a16:creationId xmlns:a16="http://schemas.microsoft.com/office/drawing/2014/main" id="{4B25B6EA-FC24-C640-B035-1313952EB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536"/>
              <a:ext cx="1200" cy="1200"/>
              <a:chOff x="3552" y="1200"/>
              <a:chExt cx="768" cy="864"/>
            </a:xfrm>
          </p:grpSpPr>
          <p:sp>
            <p:nvSpPr>
              <p:cNvPr id="148498" name="Rectangle 1031">
                <a:extLst>
                  <a:ext uri="{FF2B5EF4-FFF2-40B4-BE49-F238E27FC236}">
                    <a16:creationId xmlns:a16="http://schemas.microsoft.com/office/drawing/2014/main" id="{08E5F82A-E56F-7943-8488-744F521CC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499" name="Rectangle 1032">
                <a:extLst>
                  <a:ext uri="{FF2B5EF4-FFF2-40B4-BE49-F238E27FC236}">
                    <a16:creationId xmlns:a16="http://schemas.microsoft.com/office/drawing/2014/main" id="{03D94ECD-F549-E74C-BD71-CA2B040CB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500" name="Rectangle 1033">
                <a:extLst>
                  <a:ext uri="{FF2B5EF4-FFF2-40B4-BE49-F238E27FC236}">
                    <a16:creationId xmlns:a16="http://schemas.microsoft.com/office/drawing/2014/main" id="{DA9DB380-CAE4-F048-AED4-6CF73554D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501" name="Rectangle 1034">
                <a:extLst>
                  <a:ext uri="{FF2B5EF4-FFF2-40B4-BE49-F238E27FC236}">
                    <a16:creationId xmlns:a16="http://schemas.microsoft.com/office/drawing/2014/main" id="{158F0E75-E56E-8145-B607-DFD001DD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192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502" name="Rectangle 1035">
                <a:extLst>
                  <a:ext uri="{FF2B5EF4-FFF2-40B4-BE49-F238E27FC236}">
                    <a16:creationId xmlns:a16="http://schemas.microsoft.com/office/drawing/2014/main" id="{AB3F5CB0-5AFB-4644-82F3-C91E8C843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384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503" name="Rectangle 1036">
                <a:extLst>
                  <a:ext uri="{FF2B5EF4-FFF2-40B4-BE49-F238E27FC236}">
                    <a16:creationId xmlns:a16="http://schemas.microsoft.com/office/drawing/2014/main" id="{8F04A558-F5E7-7845-904A-D4E05F05F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384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504" name="Rectangle 1037">
                <a:extLst>
                  <a:ext uri="{FF2B5EF4-FFF2-40B4-BE49-F238E27FC236}">
                    <a16:creationId xmlns:a16="http://schemas.microsoft.com/office/drawing/2014/main" id="{CA013780-39D0-0840-85B4-AEB4C4FFF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776"/>
                <a:ext cx="768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505" name="Rectangle 1038">
                <a:extLst>
                  <a:ext uri="{FF2B5EF4-FFF2-40B4-BE49-F238E27FC236}">
                    <a16:creationId xmlns:a16="http://schemas.microsoft.com/office/drawing/2014/main" id="{974513D4-1B42-C440-813B-8FE709F33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920"/>
                <a:ext cx="768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8496" name="Text Box 1039">
              <a:extLst>
                <a:ext uri="{FF2B5EF4-FFF2-40B4-BE49-F238E27FC236}">
                  <a16:creationId xmlns:a16="http://schemas.microsoft.com/office/drawing/2014/main" id="{53A1104D-B4B1-5D4D-A8BB-52CB1E81A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48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</a:t>
              </a:r>
            </a:p>
          </p:txBody>
        </p:sp>
        <p:sp>
          <p:nvSpPr>
            <p:cNvPr id="148497" name="Text Box 1040">
              <a:extLst>
                <a:ext uri="{FF2B5EF4-FFF2-40B4-BE49-F238E27FC236}">
                  <a16:creationId xmlns:a16="http://schemas.microsoft.com/office/drawing/2014/main" id="{9B2082C1-AD1F-1548-BB8E-65E18236C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776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</a:t>
              </a:r>
            </a:p>
          </p:txBody>
        </p:sp>
      </p:grpSp>
      <p:sp>
        <p:nvSpPr>
          <p:cNvPr id="148488" name="Rectangle 1041">
            <a:extLst>
              <a:ext uri="{FF2B5EF4-FFF2-40B4-BE49-F238E27FC236}">
                <a16:creationId xmlns:a16="http://schemas.microsoft.com/office/drawing/2014/main" id="{04976D59-810B-1046-8E3E-AE5393B29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baritone/silence/soprano - DWT?</a:t>
            </a:r>
          </a:p>
        </p:txBody>
      </p:sp>
      <p:grpSp>
        <p:nvGrpSpPr>
          <p:cNvPr id="148489" name="Group 1042">
            <a:extLst>
              <a:ext uri="{FF2B5EF4-FFF2-40B4-BE49-F238E27FC236}">
                <a16:creationId xmlns:a16="http://schemas.microsoft.com/office/drawing/2014/main" id="{3CA05171-AF19-7F42-9733-7090D814C3F0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4475163"/>
            <a:ext cx="4813300" cy="1497012"/>
            <a:chOff x="-182" y="2385"/>
            <a:chExt cx="4923" cy="1182"/>
          </a:xfrm>
        </p:grpSpPr>
        <p:sp>
          <p:nvSpPr>
            <p:cNvPr id="148493" name="Text Box 1046">
              <a:extLst>
                <a:ext uri="{FF2B5EF4-FFF2-40B4-BE49-F238E27FC236}">
                  <a16:creationId xmlns:a16="http://schemas.microsoft.com/office/drawing/2014/main" id="{6E179B75-FCF1-1E46-B76B-53CE3ABB1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" y="3154"/>
              <a:ext cx="113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48494" name="Text Box 1047">
              <a:extLst>
                <a:ext uri="{FF2B5EF4-FFF2-40B4-BE49-F238E27FC236}">
                  <a16:creationId xmlns:a16="http://schemas.microsoft.com/office/drawing/2014/main" id="{287F869D-1DA2-594E-94F2-0A8373A14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2" y="2385"/>
              <a:ext cx="132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48490" name="Picture 10">
            <a:extLst>
              <a:ext uri="{FF2B5EF4-FFF2-40B4-BE49-F238E27FC236}">
                <a16:creationId xmlns:a16="http://schemas.microsoft.com/office/drawing/2014/main" id="{2DA9DF2E-2E44-5148-8227-F55C58F8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597400"/>
            <a:ext cx="2311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C4C177-DA38-FC41-8B86-7B42066ECF22}"/>
              </a:ext>
            </a:extLst>
          </p:cNvPr>
          <p:cNvSpPr/>
          <p:nvPr/>
        </p:nvSpPr>
        <p:spPr bwMode="auto">
          <a:xfrm>
            <a:off x="4394200" y="2451100"/>
            <a:ext cx="482600" cy="8255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B8CBC2-6FD2-BF4B-90FD-DD39899F8245}"/>
              </a:ext>
            </a:extLst>
          </p:cNvPr>
          <p:cNvSpPr/>
          <p:nvPr/>
        </p:nvSpPr>
        <p:spPr bwMode="auto">
          <a:xfrm>
            <a:off x="2959100" y="3276600"/>
            <a:ext cx="965200" cy="43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9735291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Date Placeholder 3">
            <a:extLst>
              <a:ext uri="{FF2B5EF4-FFF2-40B4-BE49-F238E27FC236}">
                <a16:creationId xmlns:a16="http://schemas.microsoft.com/office/drawing/2014/main" id="{EB471540-92DC-D74F-BB1F-0C0A47ED4B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49506" name="Footer Placeholder 4">
            <a:extLst>
              <a:ext uri="{FF2B5EF4-FFF2-40B4-BE49-F238E27FC236}">
                <a16:creationId xmlns:a16="http://schemas.microsoft.com/office/drawing/2014/main" id="{6EBB17B4-F10B-ED4A-9DD8-45ABC1E2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49507" name="Slide Number Placeholder 5">
            <a:extLst>
              <a:ext uri="{FF2B5EF4-FFF2-40B4-BE49-F238E27FC236}">
                <a16:creationId xmlns:a16="http://schemas.microsoft.com/office/drawing/2014/main" id="{6AB759D5-1ED8-4940-AEB0-8ECB180D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C107A62-F183-9140-A5CE-6172B44E19AA}" type="slidenum">
              <a:rPr lang="en-US" altLang="en-US" sz="1400"/>
              <a:pPr algn="r"/>
              <a:t>124</a:t>
            </a:fld>
            <a:endParaRPr lang="en-US" altLang="en-US" sz="1400"/>
          </a:p>
        </p:txBody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1F2A252E-E388-0941-891A-05211CCC1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Drill#2:</a:t>
            </a:r>
          </a:p>
        </p:txBody>
      </p:sp>
      <p:sp>
        <p:nvSpPr>
          <p:cNvPr id="149509" name="Rectangle 3">
            <a:extLst>
              <a:ext uri="{FF2B5EF4-FFF2-40B4-BE49-F238E27FC236}">
                <a16:creationId xmlns:a16="http://schemas.microsoft.com/office/drawing/2014/main" id="{37D30141-31DD-E546-8335-A2BA0BC9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9510" name="Rectangle 4">
            <a:extLst>
              <a:ext uri="{FF2B5EF4-FFF2-40B4-BE49-F238E27FC236}">
                <a16:creationId xmlns:a16="http://schemas.microsoft.com/office/drawing/2014/main" id="{5B7CEED9-BED9-9349-A5DD-BA5E5125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9511" name="Rectangle 5">
            <a:extLst>
              <a:ext uri="{FF2B5EF4-FFF2-40B4-BE49-F238E27FC236}">
                <a16:creationId xmlns:a16="http://schemas.microsoft.com/office/drawing/2014/main" id="{16644A4A-1CC5-3B4D-87F2-30C837769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spike - DWT?</a:t>
            </a:r>
          </a:p>
        </p:txBody>
      </p:sp>
      <p:grpSp>
        <p:nvGrpSpPr>
          <p:cNvPr id="149512" name="Group 6">
            <a:extLst>
              <a:ext uri="{FF2B5EF4-FFF2-40B4-BE49-F238E27FC236}">
                <a16:creationId xmlns:a16="http://schemas.microsoft.com/office/drawing/2014/main" id="{5463DB8F-9AB9-4647-B1AF-1A8875B49928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438400"/>
            <a:ext cx="3254375" cy="1966913"/>
            <a:chOff x="1392" y="1536"/>
            <a:chExt cx="2050" cy="1239"/>
          </a:xfrm>
        </p:grpSpPr>
        <p:sp>
          <p:nvSpPr>
            <p:cNvPr id="149514" name="Rectangle 7">
              <a:extLst>
                <a:ext uri="{FF2B5EF4-FFF2-40B4-BE49-F238E27FC236}">
                  <a16:creationId xmlns:a16="http://schemas.microsoft.com/office/drawing/2014/main" id="{F7138FF8-7083-8940-8EBD-536B5B490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536"/>
              <a:ext cx="300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5" name="Rectangle 8">
              <a:extLst>
                <a:ext uri="{FF2B5EF4-FFF2-40B4-BE49-F238E27FC236}">
                  <a16:creationId xmlns:a16="http://schemas.microsoft.com/office/drawing/2014/main" id="{24EB246D-EB89-5945-BC0F-249542264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36"/>
              <a:ext cx="300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6" name="Rectangle 9">
              <a:extLst>
                <a:ext uri="{FF2B5EF4-FFF2-40B4-BE49-F238E27FC236}">
                  <a16:creationId xmlns:a16="http://schemas.microsoft.com/office/drawing/2014/main" id="{7853B771-BA90-444C-A7E5-66EA5B627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536"/>
              <a:ext cx="300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7" name="Rectangle 10">
              <a:extLst>
                <a:ext uri="{FF2B5EF4-FFF2-40B4-BE49-F238E27FC236}">
                  <a16:creationId xmlns:a16="http://schemas.microsoft.com/office/drawing/2014/main" id="{95941CA6-D211-3141-92CD-C33AF497B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1536"/>
              <a:ext cx="300" cy="5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8" name="Rectangle 11">
              <a:extLst>
                <a:ext uri="{FF2B5EF4-FFF2-40B4-BE49-F238E27FC236}">
                  <a16:creationId xmlns:a16="http://schemas.microsoft.com/office/drawing/2014/main" id="{BF3AA4F5-0C35-A244-92B9-AB3E16220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069"/>
              <a:ext cx="600" cy="2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19" name="Rectangle 12">
              <a:extLst>
                <a:ext uri="{FF2B5EF4-FFF2-40B4-BE49-F238E27FC236}">
                  <a16:creationId xmlns:a16="http://schemas.microsoft.com/office/drawing/2014/main" id="{EF65DFDA-81B3-BC40-AF4D-8D433AEC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36"/>
              <a:ext cx="1200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20" name="Rectangle 13">
              <a:extLst>
                <a:ext uri="{FF2B5EF4-FFF2-40B4-BE49-F238E27FC236}">
                  <a16:creationId xmlns:a16="http://schemas.microsoft.com/office/drawing/2014/main" id="{0A4F9F36-E252-1146-9A7F-206A6B959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36"/>
              <a:ext cx="1200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9521" name="Text Box 14">
              <a:extLst>
                <a:ext uri="{FF2B5EF4-FFF2-40B4-BE49-F238E27FC236}">
                  <a16:creationId xmlns:a16="http://schemas.microsoft.com/office/drawing/2014/main" id="{202A1DBB-AEFE-0C43-BD05-294064F96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48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</a:t>
              </a:r>
            </a:p>
          </p:txBody>
        </p:sp>
        <p:sp>
          <p:nvSpPr>
            <p:cNvPr id="149522" name="Text Box 15">
              <a:extLst>
                <a:ext uri="{FF2B5EF4-FFF2-40B4-BE49-F238E27FC236}">
                  <a16:creationId xmlns:a16="http://schemas.microsoft.com/office/drawing/2014/main" id="{0CDF2F14-02EE-924C-9BD7-31BEAEABC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776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</a:t>
              </a:r>
            </a:p>
          </p:txBody>
        </p:sp>
        <p:sp>
          <p:nvSpPr>
            <p:cNvPr id="149523" name="Rectangle 16">
              <a:extLst>
                <a:ext uri="{FF2B5EF4-FFF2-40B4-BE49-F238E27FC236}">
                  <a16:creationId xmlns:a16="http://schemas.microsoft.com/office/drawing/2014/main" id="{8F019FC8-1D23-B94E-822E-2B40D9EE0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069"/>
              <a:ext cx="600" cy="2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149513" name="Object 2">
            <a:extLst>
              <a:ext uri="{FF2B5EF4-FFF2-40B4-BE49-F238E27FC236}">
                <a16:creationId xmlns:a16="http://schemas.microsoft.com/office/drawing/2014/main" id="{6709B621-B8F1-2143-AB23-92D32468B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4963" y="4972050"/>
          <a:ext cx="21574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Worksheet" r:id="rId3" imgW="5118100" imgH="2209800" progId="Excel.Sheet.8">
                  <p:embed/>
                </p:oleObj>
              </mc:Choice>
              <mc:Fallback>
                <p:oleObj name="Worksheet" r:id="rId3" imgW="5118100" imgH="2209800" progId="Excel.Sheet.8">
                  <p:embed/>
                  <p:pic>
                    <p:nvPicPr>
                      <p:cNvPr id="149513" name="Object 2">
                        <a:extLst>
                          <a:ext uri="{FF2B5EF4-FFF2-40B4-BE49-F238E27FC236}">
                            <a16:creationId xmlns:a16="http://schemas.microsoft.com/office/drawing/2014/main" id="{6709B621-B8F1-2143-AB23-92D32468B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4972050"/>
                        <a:ext cx="2157412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627197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Date Placeholder 3">
            <a:extLst>
              <a:ext uri="{FF2B5EF4-FFF2-40B4-BE49-F238E27FC236}">
                <a16:creationId xmlns:a16="http://schemas.microsoft.com/office/drawing/2014/main" id="{FB5A81C4-276B-1F4A-81B4-1023F30D9C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50530" name="Footer Placeholder 4">
            <a:extLst>
              <a:ext uri="{FF2B5EF4-FFF2-40B4-BE49-F238E27FC236}">
                <a16:creationId xmlns:a16="http://schemas.microsoft.com/office/drawing/2014/main" id="{B8D4F8A3-117B-B940-9A58-CE848C44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0531" name="Slide Number Placeholder 5">
            <a:extLst>
              <a:ext uri="{FF2B5EF4-FFF2-40B4-BE49-F238E27FC236}">
                <a16:creationId xmlns:a16="http://schemas.microsoft.com/office/drawing/2014/main" id="{5D72D995-BF75-2345-9D51-A51BF9D2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4F6266D-D37F-7C49-93B0-5942C6936FB2}" type="slidenum">
              <a:rPr lang="en-US" altLang="en-US" sz="1400"/>
              <a:pPr algn="r"/>
              <a:t>125</a:t>
            </a:fld>
            <a:endParaRPr lang="en-US" altLang="en-US" sz="1400"/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12F6EBDF-FDA8-344F-88BD-62D98DA7F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Drill#2:</a:t>
            </a:r>
          </a:p>
        </p:txBody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AEB6FD5B-5D27-BF4C-B3A4-67B61545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34" name="Rectangle 4">
            <a:extLst>
              <a:ext uri="{FF2B5EF4-FFF2-40B4-BE49-F238E27FC236}">
                <a16:creationId xmlns:a16="http://schemas.microsoft.com/office/drawing/2014/main" id="{968051E5-E2C5-A447-B23F-FBD76FF1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86113"/>
            <a:ext cx="3962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35" name="Rectangle 5">
            <a:extLst>
              <a:ext uri="{FF2B5EF4-FFF2-40B4-BE49-F238E27FC236}">
                <a16:creationId xmlns:a16="http://schemas.microsoft.com/office/drawing/2014/main" id="{9A7604B7-2A65-C644-A105-8C267988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438400"/>
            <a:ext cx="476250" cy="846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36" name="Rectangle 6">
            <a:extLst>
              <a:ext uri="{FF2B5EF4-FFF2-40B4-BE49-F238E27FC236}">
                <a16:creationId xmlns:a16="http://schemas.microsoft.com/office/drawing/2014/main" id="{42AFDE1B-D53D-5A4F-91FC-6DFE29AD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438400"/>
            <a:ext cx="476250" cy="846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37" name="Rectangle 7">
            <a:extLst>
              <a:ext uri="{FF2B5EF4-FFF2-40B4-BE49-F238E27FC236}">
                <a16:creationId xmlns:a16="http://schemas.microsoft.com/office/drawing/2014/main" id="{AA4C17C2-0D70-A74A-BB90-0B8A47862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438400"/>
            <a:ext cx="476250" cy="846138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38" name="Rectangle 8">
            <a:extLst>
              <a:ext uri="{FF2B5EF4-FFF2-40B4-BE49-F238E27FC236}">
                <a16:creationId xmlns:a16="http://schemas.microsoft.com/office/drawing/2014/main" id="{A372AD11-5498-B74A-8852-7BBE6C3BF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438400"/>
            <a:ext cx="476250" cy="846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39" name="Rectangle 9">
            <a:extLst>
              <a:ext uri="{FF2B5EF4-FFF2-40B4-BE49-F238E27FC236}">
                <a16:creationId xmlns:a16="http://schemas.microsoft.com/office/drawing/2014/main" id="{4564995D-E33D-3A4A-BCF0-21F6E74D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84538"/>
            <a:ext cx="952500" cy="423862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40" name="Rectangle 10">
            <a:extLst>
              <a:ext uri="{FF2B5EF4-FFF2-40B4-BE49-F238E27FC236}">
                <a16:creationId xmlns:a16="http://schemas.microsoft.com/office/drawing/2014/main" id="{9F69713F-27DA-B94D-A1CC-D6549629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08400"/>
            <a:ext cx="1905000" cy="3175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41" name="Rectangle 11">
            <a:extLst>
              <a:ext uri="{FF2B5EF4-FFF2-40B4-BE49-F238E27FC236}">
                <a16:creationId xmlns:a16="http://schemas.microsoft.com/office/drawing/2014/main" id="{220A3459-7E4C-684C-9762-F223BC8D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025900"/>
            <a:ext cx="1905000" cy="3175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542" name="Text Box 12">
            <a:extLst>
              <a:ext uri="{FF2B5EF4-FFF2-40B4-BE49-F238E27FC236}">
                <a16:creationId xmlns:a16="http://schemas.microsoft.com/office/drawing/2014/main" id="{BE7AAA01-E052-7C4E-ACF1-F82B0DB4F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862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50543" name="Text Box 13">
            <a:extLst>
              <a:ext uri="{FF2B5EF4-FFF2-40B4-BE49-F238E27FC236}">
                <a16:creationId xmlns:a16="http://schemas.microsoft.com/office/drawing/2014/main" id="{E2D44B81-E693-E94C-B8E4-02DF4C34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50544" name="Rectangle 14">
            <a:extLst>
              <a:ext uri="{FF2B5EF4-FFF2-40B4-BE49-F238E27FC236}">
                <a16:creationId xmlns:a16="http://schemas.microsoft.com/office/drawing/2014/main" id="{3D6BABC8-170A-CA4E-AB66-840F73DF9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spike - DWT?</a:t>
            </a:r>
          </a:p>
        </p:txBody>
      </p:sp>
      <p:sp>
        <p:nvSpPr>
          <p:cNvPr id="150545" name="Rectangle 15">
            <a:extLst>
              <a:ext uri="{FF2B5EF4-FFF2-40B4-BE49-F238E27FC236}">
                <a16:creationId xmlns:a16="http://schemas.microsoft.com/office/drawing/2014/main" id="{431FCFBF-199F-5B41-9A1F-73FB57B45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84538"/>
            <a:ext cx="952500" cy="423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0546" name="Object 2">
            <a:extLst>
              <a:ext uri="{FF2B5EF4-FFF2-40B4-BE49-F238E27FC236}">
                <a16:creationId xmlns:a16="http://schemas.microsoft.com/office/drawing/2014/main" id="{980A5A74-DB0D-B948-BAF1-6E54FDE83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4963" y="4972050"/>
          <a:ext cx="21574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Worksheet" r:id="rId3" imgW="5118100" imgH="2209800" progId="Excel.Sheet.8">
                  <p:embed/>
                </p:oleObj>
              </mc:Choice>
              <mc:Fallback>
                <p:oleObj name="Worksheet" r:id="rId3" imgW="5118100" imgH="2209800" progId="Excel.Sheet.8">
                  <p:embed/>
                  <p:pic>
                    <p:nvPicPr>
                      <p:cNvPr id="150546" name="Object 2">
                        <a:extLst>
                          <a:ext uri="{FF2B5EF4-FFF2-40B4-BE49-F238E27FC236}">
                            <a16:creationId xmlns:a16="http://schemas.microsoft.com/office/drawing/2014/main" id="{980A5A74-DB0D-B948-BAF1-6E54FDE83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4972050"/>
                        <a:ext cx="2157412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7" name="Line 17">
            <a:extLst>
              <a:ext uri="{FF2B5EF4-FFF2-40B4-BE49-F238E27FC236}">
                <a16:creationId xmlns:a16="http://schemas.microsoft.com/office/drawing/2014/main" id="{818EB624-D8E3-C14C-94BB-BE0E42A36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4386263"/>
            <a:ext cx="14288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Text Box 18">
            <a:extLst>
              <a:ext uri="{FF2B5EF4-FFF2-40B4-BE49-F238E27FC236}">
                <a16:creationId xmlns:a16="http://schemas.microsoft.com/office/drawing/2014/main" id="{83AE2D62-2A25-C240-A3D3-D544E9540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400300"/>
            <a:ext cx="32321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0.00    0.00    </a:t>
            </a:r>
            <a:r>
              <a:rPr lang="en-US" altLang="en-US" sz="2400" b="1"/>
              <a:t>0.71</a:t>
            </a:r>
            <a:r>
              <a:rPr lang="en-US" altLang="en-US" sz="2400"/>
              <a:t>    0.00</a:t>
            </a:r>
          </a:p>
          <a:p>
            <a:endParaRPr lang="en-US" altLang="en-US" sz="2400"/>
          </a:p>
          <a:p>
            <a:r>
              <a:rPr lang="en-US" altLang="en-US" sz="2400"/>
              <a:t>0.00    </a:t>
            </a:r>
            <a:r>
              <a:rPr lang="en-US" altLang="en-US" sz="2400" b="1"/>
              <a:t>0.50</a:t>
            </a:r>
          </a:p>
          <a:p>
            <a:r>
              <a:rPr lang="en-US" altLang="en-US" sz="2400" b="1"/>
              <a:t>-0.35</a:t>
            </a:r>
          </a:p>
          <a:p>
            <a:r>
              <a:rPr lang="en-US" altLang="en-US" sz="2400" b="1"/>
              <a:t>0.35</a:t>
            </a:r>
          </a:p>
        </p:txBody>
      </p:sp>
    </p:spTree>
    <p:extLst>
      <p:ext uri="{BB962C8B-B14F-4D97-AF65-F5344CB8AC3E}">
        <p14:creationId xmlns:p14="http://schemas.microsoft.com/office/powerpoint/2010/main" val="2690121477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Date Placeholder 3">
            <a:extLst>
              <a:ext uri="{FF2B5EF4-FFF2-40B4-BE49-F238E27FC236}">
                <a16:creationId xmlns:a16="http://schemas.microsoft.com/office/drawing/2014/main" id="{ECD7183C-CAAE-2C4C-9C0E-50C8309C7D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51554" name="Footer Placeholder 4">
            <a:extLst>
              <a:ext uri="{FF2B5EF4-FFF2-40B4-BE49-F238E27FC236}">
                <a16:creationId xmlns:a16="http://schemas.microsoft.com/office/drawing/2014/main" id="{3919987E-D299-7E4A-9160-8D1BFD88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1555" name="Slide Number Placeholder 5">
            <a:extLst>
              <a:ext uri="{FF2B5EF4-FFF2-40B4-BE49-F238E27FC236}">
                <a16:creationId xmlns:a16="http://schemas.microsoft.com/office/drawing/2014/main" id="{AC677E19-860D-9D42-B475-38EAD6C9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3DBDA3F-D928-5B4E-B63E-4DAA39616878}" type="slidenum">
              <a:rPr lang="en-US" altLang="en-US" sz="1400"/>
              <a:pPr algn="r"/>
              <a:t>126</a:t>
            </a:fld>
            <a:endParaRPr lang="en-US" altLang="en-US" sz="1400"/>
          </a:p>
        </p:txBody>
      </p:sp>
      <p:sp>
        <p:nvSpPr>
          <p:cNvPr id="151556" name="Rectangle 2">
            <a:extLst>
              <a:ext uri="{FF2B5EF4-FFF2-40B4-BE49-F238E27FC236}">
                <a16:creationId xmlns:a16="http://schemas.microsoft.com/office/drawing/2014/main" id="{0BFBB47F-6CFB-3F47-A050-962CED1F4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Drill#3:</a:t>
            </a:r>
          </a:p>
        </p:txBody>
      </p:sp>
      <p:sp>
        <p:nvSpPr>
          <p:cNvPr id="151557" name="Rectangle 3">
            <a:extLst>
              <a:ext uri="{FF2B5EF4-FFF2-40B4-BE49-F238E27FC236}">
                <a16:creationId xmlns:a16="http://schemas.microsoft.com/office/drawing/2014/main" id="{23FCA309-14CA-6F47-A387-72F268907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58" name="Rectangle 4">
            <a:extLst>
              <a:ext uri="{FF2B5EF4-FFF2-40B4-BE49-F238E27FC236}">
                <a16:creationId xmlns:a16="http://schemas.microsoft.com/office/drawing/2014/main" id="{6F619272-FF69-AC45-9C3C-6A30BCA5D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weekly + daily periodicity, + spike -  DWT?</a:t>
            </a:r>
          </a:p>
        </p:txBody>
      </p:sp>
      <p:sp>
        <p:nvSpPr>
          <p:cNvPr id="151559" name="Rectangle 5">
            <a:extLst>
              <a:ext uri="{FF2B5EF4-FFF2-40B4-BE49-F238E27FC236}">
                <a16:creationId xmlns:a16="http://schemas.microsoft.com/office/drawing/2014/main" id="{2017887D-6630-DB43-9C15-39708B5D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60" name="Rectangle 6">
            <a:extLst>
              <a:ext uri="{FF2B5EF4-FFF2-40B4-BE49-F238E27FC236}">
                <a16:creationId xmlns:a16="http://schemas.microsoft.com/office/drawing/2014/main" id="{DA751C08-B7C2-8B43-A6AD-53CFA8B80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61" name="Rectangle 7">
            <a:extLst>
              <a:ext uri="{FF2B5EF4-FFF2-40B4-BE49-F238E27FC236}">
                <a16:creationId xmlns:a16="http://schemas.microsoft.com/office/drawing/2014/main" id="{8A3219DE-3A4B-B144-A6B4-BADBAFA2F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62" name="Rectangle 8">
            <a:extLst>
              <a:ext uri="{FF2B5EF4-FFF2-40B4-BE49-F238E27FC236}">
                <a16:creationId xmlns:a16="http://schemas.microsoft.com/office/drawing/2014/main" id="{03199DF2-4FA8-B94F-9E17-A181B34D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63" name="Rectangle 9">
            <a:extLst>
              <a:ext uri="{FF2B5EF4-FFF2-40B4-BE49-F238E27FC236}">
                <a16:creationId xmlns:a16="http://schemas.microsoft.com/office/drawing/2014/main" id="{E1966836-D518-4842-BA78-677B5332C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64" name="Rectangle 10">
            <a:extLst>
              <a:ext uri="{FF2B5EF4-FFF2-40B4-BE49-F238E27FC236}">
                <a16:creationId xmlns:a16="http://schemas.microsoft.com/office/drawing/2014/main" id="{AF163121-E0AC-D740-8E01-36F0C5B13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79888"/>
            <a:ext cx="1905000" cy="319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65" name="Rectangle 11">
            <a:extLst>
              <a:ext uri="{FF2B5EF4-FFF2-40B4-BE49-F238E27FC236}">
                <a16:creationId xmlns:a16="http://schemas.microsoft.com/office/drawing/2014/main" id="{79443C32-C385-E748-A835-8EB89CBB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8975"/>
            <a:ext cx="1905000" cy="320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1566" name="Text Box 12">
            <a:extLst>
              <a:ext uri="{FF2B5EF4-FFF2-40B4-BE49-F238E27FC236}">
                <a16:creationId xmlns:a16="http://schemas.microsoft.com/office/drawing/2014/main" id="{44173C92-9951-B448-95D7-BCBF5CAA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60863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51567" name="Text Box 13">
            <a:extLst>
              <a:ext uri="{FF2B5EF4-FFF2-40B4-BE49-F238E27FC236}">
                <a16:creationId xmlns:a16="http://schemas.microsoft.com/office/drawing/2014/main" id="{133C6720-EE6C-EC4F-8D88-568AC248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86125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51568" name="Rectangle 14">
            <a:extLst>
              <a:ext uri="{FF2B5EF4-FFF2-40B4-BE49-F238E27FC236}">
                <a16:creationId xmlns:a16="http://schemas.microsoft.com/office/drawing/2014/main" id="{7F1C1C66-7389-2F4F-86E5-CD83A3B33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1569" name="Object 2">
            <a:extLst>
              <a:ext uri="{FF2B5EF4-FFF2-40B4-BE49-F238E27FC236}">
                <a16:creationId xmlns:a16="http://schemas.microsoft.com/office/drawing/2014/main" id="{1A775815-EEC9-A445-A69D-AF936FCE5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5013325"/>
          <a:ext cx="20669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Worksheet" r:id="rId3" imgW="5194300" imgH="2705100" progId="Excel.Sheet.8">
                  <p:embed/>
                </p:oleObj>
              </mc:Choice>
              <mc:Fallback>
                <p:oleObj name="Worksheet" r:id="rId3" imgW="5194300" imgH="2705100" progId="Excel.Sheet.8">
                  <p:embed/>
                  <p:pic>
                    <p:nvPicPr>
                      <p:cNvPr id="151569" name="Object 2">
                        <a:extLst>
                          <a:ext uri="{FF2B5EF4-FFF2-40B4-BE49-F238E27FC236}">
                            <a16:creationId xmlns:a16="http://schemas.microsoft.com/office/drawing/2014/main" id="{1A775815-EEC9-A445-A69D-AF936FCE54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013325"/>
                        <a:ext cx="206692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0" name="Rectangle 16">
            <a:extLst>
              <a:ext uri="{FF2B5EF4-FFF2-40B4-BE49-F238E27FC236}">
                <a16:creationId xmlns:a16="http://schemas.microsoft.com/office/drawing/2014/main" id="{889AD529-AAD7-9646-B26D-B300DECC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900363"/>
            <a:ext cx="1903412" cy="19065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902882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Date Placeholder 3">
            <a:extLst>
              <a:ext uri="{FF2B5EF4-FFF2-40B4-BE49-F238E27FC236}">
                <a16:creationId xmlns:a16="http://schemas.microsoft.com/office/drawing/2014/main" id="{F8CC052A-6FDD-9846-9A3D-DE33CA8AA3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52578" name="Footer Placeholder 4">
            <a:extLst>
              <a:ext uri="{FF2B5EF4-FFF2-40B4-BE49-F238E27FC236}">
                <a16:creationId xmlns:a16="http://schemas.microsoft.com/office/drawing/2014/main" id="{B487B73F-2E71-FD40-BF94-5A9B3481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2579" name="Slide Number Placeholder 5">
            <a:extLst>
              <a:ext uri="{FF2B5EF4-FFF2-40B4-BE49-F238E27FC236}">
                <a16:creationId xmlns:a16="http://schemas.microsoft.com/office/drawing/2014/main" id="{0B6D2396-E7C7-5F40-886A-CDBECAE5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A15C2ED-A94A-9A48-A039-863E41F52F51}" type="slidenum">
              <a:rPr lang="en-US" altLang="en-US" sz="1400"/>
              <a:pPr algn="r"/>
              <a:t>127</a:t>
            </a:fld>
            <a:endParaRPr lang="en-US" altLang="en-US" sz="1400"/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D528DC8F-CA0A-9042-B2FA-3572CEE65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Drill#3:</a:t>
            </a:r>
          </a:p>
        </p:txBody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456FAA64-C009-DD43-BC56-1E1E74C4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82" name="Rectangle 4">
            <a:extLst>
              <a:ext uri="{FF2B5EF4-FFF2-40B4-BE49-F238E27FC236}">
                <a16:creationId xmlns:a16="http://schemas.microsoft.com/office/drawing/2014/main" id="{C5221361-B61C-D943-B3B2-46928F3AE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</a:t>
            </a:r>
            <a:r>
              <a:rPr lang="en-US" altLang="en-US" b="1">
                <a:ea typeface="ＭＳ Ｐゴシック" panose="020B0600070205080204" pitchFamily="34" charset="-128"/>
              </a:rPr>
              <a:t>weekly</a:t>
            </a:r>
            <a:r>
              <a:rPr lang="en-US" altLang="en-US">
                <a:ea typeface="ＭＳ Ｐゴシック" panose="020B0600070205080204" pitchFamily="34" charset="-128"/>
              </a:rPr>
              <a:t> + daily periodicity, + spike -  DWT?</a:t>
            </a:r>
          </a:p>
        </p:txBody>
      </p:sp>
      <p:sp>
        <p:nvSpPr>
          <p:cNvPr id="152583" name="Rectangle 5">
            <a:extLst>
              <a:ext uri="{FF2B5EF4-FFF2-40B4-BE49-F238E27FC236}">
                <a16:creationId xmlns:a16="http://schemas.microsoft.com/office/drawing/2014/main" id="{0AFE30E0-0E39-7248-A097-75882D9D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84" name="Rectangle 6">
            <a:extLst>
              <a:ext uri="{FF2B5EF4-FFF2-40B4-BE49-F238E27FC236}">
                <a16:creationId xmlns:a16="http://schemas.microsoft.com/office/drawing/2014/main" id="{80CA9209-0F15-7541-A897-18E2A160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85" name="Rectangle 7">
            <a:extLst>
              <a:ext uri="{FF2B5EF4-FFF2-40B4-BE49-F238E27FC236}">
                <a16:creationId xmlns:a16="http://schemas.microsoft.com/office/drawing/2014/main" id="{FF0792AE-5528-EE47-972B-2F0F7B1C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86" name="Rectangle 8">
            <a:extLst>
              <a:ext uri="{FF2B5EF4-FFF2-40B4-BE49-F238E27FC236}">
                <a16:creationId xmlns:a16="http://schemas.microsoft.com/office/drawing/2014/main" id="{927AEA5B-6599-554D-9A97-0EDD8C3E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87" name="Rectangle 9">
            <a:extLst>
              <a:ext uri="{FF2B5EF4-FFF2-40B4-BE49-F238E27FC236}">
                <a16:creationId xmlns:a16="http://schemas.microsoft.com/office/drawing/2014/main" id="{C8C04119-3594-904B-87EB-9B0618BB3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88" name="Rectangle 10">
            <a:extLst>
              <a:ext uri="{FF2B5EF4-FFF2-40B4-BE49-F238E27FC236}">
                <a16:creationId xmlns:a16="http://schemas.microsoft.com/office/drawing/2014/main" id="{C5659E12-916C-E64D-A55A-32A7109C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79888"/>
            <a:ext cx="1905000" cy="319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89" name="Rectangle 11">
            <a:extLst>
              <a:ext uri="{FF2B5EF4-FFF2-40B4-BE49-F238E27FC236}">
                <a16:creationId xmlns:a16="http://schemas.microsoft.com/office/drawing/2014/main" id="{57A02A61-D989-1E45-8663-D5BEDCCF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8975"/>
            <a:ext cx="1905000" cy="320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90" name="Text Box 12">
            <a:extLst>
              <a:ext uri="{FF2B5EF4-FFF2-40B4-BE49-F238E27FC236}">
                <a16:creationId xmlns:a16="http://schemas.microsoft.com/office/drawing/2014/main" id="{9FB156FC-3996-F84D-B948-86DBEF57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60863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52591" name="Text Box 13">
            <a:extLst>
              <a:ext uri="{FF2B5EF4-FFF2-40B4-BE49-F238E27FC236}">
                <a16:creationId xmlns:a16="http://schemas.microsoft.com/office/drawing/2014/main" id="{9334849A-4774-924B-A754-541DF4688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86125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52592" name="Rectangle 14">
            <a:extLst>
              <a:ext uri="{FF2B5EF4-FFF2-40B4-BE49-F238E27FC236}">
                <a16:creationId xmlns:a16="http://schemas.microsoft.com/office/drawing/2014/main" id="{5043A7FD-AA61-E446-BE4A-C544E1F0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2593" name="Object 2">
            <a:extLst>
              <a:ext uri="{FF2B5EF4-FFF2-40B4-BE49-F238E27FC236}">
                <a16:creationId xmlns:a16="http://schemas.microsoft.com/office/drawing/2014/main" id="{F2418189-15B1-0C4B-931C-918DE6FCD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5013325"/>
          <a:ext cx="20669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Worksheet" r:id="rId3" imgW="5194300" imgH="2705100" progId="Excel.Sheet.8">
                  <p:embed/>
                </p:oleObj>
              </mc:Choice>
              <mc:Fallback>
                <p:oleObj name="Worksheet" r:id="rId3" imgW="5194300" imgH="2705100" progId="Excel.Sheet.8">
                  <p:embed/>
                  <p:pic>
                    <p:nvPicPr>
                      <p:cNvPr id="152593" name="Object 2">
                        <a:extLst>
                          <a:ext uri="{FF2B5EF4-FFF2-40B4-BE49-F238E27FC236}">
                            <a16:creationId xmlns:a16="http://schemas.microsoft.com/office/drawing/2014/main" id="{F2418189-15B1-0C4B-931C-918DE6FCD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013325"/>
                        <a:ext cx="206692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4" name="Rectangle 16">
            <a:extLst>
              <a:ext uri="{FF2B5EF4-FFF2-40B4-BE49-F238E27FC236}">
                <a16:creationId xmlns:a16="http://schemas.microsoft.com/office/drawing/2014/main" id="{ABA60F86-E7AD-CA47-99EE-BF094E6E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900363"/>
            <a:ext cx="1903412" cy="19065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95" name="Rectangle 17">
            <a:extLst>
              <a:ext uri="{FF2B5EF4-FFF2-40B4-BE49-F238E27FC236}">
                <a16:creationId xmlns:a16="http://schemas.microsoft.com/office/drawing/2014/main" id="{75968103-6F00-2249-AD33-8BDE6BFCA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4445000"/>
            <a:ext cx="1873250" cy="231775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442545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Date Placeholder 3">
            <a:extLst>
              <a:ext uri="{FF2B5EF4-FFF2-40B4-BE49-F238E27FC236}">
                <a16:creationId xmlns:a16="http://schemas.microsoft.com/office/drawing/2014/main" id="{204DD235-4396-514E-8ADD-02B7482722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53602" name="Footer Placeholder 4">
            <a:extLst>
              <a:ext uri="{FF2B5EF4-FFF2-40B4-BE49-F238E27FC236}">
                <a16:creationId xmlns:a16="http://schemas.microsoft.com/office/drawing/2014/main" id="{9B490972-4C8C-A24E-A5A8-778B4D86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3603" name="Slide Number Placeholder 5">
            <a:extLst>
              <a:ext uri="{FF2B5EF4-FFF2-40B4-BE49-F238E27FC236}">
                <a16:creationId xmlns:a16="http://schemas.microsoft.com/office/drawing/2014/main" id="{9B6E5C52-8128-1F49-B406-9565B3C6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EB396CA-A14D-D54F-BA01-8C5CAF7F683A}" type="slidenum">
              <a:rPr lang="en-US" altLang="en-US" sz="1400"/>
              <a:pPr algn="r"/>
              <a:t>128</a:t>
            </a:fld>
            <a:endParaRPr lang="en-US" altLang="en-US" sz="1400"/>
          </a:p>
        </p:txBody>
      </p:sp>
      <p:sp>
        <p:nvSpPr>
          <p:cNvPr id="153604" name="Rectangle 2">
            <a:extLst>
              <a:ext uri="{FF2B5EF4-FFF2-40B4-BE49-F238E27FC236}">
                <a16:creationId xmlns:a16="http://schemas.microsoft.com/office/drawing/2014/main" id="{ED0D055E-58CB-934E-A42A-105236E8A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Drill#3:</a:t>
            </a:r>
          </a:p>
        </p:txBody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32F8EB65-5E9D-B64D-9629-83C96271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06" name="Rectangle 4">
            <a:extLst>
              <a:ext uri="{FF2B5EF4-FFF2-40B4-BE49-F238E27FC236}">
                <a16:creationId xmlns:a16="http://schemas.microsoft.com/office/drawing/2014/main" id="{F7711B76-4701-F545-9E5F-0A61E1AFD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weekly + </a:t>
            </a:r>
            <a:r>
              <a:rPr lang="en-US" altLang="en-US" b="1">
                <a:ea typeface="ＭＳ Ｐゴシック" panose="020B0600070205080204" pitchFamily="34" charset="-128"/>
              </a:rPr>
              <a:t>daily</a:t>
            </a:r>
            <a:r>
              <a:rPr lang="en-US" altLang="en-US">
                <a:ea typeface="ＭＳ Ｐゴシック" panose="020B0600070205080204" pitchFamily="34" charset="-128"/>
              </a:rPr>
              <a:t> periodicity, + spike -  DWT?</a:t>
            </a:r>
          </a:p>
        </p:txBody>
      </p:sp>
      <p:sp>
        <p:nvSpPr>
          <p:cNvPr id="153607" name="Rectangle 5">
            <a:extLst>
              <a:ext uri="{FF2B5EF4-FFF2-40B4-BE49-F238E27FC236}">
                <a16:creationId xmlns:a16="http://schemas.microsoft.com/office/drawing/2014/main" id="{4DF68479-2257-974C-AE29-E5246D6B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08" name="Rectangle 6">
            <a:extLst>
              <a:ext uri="{FF2B5EF4-FFF2-40B4-BE49-F238E27FC236}">
                <a16:creationId xmlns:a16="http://schemas.microsoft.com/office/drawing/2014/main" id="{2AADCF45-0816-1F45-BF87-93E26FE99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09" name="Rectangle 7">
            <a:extLst>
              <a:ext uri="{FF2B5EF4-FFF2-40B4-BE49-F238E27FC236}">
                <a16:creationId xmlns:a16="http://schemas.microsoft.com/office/drawing/2014/main" id="{DCC545E7-EDA2-514E-8C56-DF8911BD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10" name="Rectangle 8">
            <a:extLst>
              <a:ext uri="{FF2B5EF4-FFF2-40B4-BE49-F238E27FC236}">
                <a16:creationId xmlns:a16="http://schemas.microsoft.com/office/drawing/2014/main" id="{06C54407-42DE-8D48-9774-F6A6D787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11" name="Rectangle 9">
            <a:extLst>
              <a:ext uri="{FF2B5EF4-FFF2-40B4-BE49-F238E27FC236}">
                <a16:creationId xmlns:a16="http://schemas.microsoft.com/office/drawing/2014/main" id="{92D923F6-75BF-664A-B5B6-548A99A1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12" name="Rectangle 10">
            <a:extLst>
              <a:ext uri="{FF2B5EF4-FFF2-40B4-BE49-F238E27FC236}">
                <a16:creationId xmlns:a16="http://schemas.microsoft.com/office/drawing/2014/main" id="{A305637D-B5C8-5446-8E29-CEB35629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79888"/>
            <a:ext cx="1905000" cy="319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13" name="Rectangle 11">
            <a:extLst>
              <a:ext uri="{FF2B5EF4-FFF2-40B4-BE49-F238E27FC236}">
                <a16:creationId xmlns:a16="http://schemas.microsoft.com/office/drawing/2014/main" id="{C3A53129-AEBD-9047-8EB8-7721AAF41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8975"/>
            <a:ext cx="1905000" cy="320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14" name="Text Box 12">
            <a:extLst>
              <a:ext uri="{FF2B5EF4-FFF2-40B4-BE49-F238E27FC236}">
                <a16:creationId xmlns:a16="http://schemas.microsoft.com/office/drawing/2014/main" id="{71451A4D-ACFA-2C4B-B916-48FED86A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60863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53615" name="Text Box 13">
            <a:extLst>
              <a:ext uri="{FF2B5EF4-FFF2-40B4-BE49-F238E27FC236}">
                <a16:creationId xmlns:a16="http://schemas.microsoft.com/office/drawing/2014/main" id="{E20D55FA-A0B4-AD42-AF23-7137EE34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86125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53616" name="Rectangle 14">
            <a:extLst>
              <a:ext uri="{FF2B5EF4-FFF2-40B4-BE49-F238E27FC236}">
                <a16:creationId xmlns:a16="http://schemas.microsoft.com/office/drawing/2014/main" id="{B7CB6A99-33B9-EF45-9DA6-FC4E0EFBF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3617" name="Object 2">
            <a:extLst>
              <a:ext uri="{FF2B5EF4-FFF2-40B4-BE49-F238E27FC236}">
                <a16:creationId xmlns:a16="http://schemas.microsoft.com/office/drawing/2014/main" id="{9987BBA9-F111-9741-838D-148E2B7688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5013325"/>
          <a:ext cx="20669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Worksheet" r:id="rId3" imgW="5194300" imgH="2705100" progId="Excel.Sheet.8">
                  <p:embed/>
                </p:oleObj>
              </mc:Choice>
              <mc:Fallback>
                <p:oleObj name="Worksheet" r:id="rId3" imgW="5194300" imgH="2705100" progId="Excel.Sheet.8">
                  <p:embed/>
                  <p:pic>
                    <p:nvPicPr>
                      <p:cNvPr id="153617" name="Object 2">
                        <a:extLst>
                          <a:ext uri="{FF2B5EF4-FFF2-40B4-BE49-F238E27FC236}">
                            <a16:creationId xmlns:a16="http://schemas.microsoft.com/office/drawing/2014/main" id="{9987BBA9-F111-9741-838D-148E2B7688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013325"/>
                        <a:ext cx="206692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8" name="Rectangle 16">
            <a:extLst>
              <a:ext uri="{FF2B5EF4-FFF2-40B4-BE49-F238E27FC236}">
                <a16:creationId xmlns:a16="http://schemas.microsoft.com/office/drawing/2014/main" id="{FE6AA8AF-AE10-5443-8FBF-1DAAAAAB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900363"/>
            <a:ext cx="1903412" cy="19065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19" name="Rectangle 17">
            <a:extLst>
              <a:ext uri="{FF2B5EF4-FFF2-40B4-BE49-F238E27FC236}">
                <a16:creationId xmlns:a16="http://schemas.microsoft.com/office/drawing/2014/main" id="{E8274DD8-C503-BA4D-A104-77C11BE4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3492500"/>
            <a:ext cx="1903412" cy="390525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57376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Date Placeholder 3">
            <a:extLst>
              <a:ext uri="{FF2B5EF4-FFF2-40B4-BE49-F238E27FC236}">
                <a16:creationId xmlns:a16="http://schemas.microsoft.com/office/drawing/2014/main" id="{B87B493E-9675-1A4C-955C-0C89683992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54626" name="Footer Placeholder 4">
            <a:extLst>
              <a:ext uri="{FF2B5EF4-FFF2-40B4-BE49-F238E27FC236}">
                <a16:creationId xmlns:a16="http://schemas.microsoft.com/office/drawing/2014/main" id="{FE4F6FCD-9651-BC46-8CA6-A38E16D7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4627" name="Slide Number Placeholder 5">
            <a:extLst>
              <a:ext uri="{FF2B5EF4-FFF2-40B4-BE49-F238E27FC236}">
                <a16:creationId xmlns:a16="http://schemas.microsoft.com/office/drawing/2014/main" id="{21DEF3D0-FCE6-D441-9C85-F93B2E61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FC62AC3-1018-1C40-8298-F62E566858A4}" type="slidenum">
              <a:rPr lang="en-US" altLang="en-US" sz="1400"/>
              <a:pPr algn="r"/>
              <a:t>129</a:t>
            </a:fld>
            <a:endParaRPr lang="en-US" altLang="en-US" sz="1400"/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EAE85ED7-7F3A-A848-8BAD-0F717B445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Drill#3:</a:t>
            </a:r>
          </a:p>
        </p:txBody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2261816F-5B27-D346-AAAE-B55BA973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0" name="Rectangle 4">
            <a:extLst>
              <a:ext uri="{FF2B5EF4-FFF2-40B4-BE49-F238E27FC236}">
                <a16:creationId xmlns:a16="http://schemas.microsoft.com/office/drawing/2014/main" id="{F83731F7-BC6F-0440-8197-7A1B17BF3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weekly + daily periodicity, + </a:t>
            </a:r>
            <a:r>
              <a:rPr lang="en-US" altLang="en-US" b="1">
                <a:ea typeface="ＭＳ Ｐゴシック" panose="020B0600070205080204" pitchFamily="34" charset="-128"/>
              </a:rPr>
              <a:t>spike</a:t>
            </a:r>
            <a:r>
              <a:rPr lang="en-US" altLang="en-US">
                <a:ea typeface="ＭＳ Ｐゴシック" panose="020B0600070205080204" pitchFamily="34" charset="-128"/>
              </a:rPr>
              <a:t> -  DWT?</a:t>
            </a:r>
          </a:p>
        </p:txBody>
      </p:sp>
      <p:sp>
        <p:nvSpPr>
          <p:cNvPr id="154631" name="Rectangle 5">
            <a:extLst>
              <a:ext uri="{FF2B5EF4-FFF2-40B4-BE49-F238E27FC236}">
                <a16:creationId xmlns:a16="http://schemas.microsoft.com/office/drawing/2014/main" id="{8BCB1EA0-D0D7-2B49-8027-D230BB51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2" name="Rectangle 6">
            <a:extLst>
              <a:ext uri="{FF2B5EF4-FFF2-40B4-BE49-F238E27FC236}">
                <a16:creationId xmlns:a16="http://schemas.microsoft.com/office/drawing/2014/main" id="{E019FB25-58D9-5149-A4C8-A30C7D08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3" name="Rectangle 7">
            <a:extLst>
              <a:ext uri="{FF2B5EF4-FFF2-40B4-BE49-F238E27FC236}">
                <a16:creationId xmlns:a16="http://schemas.microsoft.com/office/drawing/2014/main" id="{FA13E707-0ADD-254A-9A34-3A7965ECB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4" name="Rectangle 8">
            <a:extLst>
              <a:ext uri="{FF2B5EF4-FFF2-40B4-BE49-F238E27FC236}">
                <a16:creationId xmlns:a16="http://schemas.microsoft.com/office/drawing/2014/main" id="{B033B539-11F8-1141-ACDF-B057BC97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5" name="Rectangle 9">
            <a:extLst>
              <a:ext uri="{FF2B5EF4-FFF2-40B4-BE49-F238E27FC236}">
                <a16:creationId xmlns:a16="http://schemas.microsoft.com/office/drawing/2014/main" id="{83DA9D43-EBBA-4F46-89E6-6C1B6578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6" name="Rectangle 10">
            <a:extLst>
              <a:ext uri="{FF2B5EF4-FFF2-40B4-BE49-F238E27FC236}">
                <a16:creationId xmlns:a16="http://schemas.microsoft.com/office/drawing/2014/main" id="{8BFBFDE1-C245-C546-8DCA-5772B428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79888"/>
            <a:ext cx="1905000" cy="319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7" name="Rectangle 11">
            <a:extLst>
              <a:ext uri="{FF2B5EF4-FFF2-40B4-BE49-F238E27FC236}">
                <a16:creationId xmlns:a16="http://schemas.microsoft.com/office/drawing/2014/main" id="{D4361C84-2DD7-D144-8D55-2E24400FF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8975"/>
            <a:ext cx="1905000" cy="320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38" name="Text Box 12">
            <a:extLst>
              <a:ext uri="{FF2B5EF4-FFF2-40B4-BE49-F238E27FC236}">
                <a16:creationId xmlns:a16="http://schemas.microsoft.com/office/drawing/2014/main" id="{11328117-34CA-F045-B80F-665279CA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60863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54639" name="Text Box 13">
            <a:extLst>
              <a:ext uri="{FF2B5EF4-FFF2-40B4-BE49-F238E27FC236}">
                <a16:creationId xmlns:a16="http://schemas.microsoft.com/office/drawing/2014/main" id="{641648BD-259A-8C4F-9686-2B9D8028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86125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54640" name="Rectangle 14">
            <a:extLst>
              <a:ext uri="{FF2B5EF4-FFF2-40B4-BE49-F238E27FC236}">
                <a16:creationId xmlns:a16="http://schemas.microsoft.com/office/drawing/2014/main" id="{32B09324-A299-AF40-B3BF-5E64DE78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4641" name="Object 2">
            <a:extLst>
              <a:ext uri="{FF2B5EF4-FFF2-40B4-BE49-F238E27FC236}">
                <a16:creationId xmlns:a16="http://schemas.microsoft.com/office/drawing/2014/main" id="{9D867F36-E939-2540-999A-68B4268A40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5013325"/>
          <a:ext cx="20669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Worksheet" r:id="rId3" imgW="5194300" imgH="2705100" progId="Excel.Sheet.8">
                  <p:embed/>
                </p:oleObj>
              </mc:Choice>
              <mc:Fallback>
                <p:oleObj name="Worksheet" r:id="rId3" imgW="5194300" imgH="2705100" progId="Excel.Sheet.8">
                  <p:embed/>
                  <p:pic>
                    <p:nvPicPr>
                      <p:cNvPr id="154641" name="Object 2">
                        <a:extLst>
                          <a:ext uri="{FF2B5EF4-FFF2-40B4-BE49-F238E27FC236}">
                            <a16:creationId xmlns:a16="http://schemas.microsoft.com/office/drawing/2014/main" id="{9D867F36-E939-2540-999A-68B4268A4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013325"/>
                        <a:ext cx="206692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2" name="Rectangle 16">
            <a:extLst>
              <a:ext uri="{FF2B5EF4-FFF2-40B4-BE49-F238E27FC236}">
                <a16:creationId xmlns:a16="http://schemas.microsoft.com/office/drawing/2014/main" id="{9A55DB12-53F0-B946-82FE-8B8F1191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900363"/>
            <a:ext cx="1903412" cy="19065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4643" name="Freeform 17">
            <a:extLst>
              <a:ext uri="{FF2B5EF4-FFF2-40B4-BE49-F238E27FC236}">
                <a16:creationId xmlns:a16="http://schemas.microsoft.com/office/drawing/2014/main" id="{089E5DC1-5B30-8A46-B9A5-B72F0B36817B}"/>
              </a:ext>
            </a:extLst>
          </p:cNvPr>
          <p:cNvSpPr>
            <a:spLocks/>
          </p:cNvSpPr>
          <p:nvPr/>
        </p:nvSpPr>
        <p:spPr bwMode="auto">
          <a:xfrm>
            <a:off x="2973388" y="2886075"/>
            <a:ext cx="1874837" cy="1935163"/>
          </a:xfrm>
          <a:custGeom>
            <a:avLst/>
            <a:gdLst>
              <a:gd name="T0" fmla="*/ 0 w 1181"/>
              <a:gd name="T1" fmla="*/ 2147483646 h 1219"/>
              <a:gd name="T2" fmla="*/ 2147483646 w 1181"/>
              <a:gd name="T3" fmla="*/ 2147483646 h 1219"/>
              <a:gd name="T4" fmla="*/ 2147483646 w 1181"/>
              <a:gd name="T5" fmla="*/ 0 h 1219"/>
              <a:gd name="T6" fmla="*/ 2147483646 w 1181"/>
              <a:gd name="T7" fmla="*/ 2147483646 h 1219"/>
              <a:gd name="T8" fmla="*/ 2147483646 w 1181"/>
              <a:gd name="T9" fmla="*/ 2147483646 h 1219"/>
              <a:gd name="T10" fmla="*/ 2147483646 w 1181"/>
              <a:gd name="T11" fmla="*/ 2147483646 h 1219"/>
              <a:gd name="T12" fmla="*/ 2147483646 w 1181"/>
              <a:gd name="T13" fmla="*/ 2147483646 h 1219"/>
              <a:gd name="T14" fmla="*/ 2147483646 w 1181"/>
              <a:gd name="T15" fmla="*/ 2147483646 h 12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"/>
              <a:gd name="T25" fmla="*/ 0 h 1219"/>
              <a:gd name="T26" fmla="*/ 1181 w 1181"/>
              <a:gd name="T27" fmla="*/ 1219 h 12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" h="1219">
                <a:moveTo>
                  <a:pt x="0" y="1219"/>
                </a:moveTo>
                <a:lnTo>
                  <a:pt x="63" y="419"/>
                </a:lnTo>
                <a:lnTo>
                  <a:pt x="109" y="0"/>
                </a:lnTo>
                <a:cubicBezTo>
                  <a:pt x="136" y="453"/>
                  <a:pt x="69" y="313"/>
                  <a:pt x="145" y="464"/>
                </a:cubicBezTo>
                <a:lnTo>
                  <a:pt x="181" y="837"/>
                </a:lnTo>
                <a:lnTo>
                  <a:pt x="290" y="1055"/>
                </a:lnTo>
                <a:lnTo>
                  <a:pt x="481" y="1164"/>
                </a:lnTo>
                <a:lnTo>
                  <a:pt x="1181" y="1219"/>
                </a:lnTo>
              </a:path>
            </a:pathLst>
          </a:custGeom>
          <a:solidFill>
            <a:schemeClr val="tx1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48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6F9D12D6-B793-8241-AD67-814A76EECE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8DDB352C-5F11-2F4F-98D3-61D4F135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C2E31E31-4FF9-A449-8FFB-245B48D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9CA69A8-8BBC-534E-B9CE-6B1AD7F673ED}" type="slidenum">
              <a:rPr lang="en-US" altLang="en-US" sz="1400"/>
              <a:pPr algn="r"/>
              <a:t>13</a:t>
            </a:fld>
            <a:endParaRPr lang="en-US" altLang="en-US" sz="1400"/>
          </a:p>
        </p:txBody>
      </p:sp>
      <p:sp>
        <p:nvSpPr>
          <p:cNvPr id="30724" name="Rectangle 1026">
            <a:extLst>
              <a:ext uri="{FF2B5EF4-FFF2-40B4-BE49-F238E27FC236}">
                <a16:creationId xmlns:a16="http://schemas.microsoft.com/office/drawing/2014/main" id="{8831FB52-A23B-0646-AB36-2DCC8AF1B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800">
                <a:ea typeface="ＭＳ Ｐゴシック" panose="020B0600070205080204" pitchFamily="34" charset="-128"/>
              </a:rPr>
              <a:t>Motivation - Applications (cont’d)</a:t>
            </a:r>
          </a:p>
        </p:txBody>
      </p:sp>
      <p:sp>
        <p:nvSpPr>
          <p:cNvPr id="30725" name="Rectangle 1027">
            <a:extLst>
              <a:ext uri="{FF2B5EF4-FFF2-40B4-BE49-F238E27FC236}">
                <a16:creationId xmlns:a16="http://schemas.microsoft.com/office/drawing/2014/main" id="{B4248F66-F718-944A-88B3-2CF12B73D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>
                <a:ea typeface="ＭＳ Ｐゴシック" panose="020B0600070205080204" pitchFamily="34" charset="-128"/>
              </a:rPr>
              <a:t> Computer systems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‘Active Disks’ (buffering, prefetching)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web servers (ditto)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network traffic monitoring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...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" name="Picture 8" descr="Presentation2">
            <a:extLst>
              <a:ext uri="{FF2B5EF4-FFF2-40B4-BE49-F238E27FC236}">
                <a16:creationId xmlns:a16="http://schemas.microsoft.com/office/drawing/2014/main" id="{3A25E1E6-139A-4E4B-B621-FF1DDB8F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708" y="3300152"/>
            <a:ext cx="2807927" cy="16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35899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Date Placeholder 3">
            <a:extLst>
              <a:ext uri="{FF2B5EF4-FFF2-40B4-BE49-F238E27FC236}">
                <a16:creationId xmlns:a16="http://schemas.microsoft.com/office/drawing/2014/main" id="{159938F9-3898-8843-A5F5-076E122FF9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55650" name="Footer Placeholder 4">
            <a:extLst>
              <a:ext uri="{FF2B5EF4-FFF2-40B4-BE49-F238E27FC236}">
                <a16:creationId xmlns:a16="http://schemas.microsoft.com/office/drawing/2014/main" id="{67EEDAA8-8450-9C43-ADF2-E1A09A67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5651" name="Slide Number Placeholder 5">
            <a:extLst>
              <a:ext uri="{FF2B5EF4-FFF2-40B4-BE49-F238E27FC236}">
                <a16:creationId xmlns:a16="http://schemas.microsoft.com/office/drawing/2014/main" id="{5C385473-BED9-014F-9DE3-D94DE77B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9C6EBB5-D858-0C44-9643-8AD1F5060ACA}" type="slidenum">
              <a:rPr lang="en-US" altLang="en-US" sz="1400"/>
              <a:pPr algn="r"/>
              <a:t>130</a:t>
            </a:fld>
            <a:endParaRPr lang="en-US" altLang="en-US" sz="1400"/>
          </a:p>
        </p:txBody>
      </p:sp>
      <p:sp>
        <p:nvSpPr>
          <p:cNvPr id="155652" name="Rectangle 2">
            <a:extLst>
              <a:ext uri="{FF2B5EF4-FFF2-40B4-BE49-F238E27FC236}">
                <a16:creationId xmlns:a16="http://schemas.microsoft.com/office/drawing/2014/main" id="{0F0FE64B-298B-7D4B-B472-C0EC90010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Drill#3:</a:t>
            </a:r>
          </a:p>
        </p:txBody>
      </p:sp>
      <p:sp>
        <p:nvSpPr>
          <p:cNvPr id="155653" name="Rectangle 3">
            <a:extLst>
              <a:ext uri="{FF2B5EF4-FFF2-40B4-BE49-F238E27FC236}">
                <a16:creationId xmlns:a16="http://schemas.microsoft.com/office/drawing/2014/main" id="{062BEFA4-775F-CC40-8646-5509C4BD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54" name="Rectangle 4">
            <a:extLst>
              <a:ext uri="{FF2B5EF4-FFF2-40B4-BE49-F238E27FC236}">
                <a16:creationId xmlns:a16="http://schemas.microsoft.com/office/drawing/2014/main" id="{E452CDC3-65F5-7747-9E03-508A2C56C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weekly + daily periodicity, + spike -  DWT?</a:t>
            </a:r>
          </a:p>
        </p:txBody>
      </p:sp>
      <p:sp>
        <p:nvSpPr>
          <p:cNvPr id="155655" name="Rectangle 5">
            <a:extLst>
              <a:ext uri="{FF2B5EF4-FFF2-40B4-BE49-F238E27FC236}">
                <a16:creationId xmlns:a16="http://schemas.microsoft.com/office/drawing/2014/main" id="{16BFBC2C-D790-3048-ADB4-8492F2544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56" name="Rectangle 6">
            <a:extLst>
              <a:ext uri="{FF2B5EF4-FFF2-40B4-BE49-F238E27FC236}">
                <a16:creationId xmlns:a16="http://schemas.microsoft.com/office/drawing/2014/main" id="{A2B4B3CF-C79A-8F43-8A37-9438A5EB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57" name="Rectangle 7">
            <a:extLst>
              <a:ext uri="{FF2B5EF4-FFF2-40B4-BE49-F238E27FC236}">
                <a16:creationId xmlns:a16="http://schemas.microsoft.com/office/drawing/2014/main" id="{3825C08D-8B45-2947-A9C7-3EBD4743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58" name="Rectangle 8">
            <a:extLst>
              <a:ext uri="{FF2B5EF4-FFF2-40B4-BE49-F238E27FC236}">
                <a16:creationId xmlns:a16="http://schemas.microsoft.com/office/drawing/2014/main" id="{F7F75193-AE60-C046-AEFE-773792C1A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900363"/>
            <a:ext cx="476250" cy="85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59" name="Rectangle 9">
            <a:extLst>
              <a:ext uri="{FF2B5EF4-FFF2-40B4-BE49-F238E27FC236}">
                <a16:creationId xmlns:a16="http://schemas.microsoft.com/office/drawing/2014/main" id="{D1B6C36F-3666-3545-A0D1-C037C7DA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60" name="Rectangle 10">
            <a:extLst>
              <a:ext uri="{FF2B5EF4-FFF2-40B4-BE49-F238E27FC236}">
                <a16:creationId xmlns:a16="http://schemas.microsoft.com/office/drawing/2014/main" id="{6777FD77-D414-B746-BFAC-57516DB79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79888"/>
            <a:ext cx="1905000" cy="319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61" name="Rectangle 11">
            <a:extLst>
              <a:ext uri="{FF2B5EF4-FFF2-40B4-BE49-F238E27FC236}">
                <a16:creationId xmlns:a16="http://schemas.microsoft.com/office/drawing/2014/main" id="{97258E8A-136D-D94A-9EAA-D80E5E5B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8975"/>
            <a:ext cx="1905000" cy="320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62" name="Text Box 12">
            <a:extLst>
              <a:ext uri="{FF2B5EF4-FFF2-40B4-BE49-F238E27FC236}">
                <a16:creationId xmlns:a16="http://schemas.microsoft.com/office/drawing/2014/main" id="{621D966F-AE89-EB4A-A45D-E68E144E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60863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55663" name="Text Box 13">
            <a:extLst>
              <a:ext uri="{FF2B5EF4-FFF2-40B4-BE49-F238E27FC236}">
                <a16:creationId xmlns:a16="http://schemas.microsoft.com/office/drawing/2014/main" id="{AB8D6C0B-40E1-0B45-A1CF-10F79CA1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86125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55664" name="Rectangle 14">
            <a:extLst>
              <a:ext uri="{FF2B5EF4-FFF2-40B4-BE49-F238E27FC236}">
                <a16:creationId xmlns:a16="http://schemas.microsoft.com/office/drawing/2014/main" id="{4A81D009-6840-0140-AA45-30D0944B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52850"/>
            <a:ext cx="952500" cy="427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5665" name="Object 2">
            <a:extLst>
              <a:ext uri="{FF2B5EF4-FFF2-40B4-BE49-F238E27FC236}">
                <a16:creationId xmlns:a16="http://schemas.microsoft.com/office/drawing/2014/main" id="{BCA99C3E-663E-8A4A-96EF-C7D351D66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5013325"/>
          <a:ext cx="20669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Worksheet" r:id="rId3" imgW="5194300" imgH="2705100" progId="Excel.Sheet.8">
                  <p:embed/>
                </p:oleObj>
              </mc:Choice>
              <mc:Fallback>
                <p:oleObj name="Worksheet" r:id="rId3" imgW="5194300" imgH="2705100" progId="Excel.Sheet.8">
                  <p:embed/>
                  <p:pic>
                    <p:nvPicPr>
                      <p:cNvPr id="155665" name="Object 2">
                        <a:extLst>
                          <a:ext uri="{FF2B5EF4-FFF2-40B4-BE49-F238E27FC236}">
                            <a16:creationId xmlns:a16="http://schemas.microsoft.com/office/drawing/2014/main" id="{BCA99C3E-663E-8A4A-96EF-C7D351D660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013325"/>
                        <a:ext cx="206692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6" name="Rectangle 16">
            <a:extLst>
              <a:ext uri="{FF2B5EF4-FFF2-40B4-BE49-F238E27FC236}">
                <a16:creationId xmlns:a16="http://schemas.microsoft.com/office/drawing/2014/main" id="{B5C35C0C-A9D9-824E-813E-04CC5A3B8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900363"/>
            <a:ext cx="1903412" cy="19065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67" name="Rectangle 17">
            <a:extLst>
              <a:ext uri="{FF2B5EF4-FFF2-40B4-BE49-F238E27FC236}">
                <a16:creationId xmlns:a16="http://schemas.microsoft.com/office/drawing/2014/main" id="{A4710D70-4D5A-8D43-B12A-8DBCC28C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3492500"/>
            <a:ext cx="1903412" cy="390525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5668" name="Freeform 18">
            <a:extLst>
              <a:ext uri="{FF2B5EF4-FFF2-40B4-BE49-F238E27FC236}">
                <a16:creationId xmlns:a16="http://schemas.microsoft.com/office/drawing/2014/main" id="{BE6C6EA9-6EA9-CC4E-8325-AD15FCC09CF5}"/>
              </a:ext>
            </a:extLst>
          </p:cNvPr>
          <p:cNvSpPr>
            <a:spLocks/>
          </p:cNvSpPr>
          <p:nvPr/>
        </p:nvSpPr>
        <p:spPr bwMode="auto">
          <a:xfrm>
            <a:off x="2973388" y="2886075"/>
            <a:ext cx="1874837" cy="1935163"/>
          </a:xfrm>
          <a:custGeom>
            <a:avLst/>
            <a:gdLst>
              <a:gd name="T0" fmla="*/ 0 w 1181"/>
              <a:gd name="T1" fmla="*/ 2147483646 h 1219"/>
              <a:gd name="T2" fmla="*/ 2147483646 w 1181"/>
              <a:gd name="T3" fmla="*/ 2147483646 h 1219"/>
              <a:gd name="T4" fmla="*/ 2147483646 w 1181"/>
              <a:gd name="T5" fmla="*/ 0 h 1219"/>
              <a:gd name="T6" fmla="*/ 2147483646 w 1181"/>
              <a:gd name="T7" fmla="*/ 2147483646 h 1219"/>
              <a:gd name="T8" fmla="*/ 2147483646 w 1181"/>
              <a:gd name="T9" fmla="*/ 2147483646 h 1219"/>
              <a:gd name="T10" fmla="*/ 2147483646 w 1181"/>
              <a:gd name="T11" fmla="*/ 2147483646 h 1219"/>
              <a:gd name="T12" fmla="*/ 2147483646 w 1181"/>
              <a:gd name="T13" fmla="*/ 2147483646 h 1219"/>
              <a:gd name="T14" fmla="*/ 2147483646 w 1181"/>
              <a:gd name="T15" fmla="*/ 2147483646 h 12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1"/>
              <a:gd name="T25" fmla="*/ 0 h 1219"/>
              <a:gd name="T26" fmla="*/ 1181 w 1181"/>
              <a:gd name="T27" fmla="*/ 1219 h 12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1" h="1219">
                <a:moveTo>
                  <a:pt x="0" y="1219"/>
                </a:moveTo>
                <a:lnTo>
                  <a:pt x="63" y="419"/>
                </a:lnTo>
                <a:lnTo>
                  <a:pt x="109" y="0"/>
                </a:lnTo>
                <a:cubicBezTo>
                  <a:pt x="136" y="453"/>
                  <a:pt x="69" y="313"/>
                  <a:pt x="145" y="464"/>
                </a:cubicBezTo>
                <a:lnTo>
                  <a:pt x="181" y="837"/>
                </a:lnTo>
                <a:lnTo>
                  <a:pt x="290" y="1055"/>
                </a:lnTo>
                <a:lnTo>
                  <a:pt x="481" y="1164"/>
                </a:lnTo>
                <a:lnTo>
                  <a:pt x="1181" y="1219"/>
                </a:lnTo>
              </a:path>
            </a:pathLst>
          </a:custGeom>
          <a:solidFill>
            <a:schemeClr val="tx1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9" name="Rectangle 19">
            <a:extLst>
              <a:ext uri="{FF2B5EF4-FFF2-40B4-BE49-F238E27FC236}">
                <a16:creationId xmlns:a16="http://schemas.microsoft.com/office/drawing/2014/main" id="{73E975B6-0D80-B246-BC15-4B5198CD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4445000"/>
            <a:ext cx="1873250" cy="231775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86380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Date Placeholder 3">
            <a:extLst>
              <a:ext uri="{FF2B5EF4-FFF2-40B4-BE49-F238E27FC236}">
                <a16:creationId xmlns:a16="http://schemas.microsoft.com/office/drawing/2014/main" id="{E690167B-FD81-BB40-A161-3ED94AE3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56674" name="Footer Placeholder 4">
            <a:extLst>
              <a:ext uri="{FF2B5EF4-FFF2-40B4-BE49-F238E27FC236}">
                <a16:creationId xmlns:a16="http://schemas.microsoft.com/office/drawing/2014/main" id="{3C62021E-9079-8D4D-BC41-4FA848C4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6675" name="Slide Number Placeholder 5">
            <a:extLst>
              <a:ext uri="{FF2B5EF4-FFF2-40B4-BE49-F238E27FC236}">
                <a16:creationId xmlns:a16="http://schemas.microsoft.com/office/drawing/2014/main" id="{C3881E87-2E25-AE4B-A6C5-A65CF059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B667838-3CAE-F746-874E-7479DBC9103A}" type="slidenum">
              <a:rPr lang="en-US" altLang="en-US" sz="1400"/>
              <a:pPr algn="r"/>
              <a:t>131</a:t>
            </a:fld>
            <a:endParaRPr lang="en-US" altLang="en-US" sz="1400"/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9DB24A71-FEBD-064A-88D3-00A969FC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2933700"/>
            <a:ext cx="1903413" cy="1906588"/>
          </a:xfrm>
          <a:prstGeom prst="rect">
            <a:avLst/>
          </a:prstGeom>
          <a:solidFill>
            <a:srgbClr val="3366FF"/>
          </a:solidFill>
          <a:ln w="12700" cap="sq">
            <a:solidFill>
              <a:srgbClr val="3366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56677" name="Group 3">
            <a:extLst>
              <a:ext uri="{FF2B5EF4-FFF2-40B4-BE49-F238E27FC236}">
                <a16:creationId xmlns:a16="http://schemas.microsoft.com/office/drawing/2014/main" id="{9A66B1E6-1957-D143-9F90-D06F02633B45}"/>
              </a:ext>
            </a:extLst>
          </p:cNvPr>
          <p:cNvGrpSpPr>
            <a:grpSpLocks/>
          </p:cNvGrpSpPr>
          <p:nvPr/>
        </p:nvGrpSpPr>
        <p:grpSpPr bwMode="auto">
          <a:xfrm>
            <a:off x="6286500" y="3217863"/>
            <a:ext cx="1914525" cy="1611312"/>
            <a:chOff x="3960" y="2027"/>
            <a:chExt cx="1206" cy="1015"/>
          </a:xfrm>
        </p:grpSpPr>
        <p:sp>
          <p:nvSpPr>
            <p:cNvPr id="156704" name="Rectangle 4">
              <a:extLst>
                <a:ext uri="{FF2B5EF4-FFF2-40B4-BE49-F238E27FC236}">
                  <a16:creationId xmlns:a16="http://schemas.microsoft.com/office/drawing/2014/main" id="{373B34B0-7442-204D-B689-EC5FBDCA5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2639"/>
              <a:ext cx="1200" cy="2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705" name="Rectangle 5">
              <a:extLst>
                <a:ext uri="{FF2B5EF4-FFF2-40B4-BE49-F238E27FC236}">
                  <a16:creationId xmlns:a16="http://schemas.microsoft.com/office/drawing/2014/main" id="{BB75C190-83BB-7A47-8381-A9AD099C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2840"/>
              <a:ext cx="1200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706" name="Rectangle 6">
              <a:extLst>
                <a:ext uri="{FF2B5EF4-FFF2-40B4-BE49-F238E27FC236}">
                  <a16:creationId xmlns:a16="http://schemas.microsoft.com/office/drawing/2014/main" id="{906FAE88-96AD-824E-A626-89F7341CE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2027"/>
              <a:ext cx="1200" cy="2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707" name="Rectangle 7">
              <a:extLst>
                <a:ext uri="{FF2B5EF4-FFF2-40B4-BE49-F238E27FC236}">
                  <a16:creationId xmlns:a16="http://schemas.microsoft.com/office/drawing/2014/main" id="{8CDEF51E-984A-F64E-B679-EA90F05D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2231"/>
              <a:ext cx="1200" cy="2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708" name="Rectangle 8">
              <a:extLst>
                <a:ext uri="{FF2B5EF4-FFF2-40B4-BE49-F238E27FC236}">
                  <a16:creationId xmlns:a16="http://schemas.microsoft.com/office/drawing/2014/main" id="{E790BAE1-B572-0644-B494-4611E3E30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435"/>
              <a:ext cx="1200" cy="2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6678" name="Rectangle 9">
            <a:extLst>
              <a:ext uri="{FF2B5EF4-FFF2-40B4-BE49-F238E27FC236}">
                <a16:creationId xmlns:a16="http://schemas.microsoft.com/office/drawing/2014/main" id="{99045436-B6C8-C649-BE7E-DD0653ECD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Drill#3:</a:t>
            </a:r>
          </a:p>
        </p:txBody>
      </p:sp>
      <p:sp>
        <p:nvSpPr>
          <p:cNvPr id="156679" name="Rectangle 10">
            <a:extLst>
              <a:ext uri="{FF2B5EF4-FFF2-40B4-BE49-F238E27FC236}">
                <a16:creationId xmlns:a16="http://schemas.microsoft.com/office/drawing/2014/main" id="{73373BF8-70B8-7E4B-A6FE-57D5FF57D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458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6680" name="Rectangle 11">
            <a:extLst>
              <a:ext uri="{FF2B5EF4-FFF2-40B4-BE49-F238E27FC236}">
                <a16:creationId xmlns:a16="http://schemas.microsoft.com/office/drawing/2014/main" id="{347B845D-2413-384C-81B0-0AFEA0D25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Q: DFT?</a:t>
            </a:r>
          </a:p>
        </p:txBody>
      </p:sp>
      <p:graphicFrame>
        <p:nvGraphicFramePr>
          <p:cNvPr id="156681" name="Object 2">
            <a:extLst>
              <a:ext uri="{FF2B5EF4-FFF2-40B4-BE49-F238E27FC236}">
                <a16:creationId xmlns:a16="http://schemas.microsoft.com/office/drawing/2014/main" id="{E74D3E81-09CE-3146-A088-A1BDE219A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455489"/>
              </p:ext>
            </p:extLst>
          </p:nvPr>
        </p:nvGraphicFramePr>
        <p:xfrm>
          <a:off x="-5230813" y="1466850"/>
          <a:ext cx="18289588" cy="816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Worksheet" r:id="rId3" imgW="45961300" imgH="20561300" progId="Excel.Sheet.8">
                  <p:embed/>
                </p:oleObj>
              </mc:Choice>
              <mc:Fallback>
                <p:oleObj name="Worksheet" r:id="rId3" imgW="45961300" imgH="20561300" progId="Excel.Sheet.8">
                  <p:embed/>
                  <p:pic>
                    <p:nvPicPr>
                      <p:cNvPr id="156681" name="Object 2">
                        <a:extLst>
                          <a:ext uri="{FF2B5EF4-FFF2-40B4-BE49-F238E27FC236}">
                            <a16:creationId xmlns:a16="http://schemas.microsoft.com/office/drawing/2014/main" id="{E74D3E81-09CE-3146-A088-A1BDE219A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30813" y="1466850"/>
                        <a:ext cx="18289588" cy="816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6682" name="Group 13">
            <a:extLst>
              <a:ext uri="{FF2B5EF4-FFF2-40B4-BE49-F238E27FC236}">
                <a16:creationId xmlns:a16="http://schemas.microsoft.com/office/drawing/2014/main" id="{FFB07994-8916-D542-AE0E-89438DBE1B9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886075"/>
            <a:ext cx="3254375" cy="1993900"/>
            <a:chOff x="1392" y="1818"/>
            <a:chExt cx="2050" cy="1256"/>
          </a:xfrm>
        </p:grpSpPr>
        <p:sp>
          <p:nvSpPr>
            <p:cNvPr id="156690" name="Rectangle 14">
              <a:extLst>
                <a:ext uri="{FF2B5EF4-FFF2-40B4-BE49-F238E27FC236}">
                  <a16:creationId xmlns:a16="http://schemas.microsoft.com/office/drawing/2014/main" id="{C0544335-7BE1-0549-92D1-E42F4EA90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27"/>
              <a:ext cx="300" cy="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691" name="Rectangle 15">
              <a:extLst>
                <a:ext uri="{FF2B5EF4-FFF2-40B4-BE49-F238E27FC236}">
                  <a16:creationId xmlns:a16="http://schemas.microsoft.com/office/drawing/2014/main" id="{AD629FB2-625A-4D4C-A170-DF2318196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827"/>
              <a:ext cx="300" cy="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692" name="Rectangle 16">
              <a:extLst>
                <a:ext uri="{FF2B5EF4-FFF2-40B4-BE49-F238E27FC236}">
                  <a16:creationId xmlns:a16="http://schemas.microsoft.com/office/drawing/2014/main" id="{8583B94B-8D0C-904F-BDD9-E56982270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827"/>
              <a:ext cx="300" cy="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693" name="Rectangle 17">
              <a:extLst>
                <a:ext uri="{FF2B5EF4-FFF2-40B4-BE49-F238E27FC236}">
                  <a16:creationId xmlns:a16="http://schemas.microsoft.com/office/drawing/2014/main" id="{7C01FE5E-9C71-3249-81D9-C551C8E25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1827"/>
              <a:ext cx="300" cy="5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694" name="Rectangle 18">
              <a:extLst>
                <a:ext uri="{FF2B5EF4-FFF2-40B4-BE49-F238E27FC236}">
                  <a16:creationId xmlns:a16="http://schemas.microsoft.com/office/drawing/2014/main" id="{CC1116BE-3998-A147-AB97-D410BCF70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364"/>
              <a:ext cx="600" cy="2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695" name="Rectangle 19">
              <a:extLst>
                <a:ext uri="{FF2B5EF4-FFF2-40B4-BE49-F238E27FC236}">
                  <a16:creationId xmlns:a16="http://schemas.microsoft.com/office/drawing/2014/main" id="{026E02B1-868B-5A4E-90B0-5AB599D8A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633"/>
              <a:ext cx="1200" cy="2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696" name="Rectangle 20">
              <a:extLst>
                <a:ext uri="{FF2B5EF4-FFF2-40B4-BE49-F238E27FC236}">
                  <a16:creationId xmlns:a16="http://schemas.microsoft.com/office/drawing/2014/main" id="{FB0A9933-7A23-4849-A9C5-F70A11615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34"/>
              <a:ext cx="1200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697" name="Text Box 21">
              <a:extLst>
                <a:ext uri="{FF2B5EF4-FFF2-40B4-BE49-F238E27FC236}">
                  <a16:creationId xmlns:a16="http://schemas.microsoft.com/office/drawing/2014/main" id="{6173693D-0987-2C49-AF20-B2DD1DD2B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747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</a:t>
              </a:r>
            </a:p>
          </p:txBody>
        </p:sp>
        <p:sp>
          <p:nvSpPr>
            <p:cNvPr id="156698" name="Text Box 22">
              <a:extLst>
                <a:ext uri="{FF2B5EF4-FFF2-40B4-BE49-F238E27FC236}">
                  <a16:creationId xmlns:a16="http://schemas.microsoft.com/office/drawing/2014/main" id="{05B91DCC-15F0-0E48-B85B-A1B594D06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07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f</a:t>
              </a:r>
            </a:p>
          </p:txBody>
        </p:sp>
        <p:sp>
          <p:nvSpPr>
            <p:cNvPr id="156699" name="Rectangle 23">
              <a:extLst>
                <a:ext uri="{FF2B5EF4-FFF2-40B4-BE49-F238E27FC236}">
                  <a16:creationId xmlns:a16="http://schemas.microsoft.com/office/drawing/2014/main" id="{3190D091-49B4-1848-B347-A2DFCDBF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64"/>
              <a:ext cx="600" cy="2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700" name="Rectangle 24">
              <a:extLst>
                <a:ext uri="{FF2B5EF4-FFF2-40B4-BE49-F238E27FC236}">
                  <a16:creationId xmlns:a16="http://schemas.microsoft.com/office/drawing/2014/main" id="{D16FEDC7-372A-3741-949E-51E70929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827"/>
              <a:ext cx="1199" cy="120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701" name="Rectangle 25">
              <a:extLst>
                <a:ext uri="{FF2B5EF4-FFF2-40B4-BE49-F238E27FC236}">
                  <a16:creationId xmlns:a16="http://schemas.microsoft.com/office/drawing/2014/main" id="{D9B0D8CE-BA52-6347-A342-2F24FC473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2200"/>
              <a:ext cx="1199" cy="246"/>
            </a:xfrm>
            <a:prstGeom prst="rect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702" name="Freeform 26">
              <a:extLst>
                <a:ext uri="{FF2B5EF4-FFF2-40B4-BE49-F238E27FC236}">
                  <a16:creationId xmlns:a16="http://schemas.microsoft.com/office/drawing/2014/main" id="{210F226E-FABB-2549-8D89-E2953032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818"/>
              <a:ext cx="1181" cy="1219"/>
            </a:xfrm>
            <a:custGeom>
              <a:avLst/>
              <a:gdLst>
                <a:gd name="T0" fmla="*/ 0 w 1181"/>
                <a:gd name="T1" fmla="*/ 1219 h 1219"/>
                <a:gd name="T2" fmla="*/ 63 w 1181"/>
                <a:gd name="T3" fmla="*/ 419 h 1219"/>
                <a:gd name="T4" fmla="*/ 109 w 1181"/>
                <a:gd name="T5" fmla="*/ 0 h 1219"/>
                <a:gd name="T6" fmla="*/ 145 w 1181"/>
                <a:gd name="T7" fmla="*/ 464 h 1219"/>
                <a:gd name="T8" fmla="*/ 181 w 1181"/>
                <a:gd name="T9" fmla="*/ 837 h 1219"/>
                <a:gd name="T10" fmla="*/ 290 w 1181"/>
                <a:gd name="T11" fmla="*/ 1055 h 1219"/>
                <a:gd name="T12" fmla="*/ 481 w 1181"/>
                <a:gd name="T13" fmla="*/ 1164 h 1219"/>
                <a:gd name="T14" fmla="*/ 1181 w 1181"/>
                <a:gd name="T15" fmla="*/ 1219 h 1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1"/>
                <a:gd name="T25" fmla="*/ 0 h 1219"/>
                <a:gd name="T26" fmla="*/ 1181 w 1181"/>
                <a:gd name="T27" fmla="*/ 1219 h 12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1" h="1219">
                  <a:moveTo>
                    <a:pt x="0" y="1219"/>
                  </a:moveTo>
                  <a:lnTo>
                    <a:pt x="63" y="419"/>
                  </a:lnTo>
                  <a:lnTo>
                    <a:pt x="109" y="0"/>
                  </a:lnTo>
                  <a:cubicBezTo>
                    <a:pt x="136" y="453"/>
                    <a:pt x="69" y="313"/>
                    <a:pt x="145" y="464"/>
                  </a:cubicBezTo>
                  <a:lnTo>
                    <a:pt x="181" y="837"/>
                  </a:lnTo>
                  <a:lnTo>
                    <a:pt x="290" y="1055"/>
                  </a:lnTo>
                  <a:lnTo>
                    <a:pt x="481" y="1164"/>
                  </a:lnTo>
                  <a:lnTo>
                    <a:pt x="1181" y="1219"/>
                  </a:lnTo>
                </a:path>
              </a:pathLst>
            </a:custGeom>
            <a:solidFill>
              <a:schemeClr val="tx1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03" name="Rectangle 27">
              <a:extLst>
                <a:ext uri="{FF2B5EF4-FFF2-40B4-BE49-F238E27FC236}">
                  <a16:creationId xmlns:a16="http://schemas.microsoft.com/office/drawing/2014/main" id="{D0C11D67-A4E4-BE44-B7E1-5C03E2D8E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2800"/>
              <a:ext cx="1180" cy="146"/>
            </a:xfrm>
            <a:prstGeom prst="rect">
              <a:avLst/>
            </a:prstGeom>
            <a:solidFill>
              <a:schemeClr val="tx1"/>
            </a:solidFill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6683" name="Text Box 28">
            <a:extLst>
              <a:ext uri="{FF2B5EF4-FFF2-40B4-BE49-F238E27FC236}">
                <a16:creationId xmlns:a16="http://schemas.microsoft.com/office/drawing/2014/main" id="{FFAD60C8-7E4D-6B44-9523-701BA3B9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25" y="43703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</a:t>
            </a:r>
          </a:p>
        </p:txBody>
      </p:sp>
      <p:sp>
        <p:nvSpPr>
          <p:cNvPr id="156684" name="Text Box 29">
            <a:extLst>
              <a:ext uri="{FF2B5EF4-FFF2-40B4-BE49-F238E27FC236}">
                <a16:creationId xmlns:a16="http://schemas.microsoft.com/office/drawing/2014/main" id="{BD10FA02-AF5C-5147-962C-62D11B8D1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29565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</a:t>
            </a:r>
          </a:p>
        </p:txBody>
      </p:sp>
      <p:sp>
        <p:nvSpPr>
          <p:cNvPr id="156685" name="Rectangle 30">
            <a:extLst>
              <a:ext uri="{FF2B5EF4-FFF2-40B4-BE49-F238E27FC236}">
                <a16:creationId xmlns:a16="http://schemas.microsoft.com/office/drawing/2014/main" id="{A781C6B6-401A-6A4F-8B75-2CC5773BD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2924175"/>
            <a:ext cx="1903412" cy="19065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6686" name="Rectangle 31">
            <a:extLst>
              <a:ext uri="{FF2B5EF4-FFF2-40B4-BE49-F238E27FC236}">
                <a16:creationId xmlns:a16="http://schemas.microsoft.com/office/drawing/2014/main" id="{15C7513B-22C7-1046-82F1-6BD323F8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502025"/>
            <a:ext cx="1903412" cy="390525"/>
          </a:xfrm>
          <a:prstGeom prst="rect">
            <a:avLst/>
          </a:prstGeom>
          <a:solidFill>
            <a:schemeClr val="tx1"/>
          </a:solidFill>
          <a:ln w="31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56687" name="Rectangle 32">
            <a:extLst>
              <a:ext uri="{FF2B5EF4-FFF2-40B4-BE49-F238E27FC236}">
                <a16:creationId xmlns:a16="http://schemas.microsoft.com/office/drawing/2014/main" id="{C394FB2A-B280-8847-A432-1016DB66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454525"/>
            <a:ext cx="1873250" cy="231775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6688" name="Text Box 33">
            <a:extLst>
              <a:ext uri="{FF2B5EF4-FFF2-40B4-BE49-F238E27FC236}">
                <a16:creationId xmlns:a16="http://schemas.microsoft.com/office/drawing/2014/main" id="{E902D8D3-089C-BD46-8694-35A7E403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2366963"/>
            <a:ext cx="1109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DWT</a:t>
            </a:r>
          </a:p>
        </p:txBody>
      </p:sp>
      <p:sp>
        <p:nvSpPr>
          <p:cNvPr id="156689" name="Text Box 34">
            <a:extLst>
              <a:ext uri="{FF2B5EF4-FFF2-40B4-BE49-F238E27FC236}">
                <a16:creationId xmlns:a16="http://schemas.microsoft.com/office/drawing/2014/main" id="{72326FBF-E0E2-BD4F-B86D-FFE0A708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2362200"/>
            <a:ext cx="950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DFT</a:t>
            </a:r>
          </a:p>
        </p:txBody>
      </p:sp>
    </p:spTree>
    <p:extLst>
      <p:ext uri="{BB962C8B-B14F-4D97-AF65-F5344CB8AC3E}">
        <p14:creationId xmlns:p14="http://schemas.microsoft.com/office/powerpoint/2010/main" val="2088130313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E6D2-FB82-1F44-BE8C-027359A8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673B-61D6-1847-9405-EF8EE6A77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B73A-48C6-FA47-AFFD-3B0C311B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BBB1-9B36-7C4E-98BA-55CDED14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5742F-1F4E-2E48-9871-C9CD17F9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9022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133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pic>
        <p:nvPicPr>
          <p:cNvPr id="207874" name="Picture 2">
            <a:extLst>
              <a:ext uri="{FF2B5EF4-FFF2-40B4-BE49-F238E27FC236}">
                <a16:creationId xmlns:a16="http://schemas.microsoft.com/office/drawing/2014/main" id="{2445A1B3-9334-1548-8772-1E97A89E3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307" y="4800599"/>
            <a:ext cx="847319" cy="10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98697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134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B2B63A-817B-E344-AC45-91E7A39FE9C9}"/>
              </a:ext>
            </a:extLst>
          </p:cNvPr>
          <p:cNvSpPr/>
          <p:nvPr/>
        </p:nvSpPr>
        <p:spPr bwMode="auto">
          <a:xfrm>
            <a:off x="2971800" y="26670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2540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135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B2B63A-817B-E344-AC45-91E7A39FE9C9}"/>
              </a:ext>
            </a:extLst>
          </p:cNvPr>
          <p:cNvSpPr/>
          <p:nvPr/>
        </p:nvSpPr>
        <p:spPr bwMode="auto">
          <a:xfrm>
            <a:off x="2971800" y="26670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0E4826-B4C5-434C-9FB8-C93D999B081F}"/>
              </a:ext>
            </a:extLst>
          </p:cNvPr>
          <p:cNvSpPr/>
          <p:nvPr/>
        </p:nvSpPr>
        <p:spPr bwMode="auto">
          <a:xfrm>
            <a:off x="3962400" y="4993399"/>
            <a:ext cx="7620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76943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136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2822" name="TextBox 10">
            <a:extLst>
              <a:ext uri="{FF2B5EF4-FFF2-40B4-BE49-F238E27FC236}">
                <a16:creationId xmlns:a16="http://schemas.microsoft.com/office/drawing/2014/main" id="{1721FE22-C27E-F040-90C3-40C247349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BGP-lens: Patterns and Anomalies in Internet Routing Updates</a:t>
            </a:r>
            <a:r>
              <a:rPr lang="en-US" altLang="en-US"/>
              <a:t> B. Aditya Prakash et al, SIGKDD 2009</a:t>
            </a:r>
          </a:p>
        </p:txBody>
      </p:sp>
      <p:pic>
        <p:nvPicPr>
          <p:cNvPr id="162823" name="Content Placeholder 12">
            <a:extLst>
              <a:ext uri="{FF2B5EF4-FFF2-40B4-BE49-F238E27FC236}">
                <a16:creationId xmlns:a16="http://schemas.microsoft.com/office/drawing/2014/main" id="{943D9106-0D62-E045-A57A-A57646723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09" b="-19209"/>
          <a:stretch>
            <a:fillRect/>
          </a:stretch>
        </p:blipFill>
        <p:spPr>
          <a:xfrm>
            <a:off x="1295400" y="1981200"/>
            <a:ext cx="7772400" cy="4114800"/>
          </a:xfrm>
        </p:spPr>
      </p:pic>
      <p:sp>
        <p:nvSpPr>
          <p:cNvPr id="162824" name="TextBox 13">
            <a:extLst>
              <a:ext uri="{FF2B5EF4-FFF2-40B4-BE49-F238E27FC236}">
                <a16:creationId xmlns:a16="http://schemas.microsoft.com/office/drawing/2014/main" id="{ACA5FD67-5C74-3843-956A-49CFEC036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54102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62825" name="TextBox 14">
            <a:extLst>
              <a:ext uri="{FF2B5EF4-FFF2-40B4-BE49-F238E27FC236}">
                <a16:creationId xmlns:a16="http://schemas.microsoft.com/office/drawing/2014/main" id="{537AF0F0-E9E9-8240-8030-B798DF32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2743200"/>
            <a:ext cx="146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#updates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B2B63A-817B-E344-AC45-91E7A39FE9C9}"/>
              </a:ext>
            </a:extLst>
          </p:cNvPr>
          <p:cNvSpPr/>
          <p:nvPr/>
        </p:nvSpPr>
        <p:spPr bwMode="auto">
          <a:xfrm>
            <a:off x="2971800" y="26670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0E4826-B4C5-434C-9FB8-C93D999B081F}"/>
              </a:ext>
            </a:extLst>
          </p:cNvPr>
          <p:cNvSpPr/>
          <p:nvPr/>
        </p:nvSpPr>
        <p:spPr bwMode="auto">
          <a:xfrm>
            <a:off x="3962400" y="4993399"/>
            <a:ext cx="762000" cy="4572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7251E-B9F2-5E4B-A2C9-BAFDF3C420D4}"/>
              </a:ext>
            </a:extLst>
          </p:cNvPr>
          <p:cNvSpPr txBox="1"/>
          <p:nvPr/>
        </p:nvSpPr>
        <p:spPr>
          <a:xfrm rot="20812055">
            <a:off x="1291022" y="3165174"/>
            <a:ext cx="6973352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Given a time series: 1) </a:t>
            </a:r>
            <a:r>
              <a:rPr lang="en-US" sz="4000" b="1" dirty="0">
                <a:solidFill>
                  <a:schemeClr val="bg1"/>
                </a:solidFill>
              </a:rPr>
              <a:t>PLOT IT</a:t>
            </a:r>
          </a:p>
        </p:txBody>
      </p:sp>
    </p:spTree>
    <p:extLst>
      <p:ext uri="{BB962C8B-B14F-4D97-AF65-F5344CB8AC3E}">
        <p14:creationId xmlns:p14="http://schemas.microsoft.com/office/powerpoint/2010/main" val="4139287757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6AB2A42D-4004-FB44-8F3F-747401B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2818" name="Date Placeholder 3">
            <a:extLst>
              <a:ext uri="{FF2B5EF4-FFF2-40B4-BE49-F238E27FC236}">
                <a16:creationId xmlns:a16="http://schemas.microsoft.com/office/drawing/2014/main" id="{C4806E65-BFEC-9A4E-B213-FE61207107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2819" name="Footer Placeholder 4">
            <a:extLst>
              <a:ext uri="{FF2B5EF4-FFF2-40B4-BE49-F238E27FC236}">
                <a16:creationId xmlns:a16="http://schemas.microsoft.com/office/drawing/2014/main" id="{C314AF3A-0F9D-9C4E-9234-3B63AF63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2820" name="Slide Number Placeholder 5">
            <a:extLst>
              <a:ext uri="{FF2B5EF4-FFF2-40B4-BE49-F238E27FC236}">
                <a16:creationId xmlns:a16="http://schemas.microsoft.com/office/drawing/2014/main" id="{F291D913-24B0-D84A-BB71-D060F3B2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7B9EE6-5441-2042-BE6D-CECC0129F245}" type="slidenum">
              <a:rPr lang="en-US" altLang="en-US" sz="1400"/>
              <a:pPr/>
              <a:t>137</a:t>
            </a:fld>
            <a:endParaRPr lang="en-US" altLang="en-US" sz="1400"/>
          </a:p>
        </p:txBody>
      </p:sp>
      <p:sp>
        <p:nvSpPr>
          <p:cNvPr id="162821" name="Rectangle 9">
            <a:extLst>
              <a:ext uri="{FF2B5EF4-FFF2-40B4-BE49-F238E27FC236}">
                <a16:creationId xmlns:a16="http://schemas.microsoft.com/office/drawing/2014/main" id="{AEF3FAD2-B4AC-054C-836B-7A1B7E9C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7251E-B9F2-5E4B-A2C9-BAFDF3C420D4}"/>
              </a:ext>
            </a:extLst>
          </p:cNvPr>
          <p:cNvSpPr txBox="1"/>
          <p:nvPr/>
        </p:nvSpPr>
        <p:spPr>
          <a:xfrm rot="20812055">
            <a:off x="1284002" y="3104199"/>
            <a:ext cx="7510103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Given a time series</a:t>
            </a:r>
            <a:r>
              <a:rPr lang="en-US" sz="4000">
                <a:solidFill>
                  <a:schemeClr val="bg1"/>
                </a:solidFill>
              </a:rPr>
              <a:t>: 1) </a:t>
            </a:r>
            <a:r>
              <a:rPr lang="en-US" sz="4000" b="1">
                <a:solidFill>
                  <a:schemeClr val="bg1"/>
                </a:solidFill>
              </a:rPr>
              <a:t>PLOT </a:t>
            </a:r>
            <a:r>
              <a:rPr lang="en-US" sz="4000" b="1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5A0C6-E97C-C440-9C6E-D0138BE0F1F4}"/>
              </a:ext>
            </a:extLst>
          </p:cNvPr>
          <p:cNvSpPr txBox="1"/>
          <p:nvPr/>
        </p:nvSpPr>
        <p:spPr>
          <a:xfrm rot="20812055">
            <a:off x="1428603" y="3906370"/>
            <a:ext cx="7578979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                               2) </a:t>
            </a:r>
            <a:r>
              <a:rPr lang="en-US" sz="4000" b="1" dirty="0">
                <a:solidFill>
                  <a:schemeClr val="bg1"/>
                </a:solidFill>
              </a:rPr>
              <a:t>DFT / DWT</a:t>
            </a:r>
          </a:p>
        </p:txBody>
      </p:sp>
    </p:spTree>
    <p:extLst>
      <p:ext uri="{BB962C8B-B14F-4D97-AF65-F5344CB8AC3E}">
        <p14:creationId xmlns:p14="http://schemas.microsoft.com/office/powerpoint/2010/main" val="488509265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>
            <a:extLst>
              <a:ext uri="{FF2B5EF4-FFF2-40B4-BE49-F238E27FC236}">
                <a16:creationId xmlns:a16="http://schemas.microsoft.com/office/drawing/2014/main" id="{EB322A7D-0072-0944-B9F7-44281D22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3842" name="Date Placeholder 3">
            <a:extLst>
              <a:ext uri="{FF2B5EF4-FFF2-40B4-BE49-F238E27FC236}">
                <a16:creationId xmlns:a16="http://schemas.microsoft.com/office/drawing/2014/main" id="{2DD4C42C-D389-1340-AF48-3EE8999E04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3843" name="Footer Placeholder 4">
            <a:extLst>
              <a:ext uri="{FF2B5EF4-FFF2-40B4-BE49-F238E27FC236}">
                <a16:creationId xmlns:a16="http://schemas.microsoft.com/office/drawing/2014/main" id="{AA586F6F-C69E-9843-BE46-70079F27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3844" name="Slide Number Placeholder 5">
            <a:extLst>
              <a:ext uri="{FF2B5EF4-FFF2-40B4-BE49-F238E27FC236}">
                <a16:creationId xmlns:a16="http://schemas.microsoft.com/office/drawing/2014/main" id="{DAEFE03A-EA51-6349-BF59-E6D29DF2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2E5D2C-0F78-074E-8A89-CF5461AFF0B5}" type="slidenum">
              <a:rPr lang="en-US" altLang="en-US" sz="1400"/>
              <a:pPr/>
              <a:t>138</a:t>
            </a:fld>
            <a:endParaRPr lang="en-US" altLang="en-US" sz="1400"/>
          </a:p>
        </p:txBody>
      </p:sp>
      <p:cxnSp>
        <p:nvCxnSpPr>
          <p:cNvPr id="163845" name="Straight Arrow Connector 10">
            <a:extLst>
              <a:ext uri="{FF2B5EF4-FFF2-40B4-BE49-F238E27FC236}">
                <a16:creationId xmlns:a16="http://schemas.microsoft.com/office/drawing/2014/main" id="{CD5514AF-96FF-A248-B94C-252F918230C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38084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46" name="TextBox 11">
            <a:extLst>
              <a:ext uri="{FF2B5EF4-FFF2-40B4-BE49-F238E27FC236}">
                <a16:creationId xmlns:a16="http://schemas.microsoft.com/office/drawing/2014/main" id="{F1F40316-2632-5641-884B-45434985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1242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63847" name="TextBox 12">
            <a:extLst>
              <a:ext uri="{FF2B5EF4-FFF2-40B4-BE49-F238E27FC236}">
                <a16:creationId xmlns:a16="http://schemas.microsoft.com/office/drawing/2014/main" id="{D98A5BC2-E14C-BB40-9935-D5835438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1700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 freq.:</a:t>
            </a:r>
          </a:p>
          <a:p>
            <a:r>
              <a:rPr lang="en-US" altLang="en-US"/>
              <a:t>omitted</a:t>
            </a:r>
          </a:p>
        </p:txBody>
      </p:sp>
      <p:cxnSp>
        <p:nvCxnSpPr>
          <p:cNvPr id="163848" name="Straight Connector 14">
            <a:extLst>
              <a:ext uri="{FF2B5EF4-FFF2-40B4-BE49-F238E27FC236}">
                <a16:creationId xmlns:a16="http://schemas.microsoft.com/office/drawing/2014/main" id="{B37F17C6-6396-D64B-BC4B-4F57F3AA3C9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1000" y="2743200"/>
            <a:ext cx="19050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849" name="Group 17">
            <a:extLst>
              <a:ext uri="{FF2B5EF4-FFF2-40B4-BE49-F238E27FC236}">
                <a16:creationId xmlns:a16="http://schemas.microsoft.com/office/drawing/2014/main" id="{A11DF7E5-B19D-2640-BD45-B47981AED43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61225" y="2239963"/>
            <a:ext cx="1577975" cy="1189037"/>
            <a:chOff x="2209800" y="3354388"/>
            <a:chExt cx="3254375" cy="2205513"/>
          </a:xfrm>
        </p:grpSpPr>
        <p:sp>
          <p:nvSpPr>
            <p:cNvPr id="163852" name="Rectangle 5">
              <a:extLst>
                <a:ext uri="{FF2B5EF4-FFF2-40B4-BE49-F238E27FC236}">
                  <a16:creationId xmlns:a16="http://schemas.microsoft.com/office/drawing/2014/main" id="{0A98AC2D-F240-2E47-8364-7C0EE1EB6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3" name="Rectangle 6">
              <a:extLst>
                <a:ext uri="{FF2B5EF4-FFF2-40B4-BE49-F238E27FC236}">
                  <a16:creationId xmlns:a16="http://schemas.microsoft.com/office/drawing/2014/main" id="{9AEEAB3E-21F0-B140-B53A-5D4B4BC1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0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4" name="Rectangle 7">
              <a:extLst>
                <a:ext uri="{FF2B5EF4-FFF2-40B4-BE49-F238E27FC236}">
                  <a16:creationId xmlns:a16="http://schemas.microsoft.com/office/drawing/2014/main" id="{5A7C1BB6-C358-EB42-B03A-4384E4C3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5" name="Rectangle 8">
              <a:extLst>
                <a:ext uri="{FF2B5EF4-FFF2-40B4-BE49-F238E27FC236}">
                  <a16:creationId xmlns:a16="http://schemas.microsoft.com/office/drawing/2014/main" id="{45B3A27D-A887-474B-8AE2-C119C147D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5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6" name="Rectangle 9">
              <a:extLst>
                <a:ext uri="{FF2B5EF4-FFF2-40B4-BE49-F238E27FC236}">
                  <a16:creationId xmlns:a16="http://schemas.microsoft.com/office/drawing/2014/main" id="{12F3F431-71BD-4749-BAEA-B146A352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7" name="Rectangle 10">
              <a:extLst>
                <a:ext uri="{FF2B5EF4-FFF2-40B4-BE49-F238E27FC236}">
                  <a16:creationId xmlns:a16="http://schemas.microsoft.com/office/drawing/2014/main" id="{88DE7B52-8635-5C40-9EED-FD06353A7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633913"/>
              <a:ext cx="1905000" cy="3190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8" name="Rectangle 11">
              <a:extLst>
                <a:ext uri="{FF2B5EF4-FFF2-40B4-BE49-F238E27FC236}">
                  <a16:creationId xmlns:a16="http://schemas.microsoft.com/office/drawing/2014/main" id="{060E55AF-3283-1144-8C8D-4B98F50B1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953000"/>
              <a:ext cx="1905000" cy="3206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59" name="Text Box 12">
              <a:extLst>
                <a:ext uri="{FF2B5EF4-FFF2-40B4-BE49-F238E27FC236}">
                  <a16:creationId xmlns:a16="http://schemas.microsoft.com/office/drawing/2014/main" id="{BA3E3A53-E4B1-1047-A045-CBE36C919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1" y="4588986"/>
              <a:ext cx="282574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163860" name="Text Box 13">
              <a:extLst>
                <a:ext uri="{FF2B5EF4-FFF2-40B4-BE49-F238E27FC236}">
                  <a16:creationId xmlns:a16="http://schemas.microsoft.com/office/drawing/2014/main" id="{6D976C22-1F65-B049-9732-CDEC0F519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514249"/>
              <a:ext cx="303212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</a:p>
          </p:txBody>
        </p:sp>
        <p:sp>
          <p:nvSpPr>
            <p:cNvPr id="163861" name="Rectangle 14">
              <a:extLst>
                <a:ext uri="{FF2B5EF4-FFF2-40B4-BE49-F238E27FC236}">
                  <a16:creationId xmlns:a16="http://schemas.microsoft.com/office/drawing/2014/main" id="{AB9A260D-0038-FA4D-840C-51EAA0699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862" name="Rectangle 16">
              <a:extLst>
                <a:ext uri="{FF2B5EF4-FFF2-40B4-BE49-F238E27FC236}">
                  <a16:creationId xmlns:a16="http://schemas.microsoft.com/office/drawing/2014/main" id="{5F49C686-CAD9-A848-B33A-5C4F38C3F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354388"/>
              <a:ext cx="1903412" cy="190658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63850" name="Content Placeholder 28">
            <a:extLst>
              <a:ext uri="{FF2B5EF4-FFF2-40B4-BE49-F238E27FC236}">
                <a16:creationId xmlns:a16="http://schemas.microsoft.com/office/drawing/2014/main" id="{551D5D4B-D689-F140-BDC5-9E49F1B0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>
          <a:xfrm>
            <a:off x="1839913" y="2511425"/>
            <a:ext cx="5703887" cy="2670175"/>
          </a:xfrm>
        </p:spPr>
      </p:pic>
      <p:sp>
        <p:nvSpPr>
          <p:cNvPr id="163851" name="Rectangle 29">
            <a:extLst>
              <a:ext uri="{FF2B5EF4-FFF2-40B4-BE49-F238E27FC236}">
                <a16:creationId xmlns:a16="http://schemas.microsoft.com/office/drawing/2014/main" id="{FD65382C-D013-AD41-9AE6-131DF88D4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09800"/>
            <a:ext cx="1219200" cy="533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280531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>
            <a:extLst>
              <a:ext uri="{FF2B5EF4-FFF2-40B4-BE49-F238E27FC236}">
                <a16:creationId xmlns:a16="http://schemas.microsoft.com/office/drawing/2014/main" id="{885ECC1C-15A7-3343-B71F-71C7889F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4866" name="Date Placeholder 3">
            <a:extLst>
              <a:ext uri="{FF2B5EF4-FFF2-40B4-BE49-F238E27FC236}">
                <a16:creationId xmlns:a16="http://schemas.microsoft.com/office/drawing/2014/main" id="{B742CCDB-E3A4-2D4A-A1D2-5A98A78F91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4867" name="Footer Placeholder 4">
            <a:extLst>
              <a:ext uri="{FF2B5EF4-FFF2-40B4-BE49-F238E27FC236}">
                <a16:creationId xmlns:a16="http://schemas.microsoft.com/office/drawing/2014/main" id="{188F22D6-8066-AC47-89BB-4D796C9A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4868" name="Slide Number Placeholder 5">
            <a:extLst>
              <a:ext uri="{FF2B5EF4-FFF2-40B4-BE49-F238E27FC236}">
                <a16:creationId xmlns:a16="http://schemas.microsoft.com/office/drawing/2014/main" id="{0F19315E-85EC-5043-AB70-F475340E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C3EA38-66CF-4E4E-8B3C-5A800E6C99F0}" type="slidenum">
              <a:rPr lang="en-US" altLang="en-US" sz="1400"/>
              <a:pPr/>
              <a:t>139</a:t>
            </a:fld>
            <a:endParaRPr lang="en-US" altLang="en-US" sz="1400"/>
          </a:p>
        </p:txBody>
      </p:sp>
      <p:cxnSp>
        <p:nvCxnSpPr>
          <p:cNvPr id="164869" name="Straight Arrow Connector 10">
            <a:extLst>
              <a:ext uri="{FF2B5EF4-FFF2-40B4-BE49-F238E27FC236}">
                <a16:creationId xmlns:a16="http://schemas.microsoft.com/office/drawing/2014/main" id="{F556E47D-8C02-BA41-9EF6-5082F907C9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50276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870" name="TextBox 11">
            <a:extLst>
              <a:ext uri="{FF2B5EF4-FFF2-40B4-BE49-F238E27FC236}">
                <a16:creationId xmlns:a16="http://schemas.microsoft.com/office/drawing/2014/main" id="{BFCD52B6-2EBC-0648-8A2C-5EF989F77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3434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pic>
        <p:nvPicPr>
          <p:cNvPr id="164871" name="Content Placeholder 28">
            <a:extLst>
              <a:ext uri="{FF2B5EF4-FFF2-40B4-BE49-F238E27FC236}">
                <a16:creationId xmlns:a16="http://schemas.microsoft.com/office/drawing/2014/main" id="{ED73E947-B46D-E340-8641-5AE685947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>
          <a:xfrm>
            <a:off x="2709863" y="4114800"/>
            <a:ext cx="4395787" cy="2057400"/>
          </a:xfrm>
        </p:spPr>
      </p:pic>
      <p:pic>
        <p:nvPicPr>
          <p:cNvPr id="164872" name="Content Placeholder 12">
            <a:extLst>
              <a:ext uri="{FF2B5EF4-FFF2-40B4-BE49-F238E27FC236}">
                <a16:creationId xmlns:a16="http://schemas.microsoft.com/office/drawing/2014/main" id="{1F763528-A2AC-D544-A9E6-F5F6116D40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865313"/>
            <a:ext cx="46053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TextBox 29">
            <a:extLst>
              <a:ext uri="{FF2B5EF4-FFF2-40B4-BE49-F238E27FC236}">
                <a16:creationId xmlns:a16="http://schemas.microsoft.com/office/drawing/2014/main" id="{787C7D99-17CE-564D-90E3-A52362AA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81400"/>
            <a:ext cx="50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??</a:t>
            </a:r>
          </a:p>
        </p:txBody>
      </p:sp>
      <p:sp>
        <p:nvSpPr>
          <p:cNvPr id="164874" name="Up-Down Arrow 30">
            <a:extLst>
              <a:ext uri="{FF2B5EF4-FFF2-40B4-BE49-F238E27FC236}">
                <a16:creationId xmlns:a16="http://schemas.microsoft.com/office/drawing/2014/main" id="{0D472DFA-175E-4343-BDF7-D14BF541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81400"/>
            <a:ext cx="1524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4875" name="Up-Down Arrow 31">
            <a:extLst>
              <a:ext uri="{FF2B5EF4-FFF2-40B4-BE49-F238E27FC236}">
                <a16:creationId xmlns:a16="http://schemas.microsoft.com/office/drawing/2014/main" id="{AAC261E1-FA4C-784F-BA09-F3EEBE72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1524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4876" name="Up-Down Arrow 32">
            <a:extLst>
              <a:ext uri="{FF2B5EF4-FFF2-40B4-BE49-F238E27FC236}">
                <a16:creationId xmlns:a16="http://schemas.microsoft.com/office/drawing/2014/main" id="{B197D17A-0028-6F43-A62A-764ED9F8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1524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2512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28FAF19B-496F-A44D-ABAF-D5EAB9E6A4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610D7D83-262B-F849-AAC5-47199D81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1A1555E-784A-6841-A848-3494634D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5418FCB-0829-F54D-9E1D-BA83625ADAE1}" type="slidenum">
              <a:rPr lang="en-US" altLang="en-US" sz="1400"/>
              <a:pPr algn="r"/>
              <a:t>14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479BD0C-469F-DC44-AD38-4AC9BF182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#1: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3158F5A3-7839-1047-9403-3C76BA49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#packets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patterns, periodicities, and/or compress</a:t>
            </a: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6297AADA-3CD3-E441-857C-DB5A7283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2775" name="Picture 5">
            <a:extLst>
              <a:ext uri="{FF2B5EF4-FFF2-40B4-BE49-F238E27FC236}">
                <a16:creationId xmlns:a16="http://schemas.microsoft.com/office/drawing/2014/main" id="{64A352FD-EB1D-0243-8126-FCA03B75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6">
            <a:extLst>
              <a:ext uri="{FF2B5EF4-FFF2-40B4-BE49-F238E27FC236}">
                <a16:creationId xmlns:a16="http://schemas.microsoft.com/office/drawing/2014/main" id="{58A5B58F-D17C-FA4F-800F-5A2AF59E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7" name="Text Box 7">
            <a:extLst>
              <a:ext uri="{FF2B5EF4-FFF2-40B4-BE49-F238E27FC236}">
                <a16:creationId xmlns:a16="http://schemas.microsoft.com/office/drawing/2014/main" id="{B765EE1C-551B-3E46-A9EC-845FE306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32778" name="Text Box 8">
            <a:extLst>
              <a:ext uri="{FF2B5EF4-FFF2-40B4-BE49-F238E27FC236}">
                <a16:creationId xmlns:a16="http://schemas.microsoft.com/office/drawing/2014/main" id="{55C105E3-EAD3-B849-9603-AF38544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32779" name="Text Box 9">
            <a:extLst>
              <a:ext uri="{FF2B5EF4-FFF2-40B4-BE49-F238E27FC236}">
                <a16:creationId xmlns:a16="http://schemas.microsoft.com/office/drawing/2014/main" id="{B52EE512-39EC-E64E-8A85-3A30A905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1432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temperature per day)</a:t>
            </a:r>
          </a:p>
        </p:txBody>
      </p:sp>
    </p:spTree>
    <p:extLst>
      <p:ext uri="{BB962C8B-B14F-4D97-AF65-F5344CB8AC3E}">
        <p14:creationId xmlns:p14="http://schemas.microsoft.com/office/powerpoint/2010/main" val="2261887275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>
            <a:extLst>
              <a:ext uri="{FF2B5EF4-FFF2-40B4-BE49-F238E27FC236}">
                <a16:creationId xmlns:a16="http://schemas.microsoft.com/office/drawing/2014/main" id="{A7FDAEE2-7DFE-7743-90E8-D730319F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pic>
        <p:nvPicPr>
          <p:cNvPr id="165890" name="Content Placeholder 6">
            <a:extLst>
              <a:ext uri="{FF2B5EF4-FFF2-40B4-BE49-F238E27FC236}">
                <a16:creationId xmlns:a16="http://schemas.microsoft.com/office/drawing/2014/main" id="{F64A03D9-3AEB-FB48-9707-EB69989AB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36" r="-31036"/>
          <a:stretch>
            <a:fillRect/>
          </a:stretch>
        </p:blipFill>
        <p:spPr>
          <a:xfrm>
            <a:off x="381000" y="1600200"/>
            <a:ext cx="8491538" cy="4495800"/>
          </a:xfrm>
        </p:spPr>
      </p:pic>
      <p:sp>
        <p:nvSpPr>
          <p:cNvPr id="165891" name="Date Placeholder 3">
            <a:extLst>
              <a:ext uri="{FF2B5EF4-FFF2-40B4-BE49-F238E27FC236}">
                <a16:creationId xmlns:a16="http://schemas.microsoft.com/office/drawing/2014/main" id="{7556D02C-CC7B-5445-A72F-BFDE79BEC0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5892" name="Footer Placeholder 4">
            <a:extLst>
              <a:ext uri="{FF2B5EF4-FFF2-40B4-BE49-F238E27FC236}">
                <a16:creationId xmlns:a16="http://schemas.microsoft.com/office/drawing/2014/main" id="{312CE7A3-0898-7F49-BC7E-850C31D9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5893" name="Slide Number Placeholder 5">
            <a:extLst>
              <a:ext uri="{FF2B5EF4-FFF2-40B4-BE49-F238E27FC236}">
                <a16:creationId xmlns:a16="http://schemas.microsoft.com/office/drawing/2014/main" id="{C76BAF4B-38F2-3A49-950F-E6F7B79A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9C76D3-02E5-784D-9A50-BA78A04FD163}" type="slidenum">
              <a:rPr lang="en-US" altLang="en-US" sz="1400"/>
              <a:pPr/>
              <a:t>140</a:t>
            </a:fld>
            <a:endParaRPr lang="en-US" altLang="en-US" sz="1400"/>
          </a:p>
        </p:txBody>
      </p:sp>
      <p:sp>
        <p:nvSpPr>
          <p:cNvPr id="165894" name="TextBox 7">
            <a:extLst>
              <a:ext uri="{FF2B5EF4-FFF2-40B4-BE49-F238E27FC236}">
                <a16:creationId xmlns:a16="http://schemas.microsoft.com/office/drawing/2014/main" id="{873FB993-22A7-6840-AF35-9B9D57CE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2246313"/>
            <a:ext cx="178117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/>
              <a:t>‘</a:t>
            </a:r>
            <a:r>
              <a:rPr lang="en-US" altLang="ja-JP"/>
              <a:t>Prolonged </a:t>
            </a:r>
          </a:p>
          <a:p>
            <a:r>
              <a:rPr lang="en-US" altLang="en-US"/>
              <a:t>spike</a:t>
            </a:r>
            <a:r>
              <a:rPr lang="ja-JP" altLang="en-US"/>
              <a:t>’</a:t>
            </a:r>
            <a:endParaRPr lang="en-US" altLang="en-US"/>
          </a:p>
        </p:txBody>
      </p:sp>
      <p:grpSp>
        <p:nvGrpSpPr>
          <p:cNvPr id="165895" name="Group 17">
            <a:extLst>
              <a:ext uri="{FF2B5EF4-FFF2-40B4-BE49-F238E27FC236}">
                <a16:creationId xmlns:a16="http://schemas.microsoft.com/office/drawing/2014/main" id="{2F736933-091F-5D45-B866-AE8C4C52FCD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261225" y="3459163"/>
            <a:ext cx="1577975" cy="1189037"/>
            <a:chOff x="2209800" y="3354388"/>
            <a:chExt cx="3254375" cy="2205513"/>
          </a:xfrm>
        </p:grpSpPr>
        <p:sp>
          <p:nvSpPr>
            <p:cNvPr id="165898" name="Rectangle 5">
              <a:extLst>
                <a:ext uri="{FF2B5EF4-FFF2-40B4-BE49-F238E27FC236}">
                  <a16:creationId xmlns:a16="http://schemas.microsoft.com/office/drawing/2014/main" id="{01ADEE90-543E-FE4F-B20A-B626261B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899" name="Rectangle 6">
              <a:extLst>
                <a:ext uri="{FF2B5EF4-FFF2-40B4-BE49-F238E27FC236}">
                  <a16:creationId xmlns:a16="http://schemas.microsoft.com/office/drawing/2014/main" id="{14853E91-E335-C540-A9B1-0291BFF6F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0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0" name="Rectangle 7">
              <a:extLst>
                <a:ext uri="{FF2B5EF4-FFF2-40B4-BE49-F238E27FC236}">
                  <a16:creationId xmlns:a16="http://schemas.microsoft.com/office/drawing/2014/main" id="{E067E812-8FFD-6445-9754-82ADC7494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1" name="Rectangle 8">
              <a:extLst>
                <a:ext uri="{FF2B5EF4-FFF2-40B4-BE49-F238E27FC236}">
                  <a16:creationId xmlns:a16="http://schemas.microsoft.com/office/drawing/2014/main" id="{0368B7CB-267B-0148-BCB6-67FD5BA06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550" y="3354388"/>
              <a:ext cx="476250" cy="852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2" name="Rectangle 9">
              <a:extLst>
                <a:ext uri="{FF2B5EF4-FFF2-40B4-BE49-F238E27FC236}">
                  <a16:creationId xmlns:a16="http://schemas.microsoft.com/office/drawing/2014/main" id="{D4FCAF69-C215-E344-813D-9B6368A6A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3" name="Rectangle 10">
              <a:extLst>
                <a:ext uri="{FF2B5EF4-FFF2-40B4-BE49-F238E27FC236}">
                  <a16:creationId xmlns:a16="http://schemas.microsoft.com/office/drawing/2014/main" id="{C1B6FCCA-F673-194F-9A19-10D18F10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633913"/>
              <a:ext cx="1905000" cy="3190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4" name="Rectangle 11">
              <a:extLst>
                <a:ext uri="{FF2B5EF4-FFF2-40B4-BE49-F238E27FC236}">
                  <a16:creationId xmlns:a16="http://schemas.microsoft.com/office/drawing/2014/main" id="{D008997F-ABA6-3D46-9870-D94532F2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953000"/>
              <a:ext cx="1905000" cy="3206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5" name="Text Box 12">
              <a:extLst>
                <a:ext uri="{FF2B5EF4-FFF2-40B4-BE49-F238E27FC236}">
                  <a16:creationId xmlns:a16="http://schemas.microsoft.com/office/drawing/2014/main" id="{2F14C305-E241-2D4F-B477-49A1376F0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1" y="4588986"/>
              <a:ext cx="282574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165906" name="Text Box 13">
              <a:extLst>
                <a:ext uri="{FF2B5EF4-FFF2-40B4-BE49-F238E27FC236}">
                  <a16:creationId xmlns:a16="http://schemas.microsoft.com/office/drawing/2014/main" id="{247195D1-E7F7-C043-A059-9D4673350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514249"/>
              <a:ext cx="303212" cy="9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</a:p>
          </p:txBody>
        </p:sp>
        <p:sp>
          <p:nvSpPr>
            <p:cNvPr id="165907" name="Rectangle 14">
              <a:extLst>
                <a:ext uri="{FF2B5EF4-FFF2-40B4-BE49-F238E27FC236}">
                  <a16:creationId xmlns:a16="http://schemas.microsoft.com/office/drawing/2014/main" id="{48434E86-8888-294E-886F-B0F3787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206875"/>
              <a:ext cx="952500" cy="4270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5908" name="Rectangle 16">
              <a:extLst>
                <a:ext uri="{FF2B5EF4-FFF2-40B4-BE49-F238E27FC236}">
                  <a16:creationId xmlns:a16="http://schemas.microsoft.com/office/drawing/2014/main" id="{726A4FE8-6049-3641-911C-191B983D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354388"/>
              <a:ext cx="1903412" cy="190658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165896" name="Straight Arrow Connector 20">
            <a:extLst>
              <a:ext uri="{FF2B5EF4-FFF2-40B4-BE49-F238E27FC236}">
                <a16:creationId xmlns:a16="http://schemas.microsoft.com/office/drawing/2014/main" id="{2F2F0BDE-786D-E44C-81A2-76FC636A12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46466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897" name="TextBox 21">
            <a:extLst>
              <a:ext uri="{FF2B5EF4-FFF2-40B4-BE49-F238E27FC236}">
                <a16:creationId xmlns:a16="http://schemas.microsoft.com/office/drawing/2014/main" id="{5803FDAA-43F8-234F-A682-8C41511E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9624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</p:spTree>
    <p:extLst>
      <p:ext uri="{BB962C8B-B14F-4D97-AF65-F5344CB8AC3E}">
        <p14:creationId xmlns:p14="http://schemas.microsoft.com/office/powerpoint/2010/main" val="2700748890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F96CF5A8-6C85-804F-9C74-8F265DC3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6914" name="Date Placeholder 3">
            <a:extLst>
              <a:ext uri="{FF2B5EF4-FFF2-40B4-BE49-F238E27FC236}">
                <a16:creationId xmlns:a16="http://schemas.microsoft.com/office/drawing/2014/main" id="{37D5E9A5-836F-0E49-9D44-63CC2F7FB6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6915" name="Footer Placeholder 4">
            <a:extLst>
              <a:ext uri="{FF2B5EF4-FFF2-40B4-BE49-F238E27FC236}">
                <a16:creationId xmlns:a16="http://schemas.microsoft.com/office/drawing/2014/main" id="{3368E5A1-149C-8C46-B78E-335A109F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6916" name="Slide Number Placeholder 5">
            <a:extLst>
              <a:ext uri="{FF2B5EF4-FFF2-40B4-BE49-F238E27FC236}">
                <a16:creationId xmlns:a16="http://schemas.microsoft.com/office/drawing/2014/main" id="{CA2B5D1A-BB9F-C447-8908-A52352F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7A9C95-D2E3-3F47-BEF8-B4B0CFAF1049}" type="slidenum">
              <a:rPr lang="en-US" altLang="en-US" sz="1400"/>
              <a:pPr/>
              <a:t>141</a:t>
            </a:fld>
            <a:endParaRPr lang="en-US" altLang="en-US" sz="1400"/>
          </a:p>
        </p:txBody>
      </p:sp>
      <p:cxnSp>
        <p:nvCxnSpPr>
          <p:cNvPr id="166917" name="Straight Arrow Connector 10">
            <a:extLst>
              <a:ext uri="{FF2B5EF4-FFF2-40B4-BE49-F238E27FC236}">
                <a16:creationId xmlns:a16="http://schemas.microsoft.com/office/drawing/2014/main" id="{F720A3E5-CE64-724C-8958-1045829F54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38084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18" name="TextBox 11">
            <a:extLst>
              <a:ext uri="{FF2B5EF4-FFF2-40B4-BE49-F238E27FC236}">
                <a16:creationId xmlns:a16="http://schemas.microsoft.com/office/drawing/2014/main" id="{A9B08489-3CE3-D448-BFA2-1108A8E4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1242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cxnSp>
        <p:nvCxnSpPr>
          <p:cNvPr id="166919" name="Straight Connector 14">
            <a:extLst>
              <a:ext uri="{FF2B5EF4-FFF2-40B4-BE49-F238E27FC236}">
                <a16:creationId xmlns:a16="http://schemas.microsoft.com/office/drawing/2014/main" id="{5E59F295-8ACD-4441-93BF-753682FDA9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1000" y="2743200"/>
            <a:ext cx="19050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20" name="TextBox 27">
            <a:extLst>
              <a:ext uri="{FF2B5EF4-FFF2-40B4-BE49-F238E27FC236}">
                <a16:creationId xmlns:a16="http://schemas.microsoft.com/office/drawing/2014/main" id="{A090BB6B-4E4B-2047-9539-5D05D9BC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676400"/>
            <a:ext cx="578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15K msgs, for several hours: 6pm-4am</a:t>
            </a:r>
          </a:p>
        </p:txBody>
      </p:sp>
      <p:pic>
        <p:nvPicPr>
          <p:cNvPr id="166921" name="Content Placeholder 28">
            <a:extLst>
              <a:ext uri="{FF2B5EF4-FFF2-40B4-BE49-F238E27FC236}">
                <a16:creationId xmlns:a16="http://schemas.microsoft.com/office/drawing/2014/main" id="{55A45C8D-5C68-A548-A1C0-023A2D99F8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1839913" y="2511425"/>
            <a:ext cx="57038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2" name="Content Placeholder 30">
            <a:extLst>
              <a:ext uri="{FF2B5EF4-FFF2-40B4-BE49-F238E27FC236}">
                <a16:creationId xmlns:a16="http://schemas.microsoft.com/office/drawing/2014/main" id="{65615BB9-93A2-9C48-A82D-2EEAF5B98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39" r="-12039"/>
          <a:stretch>
            <a:fillRect/>
          </a:stretch>
        </p:blipFill>
        <p:spPr>
          <a:xfrm>
            <a:off x="4572000" y="4953000"/>
            <a:ext cx="2590800" cy="1371600"/>
          </a:xfrm>
        </p:spPr>
      </p:pic>
      <p:sp>
        <p:nvSpPr>
          <p:cNvPr id="166923" name="Down Arrow 31">
            <a:extLst>
              <a:ext uri="{FF2B5EF4-FFF2-40B4-BE49-F238E27FC236}">
                <a16:creationId xmlns:a16="http://schemas.microsoft.com/office/drawing/2014/main" id="{7A177690-D327-0546-ABC3-D31119A9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297767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F96CF5A8-6C85-804F-9C74-8F265DC3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examples (BGP updates)</a:t>
            </a:r>
          </a:p>
        </p:txBody>
      </p:sp>
      <p:sp>
        <p:nvSpPr>
          <p:cNvPr id="166914" name="Date Placeholder 3">
            <a:extLst>
              <a:ext uri="{FF2B5EF4-FFF2-40B4-BE49-F238E27FC236}">
                <a16:creationId xmlns:a16="http://schemas.microsoft.com/office/drawing/2014/main" id="{37D5E9A5-836F-0E49-9D44-63CC2F7FB6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Gov. of India</a:t>
            </a:r>
          </a:p>
        </p:txBody>
      </p:sp>
      <p:sp>
        <p:nvSpPr>
          <p:cNvPr id="166915" name="Footer Placeholder 4">
            <a:extLst>
              <a:ext uri="{FF2B5EF4-FFF2-40B4-BE49-F238E27FC236}">
                <a16:creationId xmlns:a16="http://schemas.microsoft.com/office/drawing/2014/main" id="{3368E5A1-149C-8C46-B78E-335A109F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6916" name="Slide Number Placeholder 5">
            <a:extLst>
              <a:ext uri="{FF2B5EF4-FFF2-40B4-BE49-F238E27FC236}">
                <a16:creationId xmlns:a16="http://schemas.microsoft.com/office/drawing/2014/main" id="{CA2B5D1A-BB9F-C447-8908-A52352F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7A9C95-D2E3-3F47-BEF8-B4B0CFAF1049}" type="slidenum">
              <a:rPr lang="en-US" altLang="en-US" sz="1400"/>
              <a:pPr/>
              <a:t>142</a:t>
            </a:fld>
            <a:endParaRPr lang="en-US" altLang="en-US" sz="1400"/>
          </a:p>
        </p:txBody>
      </p:sp>
      <p:cxnSp>
        <p:nvCxnSpPr>
          <p:cNvPr id="166917" name="Straight Arrow Connector 10">
            <a:extLst>
              <a:ext uri="{FF2B5EF4-FFF2-40B4-BE49-F238E27FC236}">
                <a16:creationId xmlns:a16="http://schemas.microsoft.com/office/drawing/2014/main" id="{F720A3E5-CE64-724C-8958-1045829F54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5801" y="3808412"/>
            <a:ext cx="13716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18" name="TextBox 11">
            <a:extLst>
              <a:ext uri="{FF2B5EF4-FFF2-40B4-BE49-F238E27FC236}">
                <a16:creationId xmlns:a16="http://schemas.microsoft.com/office/drawing/2014/main" id="{A9B08489-3CE3-D448-BFA2-1108A8E4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124200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cxnSp>
        <p:nvCxnSpPr>
          <p:cNvPr id="166919" name="Straight Connector 14">
            <a:extLst>
              <a:ext uri="{FF2B5EF4-FFF2-40B4-BE49-F238E27FC236}">
                <a16:creationId xmlns:a16="http://schemas.microsoft.com/office/drawing/2014/main" id="{5E59F295-8ACD-4441-93BF-753682FDA9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1000" y="2743200"/>
            <a:ext cx="19050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920" name="TextBox 27">
            <a:extLst>
              <a:ext uri="{FF2B5EF4-FFF2-40B4-BE49-F238E27FC236}">
                <a16:creationId xmlns:a16="http://schemas.microsoft.com/office/drawing/2014/main" id="{A090BB6B-4E4B-2047-9539-5D05D9BC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676400"/>
            <a:ext cx="578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15K msgs, for several hours: 6pm-4am</a:t>
            </a:r>
          </a:p>
        </p:txBody>
      </p:sp>
      <p:pic>
        <p:nvPicPr>
          <p:cNvPr id="166921" name="Content Placeholder 28">
            <a:extLst>
              <a:ext uri="{FF2B5EF4-FFF2-40B4-BE49-F238E27FC236}">
                <a16:creationId xmlns:a16="http://schemas.microsoft.com/office/drawing/2014/main" id="{55A45C8D-5C68-A548-A1C0-023A2D99F8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3"/>
          <a:stretch>
            <a:fillRect/>
          </a:stretch>
        </p:blipFill>
        <p:spPr bwMode="auto">
          <a:xfrm>
            <a:off x="1839913" y="2511425"/>
            <a:ext cx="57038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2" name="Content Placeholder 30">
            <a:extLst>
              <a:ext uri="{FF2B5EF4-FFF2-40B4-BE49-F238E27FC236}">
                <a16:creationId xmlns:a16="http://schemas.microsoft.com/office/drawing/2014/main" id="{65615BB9-93A2-9C48-A82D-2EEAF5B98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39" r="-12039"/>
          <a:stretch>
            <a:fillRect/>
          </a:stretch>
        </p:blipFill>
        <p:spPr>
          <a:xfrm>
            <a:off x="4572000" y="4953000"/>
            <a:ext cx="2590800" cy="1371600"/>
          </a:xfrm>
        </p:spPr>
      </p:pic>
      <p:sp>
        <p:nvSpPr>
          <p:cNvPr id="166923" name="Down Arrow 31">
            <a:extLst>
              <a:ext uri="{FF2B5EF4-FFF2-40B4-BE49-F238E27FC236}">
                <a16:creationId xmlns:a16="http://schemas.microsoft.com/office/drawing/2014/main" id="{7A177690-D327-0546-ABC3-D31119A9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97DD3-03BE-4A49-A272-EF541C20770C}"/>
              </a:ext>
            </a:extLst>
          </p:cNvPr>
          <p:cNvSpPr txBox="1"/>
          <p:nvPr/>
        </p:nvSpPr>
        <p:spPr>
          <a:xfrm rot="20812055">
            <a:off x="1284002" y="3104199"/>
            <a:ext cx="7510103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Given a time series</a:t>
            </a:r>
            <a:r>
              <a:rPr lang="en-US" sz="4000">
                <a:solidFill>
                  <a:schemeClr val="bg1"/>
                </a:solidFill>
              </a:rPr>
              <a:t>: 1) </a:t>
            </a:r>
            <a:r>
              <a:rPr lang="en-US" sz="4000" b="1">
                <a:solidFill>
                  <a:schemeClr val="bg1"/>
                </a:solidFill>
              </a:rPr>
              <a:t>PLOT </a:t>
            </a:r>
            <a:r>
              <a:rPr lang="en-US" sz="4000" b="1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FA414-BD0D-3348-8501-84031D67CF89}"/>
              </a:ext>
            </a:extLst>
          </p:cNvPr>
          <p:cNvSpPr txBox="1"/>
          <p:nvPr/>
        </p:nvSpPr>
        <p:spPr>
          <a:xfrm rot="20812055">
            <a:off x="1428603" y="3906370"/>
            <a:ext cx="7578979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                                2) </a:t>
            </a:r>
            <a:r>
              <a:rPr lang="en-US" sz="4000" b="1" dirty="0">
                <a:solidFill>
                  <a:schemeClr val="bg1"/>
                </a:solidFill>
              </a:rPr>
              <a:t>DFT / DWT</a:t>
            </a:r>
          </a:p>
        </p:txBody>
      </p:sp>
    </p:spTree>
    <p:extLst>
      <p:ext uri="{BB962C8B-B14F-4D97-AF65-F5344CB8AC3E}">
        <p14:creationId xmlns:p14="http://schemas.microsoft.com/office/powerpoint/2010/main" val="2892370265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Date Placeholder 3">
            <a:extLst>
              <a:ext uri="{FF2B5EF4-FFF2-40B4-BE49-F238E27FC236}">
                <a16:creationId xmlns:a16="http://schemas.microsoft.com/office/drawing/2014/main" id="{4F13C559-4C27-FF4F-8D23-6B39E1B52F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57698" name="Footer Placeholder 4">
            <a:extLst>
              <a:ext uri="{FF2B5EF4-FFF2-40B4-BE49-F238E27FC236}">
                <a16:creationId xmlns:a16="http://schemas.microsoft.com/office/drawing/2014/main" id="{8FA40DE8-8FEC-9F41-981F-B4DA8AD1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7699" name="Slide Number Placeholder 5">
            <a:extLst>
              <a:ext uri="{FF2B5EF4-FFF2-40B4-BE49-F238E27FC236}">
                <a16:creationId xmlns:a16="http://schemas.microsoft.com/office/drawing/2014/main" id="{CABC2E91-4B77-A64C-9477-F7890AB8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812E626-BCD2-F046-B658-240A47D0E508}" type="slidenum">
              <a:rPr lang="en-US" altLang="en-US" sz="1400"/>
              <a:pPr algn="r"/>
              <a:t>143</a:t>
            </a:fld>
            <a:endParaRPr lang="en-US" altLang="en-US" sz="1400"/>
          </a:p>
        </p:txBody>
      </p:sp>
      <p:sp>
        <p:nvSpPr>
          <p:cNvPr id="157700" name="Rectangle 2">
            <a:extLst>
              <a:ext uri="{FF2B5EF4-FFF2-40B4-BE49-F238E27FC236}">
                <a16:creationId xmlns:a16="http://schemas.microsoft.com/office/drawing/2014/main" id="{02F7BDB7-F790-4349-BF4F-2262AA69E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Advantages of Wavelets</a:t>
            </a:r>
          </a:p>
        </p:txBody>
      </p:sp>
      <p:sp>
        <p:nvSpPr>
          <p:cNvPr id="157701" name="Rectangle 3">
            <a:extLst>
              <a:ext uri="{FF2B5EF4-FFF2-40B4-BE49-F238E27FC236}">
                <a16:creationId xmlns:a16="http://schemas.microsoft.com/office/drawing/2014/main" id="{66FF8242-6D8C-C949-B7BE-2CC995675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77200" cy="3733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Better compression (better RMSE with same number of coefficients - used in JPEG-2000)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fast to compute (usually: O(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)!)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good for ‘spikes’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good for de-noising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mammalian eye and ear: Gabor wavelets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79E20D-F697-F947-973B-3F13AB9F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767" y="5497411"/>
            <a:ext cx="398865" cy="5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33B1F16-7E18-8F42-AC47-6B9C7568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86" y="5410200"/>
            <a:ext cx="119072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02519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Date Placeholder 3">
            <a:extLst>
              <a:ext uri="{FF2B5EF4-FFF2-40B4-BE49-F238E27FC236}">
                <a16:creationId xmlns:a16="http://schemas.microsoft.com/office/drawing/2014/main" id="{D2A0BF10-8D78-A247-8136-6D96FCC24B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58722" name="Footer Placeholder 4">
            <a:extLst>
              <a:ext uri="{FF2B5EF4-FFF2-40B4-BE49-F238E27FC236}">
                <a16:creationId xmlns:a16="http://schemas.microsoft.com/office/drawing/2014/main" id="{A33D17A0-2439-4F4E-844A-4B6C1977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8723" name="Slide Number Placeholder 5">
            <a:extLst>
              <a:ext uri="{FF2B5EF4-FFF2-40B4-BE49-F238E27FC236}">
                <a16:creationId xmlns:a16="http://schemas.microsoft.com/office/drawing/2014/main" id="{28C7A78B-59DB-114F-B833-65871CD8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9FDFCB2-8C58-AB4A-9DA5-C8B8AB854B1F}" type="slidenum">
              <a:rPr lang="en-US" altLang="en-US" sz="1400"/>
              <a:pPr algn="r"/>
              <a:t>144</a:t>
            </a:fld>
            <a:endParaRPr lang="en-US" altLang="en-US" sz="1400"/>
          </a:p>
        </p:txBody>
      </p:sp>
      <p:sp>
        <p:nvSpPr>
          <p:cNvPr id="158724" name="Rectangle 1026">
            <a:extLst>
              <a:ext uri="{FF2B5EF4-FFF2-40B4-BE49-F238E27FC236}">
                <a16:creationId xmlns:a16="http://schemas.microsoft.com/office/drawing/2014/main" id="{010074A4-5E8C-7E4A-A88D-F3017BFA5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Conclusions</a:t>
            </a:r>
          </a:p>
        </p:txBody>
      </p:sp>
      <p:sp>
        <p:nvSpPr>
          <p:cNvPr id="158725" name="Rectangle 1027">
            <a:extLst>
              <a:ext uri="{FF2B5EF4-FFF2-40B4-BE49-F238E27FC236}">
                <a16:creationId xmlns:a16="http://schemas.microsoft.com/office/drawing/2014/main" id="{BFEF334F-1911-184F-AA36-25A58079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581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spots periodicities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DWT</a:t>
            </a:r>
            <a:r>
              <a:rPr lang="en-US" altLang="en-US" dirty="0">
                <a:ea typeface="ＭＳ Ｐゴシック" panose="020B0600070205080204" pitchFamily="34" charset="-128"/>
              </a:rPr>
              <a:t> : multi-resolution - matches processing of mammalian ear/eye better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Both: powerful tools for </a:t>
            </a:r>
            <a:r>
              <a:rPr lang="en-US" altLang="en-US" b="1" dirty="0">
                <a:ea typeface="ＭＳ Ｐゴシック" panose="020B0600070205080204" pitchFamily="34" charset="-128"/>
              </a:rPr>
              <a:t>compression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 detection</a:t>
            </a:r>
            <a:r>
              <a:rPr lang="en-US" altLang="en-US" dirty="0">
                <a:ea typeface="ＭＳ Ｐゴシック" panose="020B0600070205080204" pitchFamily="34" charset="-128"/>
              </a:rPr>
              <a:t> in real signals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CD5A52-29A0-A043-B981-E3EE00D4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935" y="2843111"/>
            <a:ext cx="398865" cy="5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cipe Book Clip Art">
            <a:extLst>
              <a:ext uri="{FF2B5EF4-FFF2-40B4-BE49-F238E27FC236}">
                <a16:creationId xmlns:a16="http://schemas.microsoft.com/office/drawing/2014/main" id="{FA04DC7A-3B76-064B-AC1F-481B47EC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72" y="231298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2367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Date Placeholder 3">
            <a:extLst>
              <a:ext uri="{FF2B5EF4-FFF2-40B4-BE49-F238E27FC236}">
                <a16:creationId xmlns:a16="http://schemas.microsoft.com/office/drawing/2014/main" id="{C56B86CF-DEE2-DD4A-99CD-292520DE3C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1794" name="Footer Placeholder 4">
            <a:extLst>
              <a:ext uri="{FF2B5EF4-FFF2-40B4-BE49-F238E27FC236}">
                <a16:creationId xmlns:a16="http://schemas.microsoft.com/office/drawing/2014/main" id="{FE6BA113-6B71-604F-A311-14341F09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1795" name="Slide Number Placeholder 5">
            <a:extLst>
              <a:ext uri="{FF2B5EF4-FFF2-40B4-BE49-F238E27FC236}">
                <a16:creationId xmlns:a16="http://schemas.microsoft.com/office/drawing/2014/main" id="{7AC3BF42-03B9-F24D-9023-C9DD4AA7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D3977C3-D46C-C740-B2AB-7B1E378B9845}" type="slidenum">
              <a:rPr lang="en-US" altLang="en-US" sz="1400"/>
              <a:pPr algn="r"/>
              <a:t>145</a:t>
            </a:fld>
            <a:endParaRPr lang="en-US" altLang="en-US" sz="1400"/>
          </a:p>
        </p:txBody>
      </p:sp>
      <p:sp>
        <p:nvSpPr>
          <p:cNvPr id="161796" name="Rectangle 1026">
            <a:extLst>
              <a:ext uri="{FF2B5EF4-FFF2-40B4-BE49-F238E27FC236}">
                <a16:creationId xmlns:a16="http://schemas.microsoft.com/office/drawing/2014/main" id="{66ACAF84-35FB-574E-B2CA-C44C66DC7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Resources: software and urls</a:t>
            </a:r>
          </a:p>
        </p:txBody>
      </p:sp>
      <p:sp>
        <p:nvSpPr>
          <p:cNvPr id="161797" name="Rectangle 1027">
            <a:extLst>
              <a:ext uri="{FF2B5EF4-FFF2-40B4-BE49-F238E27FC236}">
                <a16:creationId xmlns:a16="http://schemas.microsoft.com/office/drawing/2014/main" id="{ADA8A851-6E99-0946-BFB8-69DD620EB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2135188"/>
            <a:ext cx="7519988" cy="3049587"/>
          </a:xfrm>
        </p:spPr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xwpl: </a:t>
            </a:r>
            <a:r>
              <a:rPr lang="en-US" altLang="en-US">
                <a:ea typeface="ＭＳ Ｐゴシック" panose="020B0600070205080204" pitchFamily="34" charset="-128"/>
              </a:rPr>
              <a:t>open source wavelet package from Yale, with excellent GUI</a:t>
            </a:r>
          </a:p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http://monet.me.ic.ac.uk/people/gavin/java/waveletDemos.html</a:t>
            </a:r>
            <a:r>
              <a:rPr lang="en-US" altLang="en-US">
                <a:ea typeface="ＭＳ Ｐゴシック" panose="020B0600070205080204" pitchFamily="34" charset="-128"/>
              </a:rPr>
              <a:t> : wavelets and scalograms</a:t>
            </a:r>
          </a:p>
        </p:txBody>
      </p:sp>
    </p:spTree>
    <p:extLst>
      <p:ext uri="{BB962C8B-B14F-4D97-AF65-F5344CB8AC3E}">
        <p14:creationId xmlns:p14="http://schemas.microsoft.com/office/powerpoint/2010/main" val="13692249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Date Placeholder 3">
            <a:extLst>
              <a:ext uri="{FF2B5EF4-FFF2-40B4-BE49-F238E27FC236}">
                <a16:creationId xmlns:a16="http://schemas.microsoft.com/office/drawing/2014/main" id="{5C722EDE-48D8-004A-9BFA-503095C372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2818" name="Footer Placeholder 4">
            <a:extLst>
              <a:ext uri="{FF2B5EF4-FFF2-40B4-BE49-F238E27FC236}">
                <a16:creationId xmlns:a16="http://schemas.microsoft.com/office/drawing/2014/main" id="{1AC20DA7-8F7E-5941-B16B-1280726F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2819" name="Slide Number Placeholder 5">
            <a:extLst>
              <a:ext uri="{FF2B5EF4-FFF2-40B4-BE49-F238E27FC236}">
                <a16:creationId xmlns:a16="http://schemas.microsoft.com/office/drawing/2014/main" id="{44C8F42B-91DF-2F4A-828F-7651E1FF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DED2E63-396D-124D-898E-373ED2E2EB6A}" type="slidenum">
              <a:rPr lang="en-US" altLang="en-US" sz="1400"/>
              <a:pPr algn="r"/>
              <a:t>146</a:t>
            </a:fld>
            <a:endParaRPr lang="en-US" altLang="en-US" sz="1400"/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584D394B-DD08-D04D-BCBE-8613240A5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4CA0DD26-341B-DA40-A6C9-7C1C41E98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William H. Press, Saul A. Teukolsky, William T. Vetterling and  Brian P. Flannery: </a:t>
            </a:r>
            <a:r>
              <a:rPr lang="en-US" altLang="en-US" sz="2400" i="1">
                <a:ea typeface="ＭＳ Ｐゴシック" panose="020B0600070205080204" pitchFamily="34" charset="-128"/>
              </a:rPr>
              <a:t>Numerical Recipes in C</a:t>
            </a:r>
            <a:r>
              <a:rPr lang="en-US" altLang="en-US" sz="2400">
                <a:ea typeface="ＭＳ Ｐゴシック" panose="020B0600070205080204" pitchFamily="34" charset="-128"/>
              </a:rPr>
              <a:t>,   Cambridge University Press, 1992, 2nd Edition. (Great description, intuition and code for DFT, DWT)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C. Faloutsos: </a:t>
            </a:r>
            <a:r>
              <a:rPr lang="en-US" altLang="en-US" sz="2400" i="1">
                <a:ea typeface="ＭＳ Ｐゴシック" panose="020B0600070205080204" pitchFamily="34" charset="-128"/>
              </a:rPr>
              <a:t>Searching Multimedia Databases by Content</a:t>
            </a:r>
            <a:r>
              <a:rPr lang="en-US" altLang="en-US" sz="2400">
                <a:ea typeface="ＭＳ Ｐゴシック" panose="020B0600070205080204" pitchFamily="34" charset="-128"/>
              </a:rPr>
              <a:t>, Kluwer Academic Press, 1996 (introduction to DFT, DWT)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002406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Date Placeholder 3">
            <a:extLst>
              <a:ext uri="{FF2B5EF4-FFF2-40B4-BE49-F238E27FC236}">
                <a16:creationId xmlns:a16="http://schemas.microsoft.com/office/drawing/2014/main" id="{F7EB4793-1A66-0445-B332-68915A9462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63842" name="Footer Placeholder 4">
            <a:extLst>
              <a:ext uri="{FF2B5EF4-FFF2-40B4-BE49-F238E27FC236}">
                <a16:creationId xmlns:a16="http://schemas.microsoft.com/office/drawing/2014/main" id="{A83E2A25-D5AF-A548-93AA-40F89E67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3843" name="Slide Number Placeholder 5">
            <a:extLst>
              <a:ext uri="{FF2B5EF4-FFF2-40B4-BE49-F238E27FC236}">
                <a16:creationId xmlns:a16="http://schemas.microsoft.com/office/drawing/2014/main" id="{9DEF2E76-CC43-2F49-BBB4-EEA831EB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79BBE28-0B97-744C-A595-95348F3E9B6D}" type="slidenum">
              <a:rPr lang="en-US" altLang="en-US" sz="1400"/>
              <a:pPr algn="r"/>
              <a:t>147</a:t>
            </a:fld>
            <a:endParaRPr lang="en-US" altLang="en-US" sz="1400"/>
          </a:p>
        </p:txBody>
      </p:sp>
      <p:sp>
        <p:nvSpPr>
          <p:cNvPr id="163844" name="Rectangle 2">
            <a:extLst>
              <a:ext uri="{FF2B5EF4-FFF2-40B4-BE49-F238E27FC236}">
                <a16:creationId xmlns:a16="http://schemas.microsoft.com/office/drawing/2014/main" id="{6A9C9477-D122-5F4A-8B46-2427EC9C6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Reading</a:t>
            </a:r>
          </a:p>
        </p:txBody>
      </p:sp>
      <p:sp>
        <p:nvSpPr>
          <p:cNvPr id="163845" name="Rectangle 3">
            <a:extLst>
              <a:ext uri="{FF2B5EF4-FFF2-40B4-BE49-F238E27FC236}">
                <a16:creationId xmlns:a16="http://schemas.microsoft.com/office/drawing/2014/main" id="{41AE9FAF-AEDF-5D48-8945-8F5B27136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[Gilbert+01] Anna C. Gilbert, Yannis Kotidis and S. Muthukrishnan and Martin Strauss, </a:t>
            </a:r>
            <a:r>
              <a:rPr lang="en-US" altLang="en-US" sz="2400" i="1">
                <a:ea typeface="ＭＳ Ｐゴシック" panose="020B0600070205080204" pitchFamily="34" charset="-128"/>
              </a:rPr>
              <a:t>Surfing Wavelets on Streams: One-Pass Summaries for Approximate Aggregate Queries</a:t>
            </a:r>
            <a:r>
              <a:rPr lang="en-US" altLang="en-US" sz="2400">
                <a:ea typeface="ＭＳ Ｐゴシック" panose="020B0600070205080204" pitchFamily="34" charset="-128"/>
              </a:rPr>
              <a:t>, VLDB 2001</a:t>
            </a:r>
          </a:p>
        </p:txBody>
      </p:sp>
    </p:spTree>
    <p:extLst>
      <p:ext uri="{BB962C8B-B14F-4D97-AF65-F5344CB8AC3E}">
        <p14:creationId xmlns:p14="http://schemas.microsoft.com/office/powerpoint/2010/main" val="41732367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>
            <a:extLst>
              <a:ext uri="{FF2B5EF4-FFF2-40B4-BE49-F238E27FC236}">
                <a16:creationId xmlns:a16="http://schemas.microsoft.com/office/drawing/2014/main" id="{26403A67-20DB-314E-817B-2F659DAA72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7CAA7B0A-27B0-D44C-B7F6-A3AA5E4F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D1F5793F-9680-6245-8746-989E4AE6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BDD868A-89C1-E341-B88F-C317FC98DE66}" type="slidenum">
              <a:rPr lang="en-US" altLang="en-US" sz="1400"/>
              <a:pPr algn="r"/>
              <a:t>15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D1D778F-B20D-0349-9F7F-FDDCF9826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Problem#2: Forecast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F7236DE7-EF2D-EF4D-8A5A-11821EC84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t-1</a:t>
            </a:r>
            <a:r>
              <a:rPr lang="en-US" altLang="en-US">
                <a:ea typeface="ＭＳ Ｐゴシック" panose="020B0600070205080204" pitchFamily="34" charset="-128"/>
              </a:rPr>
              <a:t>, …, forecast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t+1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8" name="Line 4">
            <a:extLst>
              <a:ext uri="{FF2B5EF4-FFF2-40B4-BE49-F238E27FC236}">
                <a16:creationId xmlns:a16="http://schemas.microsoft.com/office/drawing/2014/main" id="{8E9BC7FE-E221-C64F-B66B-AF3E4DCE1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1117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5">
            <a:extLst>
              <a:ext uri="{FF2B5EF4-FFF2-40B4-BE49-F238E27FC236}">
                <a16:creationId xmlns:a16="http://schemas.microsoft.com/office/drawing/2014/main" id="{64DEF3DA-6478-C149-8679-A4F263E40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83870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6">
            <a:extLst>
              <a:ext uri="{FF2B5EF4-FFF2-40B4-BE49-F238E27FC236}">
                <a16:creationId xmlns:a16="http://schemas.microsoft.com/office/drawing/2014/main" id="{588D4206-DBAC-4644-8B28-7D1B5D097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577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7">
            <a:extLst>
              <a:ext uri="{FF2B5EF4-FFF2-40B4-BE49-F238E27FC236}">
                <a16:creationId xmlns:a16="http://schemas.microsoft.com/office/drawing/2014/main" id="{D193F183-E896-AB45-BA5F-007364742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2862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8">
            <a:extLst>
              <a:ext uri="{FF2B5EF4-FFF2-40B4-BE49-F238E27FC236}">
                <a16:creationId xmlns:a16="http://schemas.microsoft.com/office/drawing/2014/main" id="{601C4511-9BCF-6D48-8AD7-50DB2AC9B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0052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9">
            <a:extLst>
              <a:ext uri="{FF2B5EF4-FFF2-40B4-BE49-F238E27FC236}">
                <a16:creationId xmlns:a16="http://schemas.microsoft.com/office/drawing/2014/main" id="{CDC17D86-C03C-1E4E-84B2-E416C99BF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7322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0">
            <a:extLst>
              <a:ext uri="{FF2B5EF4-FFF2-40B4-BE49-F238E27FC236}">
                <a16:creationId xmlns:a16="http://schemas.microsoft.com/office/drawing/2014/main" id="{1B9AEAF6-A5AC-E749-A019-A291E7119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45122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1">
            <a:extLst>
              <a:ext uri="{FF2B5EF4-FFF2-40B4-BE49-F238E27FC236}">
                <a16:creationId xmlns:a16="http://schemas.microsoft.com/office/drawing/2014/main" id="{70B0345E-C311-5B4A-A2E5-51D56E2B0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1797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2">
            <a:extLst>
              <a:ext uri="{FF2B5EF4-FFF2-40B4-BE49-F238E27FC236}">
                <a16:creationId xmlns:a16="http://schemas.microsoft.com/office/drawing/2014/main" id="{6AF4F4C5-02BD-A449-A246-F66FCC66B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3">
            <a:extLst>
              <a:ext uri="{FF2B5EF4-FFF2-40B4-BE49-F238E27FC236}">
                <a16:creationId xmlns:a16="http://schemas.microsoft.com/office/drawing/2014/main" id="{80816C80-1CFA-D146-8D2B-E5F599852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1588" cy="24939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4">
            <a:extLst>
              <a:ext uri="{FF2B5EF4-FFF2-40B4-BE49-F238E27FC236}">
                <a16:creationId xmlns:a16="http://schemas.microsoft.com/office/drawing/2014/main" id="{055B03F1-1952-6644-93CB-D4C796F6A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392738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5">
            <a:extLst>
              <a:ext uri="{FF2B5EF4-FFF2-40B4-BE49-F238E27FC236}">
                <a16:creationId xmlns:a16="http://schemas.microsoft.com/office/drawing/2014/main" id="{5598E3FF-A49E-374B-A84D-1147E3203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1117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6">
            <a:extLst>
              <a:ext uri="{FF2B5EF4-FFF2-40B4-BE49-F238E27FC236}">
                <a16:creationId xmlns:a16="http://schemas.microsoft.com/office/drawing/2014/main" id="{A63DFA82-51DA-7841-8DC1-73C0B0666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862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7">
            <a:extLst>
              <a:ext uri="{FF2B5EF4-FFF2-40B4-BE49-F238E27FC236}">
                <a16:creationId xmlns:a16="http://schemas.microsoft.com/office/drawing/2014/main" id="{322A50AA-9063-AE4D-A9B9-B35705543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0052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18">
            <a:extLst>
              <a:ext uri="{FF2B5EF4-FFF2-40B4-BE49-F238E27FC236}">
                <a16:creationId xmlns:a16="http://schemas.microsoft.com/office/drawing/2014/main" id="{B7E66EBE-EB2B-8543-AA86-232CC8649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73221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19">
            <a:extLst>
              <a:ext uri="{FF2B5EF4-FFF2-40B4-BE49-F238E27FC236}">
                <a16:creationId xmlns:a16="http://schemas.microsoft.com/office/drawing/2014/main" id="{E314AC68-6EA0-9E49-A83C-D18BCBE91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45122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0">
            <a:extLst>
              <a:ext uri="{FF2B5EF4-FFF2-40B4-BE49-F238E27FC236}">
                <a16:creationId xmlns:a16="http://schemas.microsoft.com/office/drawing/2014/main" id="{76BF328C-D405-164E-BF15-E465A2BEB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1797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1">
            <a:extLst>
              <a:ext uri="{FF2B5EF4-FFF2-40B4-BE49-F238E27FC236}">
                <a16:creationId xmlns:a16="http://schemas.microsoft.com/office/drawing/2014/main" id="{76E26CCA-EA2E-6048-B8A0-CA5B2C2F4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9877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2">
            <a:extLst>
              <a:ext uri="{FF2B5EF4-FFF2-40B4-BE49-F238E27FC236}">
                <a16:creationId xmlns:a16="http://schemas.microsoft.com/office/drawing/2014/main" id="{65C84E20-721F-DC47-ADF6-ECF1F4798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92738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23">
            <a:extLst>
              <a:ext uri="{FF2B5EF4-FFF2-40B4-BE49-F238E27FC236}">
                <a16:creationId xmlns:a16="http://schemas.microsoft.com/office/drawing/2014/main" id="{D2F3F86E-102A-9442-BB9E-E78BDBCA6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Line 24">
            <a:extLst>
              <a:ext uri="{FF2B5EF4-FFF2-40B4-BE49-F238E27FC236}">
                <a16:creationId xmlns:a16="http://schemas.microsoft.com/office/drawing/2014/main" id="{5F454E5D-F255-9849-8D06-899BEA5F8C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Line 25">
            <a:extLst>
              <a:ext uri="{FF2B5EF4-FFF2-40B4-BE49-F238E27FC236}">
                <a16:creationId xmlns:a16="http://schemas.microsoft.com/office/drawing/2014/main" id="{4C6385D6-4D42-CB48-BD4F-36C010C6E6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26">
            <a:extLst>
              <a:ext uri="{FF2B5EF4-FFF2-40B4-BE49-F238E27FC236}">
                <a16:creationId xmlns:a16="http://schemas.microsoft.com/office/drawing/2014/main" id="{405EB0B2-E75D-5445-8577-C51CDAF44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27">
            <a:extLst>
              <a:ext uri="{FF2B5EF4-FFF2-40B4-BE49-F238E27FC236}">
                <a16:creationId xmlns:a16="http://schemas.microsoft.com/office/drawing/2014/main" id="{B6E4F678-6BDF-5E4C-9A43-F8B3F1C1A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28">
            <a:extLst>
              <a:ext uri="{FF2B5EF4-FFF2-40B4-BE49-F238E27FC236}">
                <a16:creationId xmlns:a16="http://schemas.microsoft.com/office/drawing/2014/main" id="{9726926B-F1FA-C44C-9A30-64572806A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5392738"/>
            <a:ext cx="1587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29">
            <a:extLst>
              <a:ext uri="{FF2B5EF4-FFF2-40B4-BE49-F238E27FC236}">
                <a16:creationId xmlns:a16="http://schemas.microsoft.com/office/drawing/2014/main" id="{6601E6DF-C817-7843-A287-3A252AEC1A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3898900"/>
            <a:ext cx="465138" cy="2984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0">
            <a:extLst>
              <a:ext uri="{FF2B5EF4-FFF2-40B4-BE49-F238E27FC236}">
                <a16:creationId xmlns:a16="http://schemas.microsoft.com/office/drawing/2014/main" id="{E75D1E4B-C00D-5E4B-A6A8-4A031591B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398838"/>
            <a:ext cx="465137" cy="5000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31">
            <a:extLst>
              <a:ext uri="{FF2B5EF4-FFF2-40B4-BE49-F238E27FC236}">
                <a16:creationId xmlns:a16="http://schemas.microsoft.com/office/drawing/2014/main" id="{9753952D-8A3B-A94D-8B4C-B02408353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398838"/>
            <a:ext cx="465138" cy="8255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Line 32">
            <a:extLst>
              <a:ext uri="{FF2B5EF4-FFF2-40B4-BE49-F238E27FC236}">
                <a16:creationId xmlns:a16="http://schemas.microsoft.com/office/drawing/2014/main" id="{ADA61668-8B87-3D4A-817E-C441C3B8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1363" y="3898900"/>
            <a:ext cx="465137" cy="3254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Line 33">
            <a:extLst>
              <a:ext uri="{FF2B5EF4-FFF2-40B4-BE49-F238E27FC236}">
                <a16:creationId xmlns:a16="http://schemas.microsoft.com/office/drawing/2014/main" id="{F0097D4F-00C0-7343-A15A-473F8FD44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3759200"/>
            <a:ext cx="465138" cy="1397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4">
            <a:extLst>
              <a:ext uri="{FF2B5EF4-FFF2-40B4-BE49-F238E27FC236}">
                <a16:creationId xmlns:a16="http://schemas.microsoft.com/office/drawing/2014/main" id="{CA659B67-A2F3-BB43-B496-95F533AA9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144838"/>
            <a:ext cx="465137" cy="6143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Line 35">
            <a:extLst>
              <a:ext uri="{FF2B5EF4-FFF2-40B4-BE49-F238E27FC236}">
                <a16:creationId xmlns:a16="http://schemas.microsoft.com/office/drawing/2014/main" id="{2ADED43A-6E28-934A-BFD9-FF28F2F83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144838"/>
            <a:ext cx="465138" cy="2270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Line 36">
            <a:extLst>
              <a:ext uri="{FF2B5EF4-FFF2-40B4-BE49-F238E27FC236}">
                <a16:creationId xmlns:a16="http://schemas.microsoft.com/office/drawing/2014/main" id="{F70D0B90-1832-3843-81A4-3DA9E339F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3" y="3371850"/>
            <a:ext cx="465137" cy="3873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Line 37">
            <a:extLst>
              <a:ext uri="{FF2B5EF4-FFF2-40B4-BE49-F238E27FC236}">
                <a16:creationId xmlns:a16="http://schemas.microsoft.com/office/drawing/2014/main" id="{D1CD0F26-5AB8-2040-8EE7-4869CAFDD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759200"/>
            <a:ext cx="466725" cy="271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2" name="Freeform 38">
            <a:extLst>
              <a:ext uri="{FF2B5EF4-FFF2-40B4-BE49-F238E27FC236}">
                <a16:creationId xmlns:a16="http://schemas.microsoft.com/office/drawing/2014/main" id="{DD84CEE7-764C-8F4B-B3C9-62C7CD4E5867}"/>
              </a:ext>
            </a:extLst>
          </p:cNvPr>
          <p:cNvSpPr>
            <a:spLocks/>
          </p:cNvSpPr>
          <p:nvPr/>
        </p:nvSpPr>
        <p:spPr bwMode="auto">
          <a:xfrm>
            <a:off x="1824038" y="413702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39">
            <a:extLst>
              <a:ext uri="{FF2B5EF4-FFF2-40B4-BE49-F238E27FC236}">
                <a16:creationId xmlns:a16="http://schemas.microsoft.com/office/drawing/2014/main" id="{21A3F365-4B10-A140-8749-00045C0CEB7D}"/>
              </a:ext>
            </a:extLst>
          </p:cNvPr>
          <p:cNvSpPr>
            <a:spLocks/>
          </p:cNvSpPr>
          <p:nvPr/>
        </p:nvSpPr>
        <p:spPr bwMode="auto">
          <a:xfrm>
            <a:off x="2289175" y="383857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40">
            <a:extLst>
              <a:ext uri="{FF2B5EF4-FFF2-40B4-BE49-F238E27FC236}">
                <a16:creationId xmlns:a16="http://schemas.microsoft.com/office/drawing/2014/main" id="{120CA352-4A4C-1D46-B2B3-2D04796D2064}"/>
              </a:ext>
            </a:extLst>
          </p:cNvPr>
          <p:cNvSpPr>
            <a:spLocks/>
          </p:cNvSpPr>
          <p:nvPr/>
        </p:nvSpPr>
        <p:spPr bwMode="auto">
          <a:xfrm>
            <a:off x="2754313" y="33369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Freeform 41">
            <a:extLst>
              <a:ext uri="{FF2B5EF4-FFF2-40B4-BE49-F238E27FC236}">
                <a16:creationId xmlns:a16="http://schemas.microsoft.com/office/drawing/2014/main" id="{4FAD59E1-CDB1-F847-B54A-EA40A92E4B9C}"/>
              </a:ext>
            </a:extLst>
          </p:cNvPr>
          <p:cNvSpPr>
            <a:spLocks/>
          </p:cNvSpPr>
          <p:nvPr/>
        </p:nvSpPr>
        <p:spPr bwMode="auto">
          <a:xfrm>
            <a:off x="3219450" y="41624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42">
            <a:extLst>
              <a:ext uri="{FF2B5EF4-FFF2-40B4-BE49-F238E27FC236}">
                <a16:creationId xmlns:a16="http://schemas.microsoft.com/office/drawing/2014/main" id="{5EC2DE3B-C392-FD41-AD49-689654C75D5A}"/>
              </a:ext>
            </a:extLst>
          </p:cNvPr>
          <p:cNvSpPr>
            <a:spLocks/>
          </p:cNvSpPr>
          <p:nvPr/>
        </p:nvSpPr>
        <p:spPr bwMode="auto">
          <a:xfrm>
            <a:off x="3686175" y="383857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3">
            <a:extLst>
              <a:ext uri="{FF2B5EF4-FFF2-40B4-BE49-F238E27FC236}">
                <a16:creationId xmlns:a16="http://schemas.microsoft.com/office/drawing/2014/main" id="{E6E05C04-004D-5D44-8A0C-47FF9AEBA035}"/>
              </a:ext>
            </a:extLst>
          </p:cNvPr>
          <p:cNvSpPr>
            <a:spLocks/>
          </p:cNvSpPr>
          <p:nvPr/>
        </p:nvSpPr>
        <p:spPr bwMode="auto">
          <a:xfrm>
            <a:off x="4151313" y="3697288"/>
            <a:ext cx="122237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4">
            <a:extLst>
              <a:ext uri="{FF2B5EF4-FFF2-40B4-BE49-F238E27FC236}">
                <a16:creationId xmlns:a16="http://schemas.microsoft.com/office/drawing/2014/main" id="{4CD4CE5E-4BA9-2943-8B7F-3D3E4B39B8EB}"/>
              </a:ext>
            </a:extLst>
          </p:cNvPr>
          <p:cNvSpPr>
            <a:spLocks/>
          </p:cNvSpPr>
          <p:nvPr/>
        </p:nvSpPr>
        <p:spPr bwMode="auto">
          <a:xfrm>
            <a:off x="4616450" y="308292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5">
            <a:extLst>
              <a:ext uri="{FF2B5EF4-FFF2-40B4-BE49-F238E27FC236}">
                <a16:creationId xmlns:a16="http://schemas.microsoft.com/office/drawing/2014/main" id="{EE10F7E9-8F08-F04B-BCE9-82678951B949}"/>
              </a:ext>
            </a:extLst>
          </p:cNvPr>
          <p:cNvSpPr>
            <a:spLocks/>
          </p:cNvSpPr>
          <p:nvPr/>
        </p:nvSpPr>
        <p:spPr bwMode="auto">
          <a:xfrm>
            <a:off x="5081588" y="3311525"/>
            <a:ext cx="122237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Freeform 46">
            <a:extLst>
              <a:ext uri="{FF2B5EF4-FFF2-40B4-BE49-F238E27FC236}">
                <a16:creationId xmlns:a16="http://schemas.microsoft.com/office/drawing/2014/main" id="{C845EE21-A01F-A149-A248-54A7246B301F}"/>
              </a:ext>
            </a:extLst>
          </p:cNvPr>
          <p:cNvSpPr>
            <a:spLocks/>
          </p:cNvSpPr>
          <p:nvPr/>
        </p:nvSpPr>
        <p:spPr bwMode="auto">
          <a:xfrm>
            <a:off x="5546725" y="3697288"/>
            <a:ext cx="122238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47">
            <a:extLst>
              <a:ext uri="{FF2B5EF4-FFF2-40B4-BE49-F238E27FC236}">
                <a16:creationId xmlns:a16="http://schemas.microsoft.com/office/drawing/2014/main" id="{C05FCA12-D521-3D46-BC82-94EBF9FF78BE}"/>
              </a:ext>
            </a:extLst>
          </p:cNvPr>
          <p:cNvSpPr>
            <a:spLocks/>
          </p:cNvSpPr>
          <p:nvPr/>
        </p:nvSpPr>
        <p:spPr bwMode="auto">
          <a:xfrm>
            <a:off x="6011863" y="3970338"/>
            <a:ext cx="122237" cy="12223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Rectangle 48">
            <a:extLst>
              <a:ext uri="{FF2B5EF4-FFF2-40B4-BE49-F238E27FC236}">
                <a16:creationId xmlns:a16="http://schemas.microsoft.com/office/drawing/2014/main" id="{DAA03ED0-0A57-1548-A700-8A2D7DAC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278438"/>
            <a:ext cx="201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33843" name="Rectangle 49">
            <a:extLst>
              <a:ext uri="{FF2B5EF4-FFF2-40B4-BE49-F238E27FC236}">
                <a16:creationId xmlns:a16="http://schemas.microsoft.com/office/drawing/2014/main" id="{610F046C-F9C3-CF4B-A6EC-A751D774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9974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33844" name="Rectangle 50">
            <a:extLst>
              <a:ext uri="{FF2B5EF4-FFF2-40B4-BE49-F238E27FC236}">
                <a16:creationId xmlns:a16="http://schemas.microsoft.com/office/drawing/2014/main" id="{BB6B68A2-4DBA-E441-ACBA-93E3924B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72440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33845" name="Rectangle 51">
            <a:extLst>
              <a:ext uri="{FF2B5EF4-FFF2-40B4-BE49-F238E27FC236}">
                <a16:creationId xmlns:a16="http://schemas.microsoft.com/office/drawing/2014/main" id="{56CD4D18-AB62-A444-8900-87E85EEA7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4434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33846" name="Rectangle 52">
            <a:extLst>
              <a:ext uri="{FF2B5EF4-FFF2-40B4-BE49-F238E27FC236}">
                <a16:creationId xmlns:a16="http://schemas.microsoft.com/office/drawing/2014/main" id="{EA613988-0BE2-884A-A6AA-176C7553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1719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33847" name="Rectangle 53">
            <a:extLst>
              <a:ext uri="{FF2B5EF4-FFF2-40B4-BE49-F238E27FC236}">
                <a16:creationId xmlns:a16="http://schemas.microsoft.com/office/drawing/2014/main" id="{97D9D6AD-A187-AB44-BBCF-85817CBF8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8909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33848" name="Rectangle 54">
            <a:extLst>
              <a:ext uri="{FF2B5EF4-FFF2-40B4-BE49-F238E27FC236}">
                <a16:creationId xmlns:a16="http://schemas.microsoft.com/office/drawing/2014/main" id="{FD475B71-16C9-4E4C-AD03-25723367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6179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33849" name="Rectangle 55">
            <a:extLst>
              <a:ext uri="{FF2B5EF4-FFF2-40B4-BE49-F238E27FC236}">
                <a16:creationId xmlns:a16="http://schemas.microsoft.com/office/drawing/2014/main" id="{3A96B317-0D08-164F-ADFF-D7A082D6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33692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33850" name="Rectangle 56">
            <a:extLst>
              <a:ext uri="{FF2B5EF4-FFF2-40B4-BE49-F238E27FC236}">
                <a16:creationId xmlns:a16="http://schemas.microsoft.com/office/drawing/2014/main" id="{23879175-D2A8-2F42-8BF7-11B9CF50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0654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33851" name="Rectangle 57">
            <a:extLst>
              <a:ext uri="{FF2B5EF4-FFF2-40B4-BE49-F238E27FC236}">
                <a16:creationId xmlns:a16="http://schemas.microsoft.com/office/drawing/2014/main" id="{3639AAE5-D562-214F-B48C-450640AC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8447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33852" name="Rectangle 58">
            <a:extLst>
              <a:ext uri="{FF2B5EF4-FFF2-40B4-BE49-F238E27FC236}">
                <a16:creationId xmlns:a16="http://schemas.microsoft.com/office/drawing/2014/main" id="{96D7B5F6-B2E4-4D49-85AB-ACF5220B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33853" name="Rectangle 59">
            <a:extLst>
              <a:ext uri="{FF2B5EF4-FFF2-40B4-BE49-F238E27FC236}">
                <a16:creationId xmlns:a16="http://schemas.microsoft.com/office/drawing/2014/main" id="{4FE77B43-7EB5-6841-9E07-83E53293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33854" name="Rectangle 60">
            <a:extLst>
              <a:ext uri="{FF2B5EF4-FFF2-40B4-BE49-F238E27FC236}">
                <a16:creationId xmlns:a16="http://schemas.microsoft.com/office/drawing/2014/main" id="{4D962E0D-CD14-6240-A44D-059E7792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33855" name="Rectangle 61">
            <a:extLst>
              <a:ext uri="{FF2B5EF4-FFF2-40B4-BE49-F238E27FC236}">
                <a16:creationId xmlns:a16="http://schemas.microsoft.com/office/drawing/2014/main" id="{264299F8-5A52-FB4D-8BA9-8CCB2D8E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33856" name="Rectangle 62">
            <a:extLst>
              <a:ext uri="{FF2B5EF4-FFF2-40B4-BE49-F238E27FC236}">
                <a16:creationId xmlns:a16="http://schemas.microsoft.com/office/drawing/2014/main" id="{884BC569-6DD6-AD41-A374-643BEB1C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33857" name="Rectangle 63">
            <a:extLst>
              <a:ext uri="{FF2B5EF4-FFF2-40B4-BE49-F238E27FC236}">
                <a16:creationId xmlns:a16="http://schemas.microsoft.com/office/drawing/2014/main" id="{BE56A614-9892-404A-BAE9-D21E62BA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567363"/>
            <a:ext cx="315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33858" name="Rectangle 64">
            <a:extLst>
              <a:ext uri="{FF2B5EF4-FFF2-40B4-BE49-F238E27FC236}">
                <a16:creationId xmlns:a16="http://schemas.microsoft.com/office/drawing/2014/main" id="{2643FE47-6623-314A-94CC-28A1AB05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910263"/>
            <a:ext cx="930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33859" name="Rectangle 65">
            <a:extLst>
              <a:ext uri="{FF2B5EF4-FFF2-40B4-BE49-F238E27FC236}">
                <a16:creationId xmlns:a16="http://schemas.microsoft.com/office/drawing/2014/main" id="{D17FC2CE-F892-9242-A33D-425B8339064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7032" y="3804444"/>
            <a:ext cx="192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Number of packets sent</a:t>
            </a:r>
            <a:endParaRPr lang="en-US" altLang="en-US" sz="2400"/>
          </a:p>
        </p:txBody>
      </p:sp>
      <p:sp>
        <p:nvSpPr>
          <p:cNvPr id="33860" name="Text Box 66">
            <a:extLst>
              <a:ext uri="{FF2B5EF4-FFF2-40B4-BE49-F238E27FC236}">
                <a16:creationId xmlns:a16="http://schemas.microsoft.com/office/drawing/2014/main" id="{CC6A1F81-5A1E-AB4E-8BCF-A8B2BFBE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33861" name="Line 67">
            <a:extLst>
              <a:ext uri="{FF2B5EF4-FFF2-40B4-BE49-F238E27FC236}">
                <a16:creationId xmlns:a16="http://schemas.microsoft.com/office/drawing/2014/main" id="{A98049B4-7A97-6A44-BE38-3964B8E655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3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D6447CA5-A160-F245-AB58-DF008CA59F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E6DF877D-547A-B44A-A56A-F5B3C260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AEE42490-B39E-FC47-9957-93D78BE9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CA2AB95-3AD0-0C40-8F62-11A42ECECE87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3D8E6D3-3525-1641-A091-867274982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Problem#2’: Similarity search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11209FD-6C7F-1E40-8A82-41F4AD74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Eg., Find a 3-tick pattern, similar to the last one</a:t>
            </a:r>
          </a:p>
        </p:txBody>
      </p:sp>
      <p:sp>
        <p:nvSpPr>
          <p:cNvPr id="35846" name="Line 4">
            <a:extLst>
              <a:ext uri="{FF2B5EF4-FFF2-40B4-BE49-F238E27FC236}">
                <a16:creationId xmlns:a16="http://schemas.microsoft.com/office/drawing/2014/main" id="{7924C937-A414-074A-ABAF-CABCB21D7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1117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5">
            <a:extLst>
              <a:ext uri="{FF2B5EF4-FFF2-40B4-BE49-F238E27FC236}">
                <a16:creationId xmlns:a16="http://schemas.microsoft.com/office/drawing/2014/main" id="{479D3EEA-BF8E-564D-97EF-894BA4C59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83870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6">
            <a:extLst>
              <a:ext uri="{FF2B5EF4-FFF2-40B4-BE49-F238E27FC236}">
                <a16:creationId xmlns:a16="http://schemas.microsoft.com/office/drawing/2014/main" id="{5F34B4AA-3484-7E4A-8874-20D7A7F5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577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7">
            <a:extLst>
              <a:ext uri="{FF2B5EF4-FFF2-40B4-BE49-F238E27FC236}">
                <a16:creationId xmlns:a16="http://schemas.microsoft.com/office/drawing/2014/main" id="{60F0C9B6-3604-1947-8DC5-4885EE9E6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2862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8">
            <a:extLst>
              <a:ext uri="{FF2B5EF4-FFF2-40B4-BE49-F238E27FC236}">
                <a16:creationId xmlns:a16="http://schemas.microsoft.com/office/drawing/2014/main" id="{9D9CB337-1FD9-5144-86D6-A1DDA078D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0052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9">
            <a:extLst>
              <a:ext uri="{FF2B5EF4-FFF2-40B4-BE49-F238E27FC236}">
                <a16:creationId xmlns:a16="http://schemas.microsoft.com/office/drawing/2014/main" id="{7A6F9B64-5AEB-D04C-BBA9-76101CF6B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7322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0">
            <a:extLst>
              <a:ext uri="{FF2B5EF4-FFF2-40B4-BE49-F238E27FC236}">
                <a16:creationId xmlns:a16="http://schemas.microsoft.com/office/drawing/2014/main" id="{3F8AF6FA-FCA7-F942-871A-E0E28B580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45122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1">
            <a:extLst>
              <a:ext uri="{FF2B5EF4-FFF2-40B4-BE49-F238E27FC236}">
                <a16:creationId xmlns:a16="http://schemas.microsoft.com/office/drawing/2014/main" id="{BAD0BF76-5D04-E044-A35E-A3EFF11C1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1797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2">
            <a:extLst>
              <a:ext uri="{FF2B5EF4-FFF2-40B4-BE49-F238E27FC236}">
                <a16:creationId xmlns:a16="http://schemas.microsoft.com/office/drawing/2014/main" id="{5838F946-FA7E-C241-AFF0-2F377A4F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3">
            <a:extLst>
              <a:ext uri="{FF2B5EF4-FFF2-40B4-BE49-F238E27FC236}">
                <a16:creationId xmlns:a16="http://schemas.microsoft.com/office/drawing/2014/main" id="{9FD724A0-7FE9-BE48-BE5C-DE26ACE06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1588" cy="24939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4">
            <a:extLst>
              <a:ext uri="{FF2B5EF4-FFF2-40B4-BE49-F238E27FC236}">
                <a16:creationId xmlns:a16="http://schemas.microsoft.com/office/drawing/2014/main" id="{4ADE2EC1-D326-2147-A94B-CDD825D2E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392738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5">
            <a:extLst>
              <a:ext uri="{FF2B5EF4-FFF2-40B4-BE49-F238E27FC236}">
                <a16:creationId xmlns:a16="http://schemas.microsoft.com/office/drawing/2014/main" id="{F880066B-3D55-194F-87DB-3F00745E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1117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6">
            <a:extLst>
              <a:ext uri="{FF2B5EF4-FFF2-40B4-BE49-F238E27FC236}">
                <a16:creationId xmlns:a16="http://schemas.microsoft.com/office/drawing/2014/main" id="{7D87FFD7-CD37-3D4B-AD71-1224CA39F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862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17">
            <a:extLst>
              <a:ext uri="{FF2B5EF4-FFF2-40B4-BE49-F238E27FC236}">
                <a16:creationId xmlns:a16="http://schemas.microsoft.com/office/drawing/2014/main" id="{51E8AB59-B772-C648-9C88-BD39326CE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0052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18">
            <a:extLst>
              <a:ext uri="{FF2B5EF4-FFF2-40B4-BE49-F238E27FC236}">
                <a16:creationId xmlns:a16="http://schemas.microsoft.com/office/drawing/2014/main" id="{258CD4CA-C39A-8144-8BD1-8BB6F6864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73221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19">
            <a:extLst>
              <a:ext uri="{FF2B5EF4-FFF2-40B4-BE49-F238E27FC236}">
                <a16:creationId xmlns:a16="http://schemas.microsoft.com/office/drawing/2014/main" id="{2DB753BD-248F-0241-A038-BE56AB4FC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45122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0">
            <a:extLst>
              <a:ext uri="{FF2B5EF4-FFF2-40B4-BE49-F238E27FC236}">
                <a16:creationId xmlns:a16="http://schemas.microsoft.com/office/drawing/2014/main" id="{BE79DE0D-3B7F-0A4C-B9AE-872D5C6BC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1797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1">
            <a:extLst>
              <a:ext uri="{FF2B5EF4-FFF2-40B4-BE49-F238E27FC236}">
                <a16:creationId xmlns:a16="http://schemas.microsoft.com/office/drawing/2014/main" id="{26DD641E-1798-FC47-A466-17C68B096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9877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2">
            <a:extLst>
              <a:ext uri="{FF2B5EF4-FFF2-40B4-BE49-F238E27FC236}">
                <a16:creationId xmlns:a16="http://schemas.microsoft.com/office/drawing/2014/main" id="{14A1462A-BDDD-1C40-B14A-0ACF11D8C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92738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3">
            <a:extLst>
              <a:ext uri="{FF2B5EF4-FFF2-40B4-BE49-F238E27FC236}">
                <a16:creationId xmlns:a16="http://schemas.microsoft.com/office/drawing/2014/main" id="{EBA94691-C5FF-474D-B338-4DA34DE4E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24">
            <a:extLst>
              <a:ext uri="{FF2B5EF4-FFF2-40B4-BE49-F238E27FC236}">
                <a16:creationId xmlns:a16="http://schemas.microsoft.com/office/drawing/2014/main" id="{40B14A59-AB09-994F-9600-7B81406EB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25">
            <a:extLst>
              <a:ext uri="{FF2B5EF4-FFF2-40B4-BE49-F238E27FC236}">
                <a16:creationId xmlns:a16="http://schemas.microsoft.com/office/drawing/2014/main" id="{CF7EC7C7-2FCB-684D-BCE3-9864AC846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26">
            <a:extLst>
              <a:ext uri="{FF2B5EF4-FFF2-40B4-BE49-F238E27FC236}">
                <a16:creationId xmlns:a16="http://schemas.microsoft.com/office/drawing/2014/main" id="{F0DE6272-6AD7-6A41-9DE9-9991D1681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27">
            <a:extLst>
              <a:ext uri="{FF2B5EF4-FFF2-40B4-BE49-F238E27FC236}">
                <a16:creationId xmlns:a16="http://schemas.microsoft.com/office/drawing/2014/main" id="{E5B3F4E1-9E2F-784A-B6C6-8CFD23E0B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28">
            <a:extLst>
              <a:ext uri="{FF2B5EF4-FFF2-40B4-BE49-F238E27FC236}">
                <a16:creationId xmlns:a16="http://schemas.microsoft.com/office/drawing/2014/main" id="{9CAB7361-9DB9-3747-8393-B9D409DB6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5392738"/>
            <a:ext cx="1587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29">
            <a:extLst>
              <a:ext uri="{FF2B5EF4-FFF2-40B4-BE49-F238E27FC236}">
                <a16:creationId xmlns:a16="http://schemas.microsoft.com/office/drawing/2014/main" id="{3E8E31F5-5DC5-B648-B6C7-50976CCBF5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3898900"/>
            <a:ext cx="465138" cy="2984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0">
            <a:extLst>
              <a:ext uri="{FF2B5EF4-FFF2-40B4-BE49-F238E27FC236}">
                <a16:creationId xmlns:a16="http://schemas.microsoft.com/office/drawing/2014/main" id="{DACED815-E839-0741-8DF1-0B7914EA34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398838"/>
            <a:ext cx="465137" cy="5000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31">
            <a:extLst>
              <a:ext uri="{FF2B5EF4-FFF2-40B4-BE49-F238E27FC236}">
                <a16:creationId xmlns:a16="http://schemas.microsoft.com/office/drawing/2014/main" id="{7054E457-D8FA-8146-8B98-D1503C87F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398838"/>
            <a:ext cx="465138" cy="8255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32">
            <a:extLst>
              <a:ext uri="{FF2B5EF4-FFF2-40B4-BE49-F238E27FC236}">
                <a16:creationId xmlns:a16="http://schemas.microsoft.com/office/drawing/2014/main" id="{F64D3FF0-4F9B-0848-AA41-B115F227DD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1363" y="3898900"/>
            <a:ext cx="465137" cy="3254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3">
            <a:extLst>
              <a:ext uri="{FF2B5EF4-FFF2-40B4-BE49-F238E27FC236}">
                <a16:creationId xmlns:a16="http://schemas.microsoft.com/office/drawing/2014/main" id="{79825B0D-4A80-7A44-9992-B5723BDBC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3759200"/>
            <a:ext cx="465138" cy="1397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Line 34">
            <a:extLst>
              <a:ext uri="{FF2B5EF4-FFF2-40B4-BE49-F238E27FC236}">
                <a16:creationId xmlns:a16="http://schemas.microsoft.com/office/drawing/2014/main" id="{14C8F10B-E114-5D40-997D-958F0E1BF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144838"/>
            <a:ext cx="465137" cy="6143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7" name="Line 35">
            <a:extLst>
              <a:ext uri="{FF2B5EF4-FFF2-40B4-BE49-F238E27FC236}">
                <a16:creationId xmlns:a16="http://schemas.microsoft.com/office/drawing/2014/main" id="{721EE0C2-E308-D24E-AABF-D2BCF1E20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144838"/>
            <a:ext cx="465138" cy="2270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Line 36">
            <a:extLst>
              <a:ext uri="{FF2B5EF4-FFF2-40B4-BE49-F238E27FC236}">
                <a16:creationId xmlns:a16="http://schemas.microsoft.com/office/drawing/2014/main" id="{F76C16E9-A6BA-D046-93E4-C86C374FB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3" y="3371850"/>
            <a:ext cx="465137" cy="3873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9" name="Line 37">
            <a:extLst>
              <a:ext uri="{FF2B5EF4-FFF2-40B4-BE49-F238E27FC236}">
                <a16:creationId xmlns:a16="http://schemas.microsoft.com/office/drawing/2014/main" id="{C3A80A45-B612-E74F-9C73-54F644C32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759200"/>
            <a:ext cx="466725" cy="271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0" name="Freeform 38">
            <a:extLst>
              <a:ext uri="{FF2B5EF4-FFF2-40B4-BE49-F238E27FC236}">
                <a16:creationId xmlns:a16="http://schemas.microsoft.com/office/drawing/2014/main" id="{37156923-DCC8-B14E-A676-EFC1C738E550}"/>
              </a:ext>
            </a:extLst>
          </p:cNvPr>
          <p:cNvSpPr>
            <a:spLocks/>
          </p:cNvSpPr>
          <p:nvPr/>
        </p:nvSpPr>
        <p:spPr bwMode="auto">
          <a:xfrm>
            <a:off x="1824038" y="413702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Freeform 39">
            <a:extLst>
              <a:ext uri="{FF2B5EF4-FFF2-40B4-BE49-F238E27FC236}">
                <a16:creationId xmlns:a16="http://schemas.microsoft.com/office/drawing/2014/main" id="{8F2FC570-D87F-334B-8E6A-B5CC759E0C02}"/>
              </a:ext>
            </a:extLst>
          </p:cNvPr>
          <p:cNvSpPr>
            <a:spLocks/>
          </p:cNvSpPr>
          <p:nvPr/>
        </p:nvSpPr>
        <p:spPr bwMode="auto">
          <a:xfrm>
            <a:off x="2289175" y="383857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Freeform 40">
            <a:extLst>
              <a:ext uri="{FF2B5EF4-FFF2-40B4-BE49-F238E27FC236}">
                <a16:creationId xmlns:a16="http://schemas.microsoft.com/office/drawing/2014/main" id="{5D4AC69D-1F13-6747-83A7-A72AE5D032DD}"/>
              </a:ext>
            </a:extLst>
          </p:cNvPr>
          <p:cNvSpPr>
            <a:spLocks/>
          </p:cNvSpPr>
          <p:nvPr/>
        </p:nvSpPr>
        <p:spPr bwMode="auto">
          <a:xfrm>
            <a:off x="2754313" y="33369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3" name="Freeform 41">
            <a:extLst>
              <a:ext uri="{FF2B5EF4-FFF2-40B4-BE49-F238E27FC236}">
                <a16:creationId xmlns:a16="http://schemas.microsoft.com/office/drawing/2014/main" id="{49E65AE2-DA5C-E74E-9FAE-5D5E5F0EE439}"/>
              </a:ext>
            </a:extLst>
          </p:cNvPr>
          <p:cNvSpPr>
            <a:spLocks/>
          </p:cNvSpPr>
          <p:nvPr/>
        </p:nvSpPr>
        <p:spPr bwMode="auto">
          <a:xfrm>
            <a:off x="3219450" y="41624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Freeform 42">
            <a:extLst>
              <a:ext uri="{FF2B5EF4-FFF2-40B4-BE49-F238E27FC236}">
                <a16:creationId xmlns:a16="http://schemas.microsoft.com/office/drawing/2014/main" id="{ACDA79E6-48CE-CE4B-A630-3046BF700B5A}"/>
              </a:ext>
            </a:extLst>
          </p:cNvPr>
          <p:cNvSpPr>
            <a:spLocks/>
          </p:cNvSpPr>
          <p:nvPr/>
        </p:nvSpPr>
        <p:spPr bwMode="auto">
          <a:xfrm>
            <a:off x="3686175" y="383857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Freeform 43">
            <a:extLst>
              <a:ext uri="{FF2B5EF4-FFF2-40B4-BE49-F238E27FC236}">
                <a16:creationId xmlns:a16="http://schemas.microsoft.com/office/drawing/2014/main" id="{B7F68223-2E0A-1645-9D50-76412CAC4ED7}"/>
              </a:ext>
            </a:extLst>
          </p:cNvPr>
          <p:cNvSpPr>
            <a:spLocks/>
          </p:cNvSpPr>
          <p:nvPr/>
        </p:nvSpPr>
        <p:spPr bwMode="auto">
          <a:xfrm>
            <a:off x="4151313" y="3697288"/>
            <a:ext cx="122237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Freeform 44">
            <a:extLst>
              <a:ext uri="{FF2B5EF4-FFF2-40B4-BE49-F238E27FC236}">
                <a16:creationId xmlns:a16="http://schemas.microsoft.com/office/drawing/2014/main" id="{051C18A3-BDA2-DC40-AB21-404A5A6773E7}"/>
              </a:ext>
            </a:extLst>
          </p:cNvPr>
          <p:cNvSpPr>
            <a:spLocks/>
          </p:cNvSpPr>
          <p:nvPr/>
        </p:nvSpPr>
        <p:spPr bwMode="auto">
          <a:xfrm>
            <a:off x="4616450" y="308292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Freeform 45">
            <a:extLst>
              <a:ext uri="{FF2B5EF4-FFF2-40B4-BE49-F238E27FC236}">
                <a16:creationId xmlns:a16="http://schemas.microsoft.com/office/drawing/2014/main" id="{2BE712FA-3C96-0243-A2C5-A44481B55C7E}"/>
              </a:ext>
            </a:extLst>
          </p:cNvPr>
          <p:cNvSpPr>
            <a:spLocks/>
          </p:cNvSpPr>
          <p:nvPr/>
        </p:nvSpPr>
        <p:spPr bwMode="auto">
          <a:xfrm>
            <a:off x="5081588" y="3311525"/>
            <a:ext cx="122237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Freeform 46">
            <a:extLst>
              <a:ext uri="{FF2B5EF4-FFF2-40B4-BE49-F238E27FC236}">
                <a16:creationId xmlns:a16="http://schemas.microsoft.com/office/drawing/2014/main" id="{E82D90E4-D6C7-364B-8B02-BDCFA56AC69A}"/>
              </a:ext>
            </a:extLst>
          </p:cNvPr>
          <p:cNvSpPr>
            <a:spLocks/>
          </p:cNvSpPr>
          <p:nvPr/>
        </p:nvSpPr>
        <p:spPr bwMode="auto">
          <a:xfrm>
            <a:off x="5546725" y="3697288"/>
            <a:ext cx="122238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Freeform 47">
            <a:extLst>
              <a:ext uri="{FF2B5EF4-FFF2-40B4-BE49-F238E27FC236}">
                <a16:creationId xmlns:a16="http://schemas.microsoft.com/office/drawing/2014/main" id="{D7BBC8DA-D183-C740-B040-EF0A5526C4D3}"/>
              </a:ext>
            </a:extLst>
          </p:cNvPr>
          <p:cNvSpPr>
            <a:spLocks/>
          </p:cNvSpPr>
          <p:nvPr/>
        </p:nvSpPr>
        <p:spPr bwMode="auto">
          <a:xfrm>
            <a:off x="6011863" y="3970338"/>
            <a:ext cx="122237" cy="12223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Rectangle 48">
            <a:extLst>
              <a:ext uri="{FF2B5EF4-FFF2-40B4-BE49-F238E27FC236}">
                <a16:creationId xmlns:a16="http://schemas.microsoft.com/office/drawing/2014/main" id="{CFA3C43A-CB72-3642-A8A1-A2B0B9CB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278438"/>
            <a:ext cx="201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35891" name="Rectangle 49">
            <a:extLst>
              <a:ext uri="{FF2B5EF4-FFF2-40B4-BE49-F238E27FC236}">
                <a16:creationId xmlns:a16="http://schemas.microsoft.com/office/drawing/2014/main" id="{3C90A26E-7980-C144-B3EE-779CCBEE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9974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35892" name="Rectangle 50">
            <a:extLst>
              <a:ext uri="{FF2B5EF4-FFF2-40B4-BE49-F238E27FC236}">
                <a16:creationId xmlns:a16="http://schemas.microsoft.com/office/drawing/2014/main" id="{E0431093-6BF3-7246-AFF0-287B4BCA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72440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35893" name="Rectangle 51">
            <a:extLst>
              <a:ext uri="{FF2B5EF4-FFF2-40B4-BE49-F238E27FC236}">
                <a16:creationId xmlns:a16="http://schemas.microsoft.com/office/drawing/2014/main" id="{8E66A038-AA87-7C4F-B409-5F8A3973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4434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35894" name="Rectangle 52">
            <a:extLst>
              <a:ext uri="{FF2B5EF4-FFF2-40B4-BE49-F238E27FC236}">
                <a16:creationId xmlns:a16="http://schemas.microsoft.com/office/drawing/2014/main" id="{A7E83B86-007B-5F4F-9DB1-CE24ABA9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1719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35895" name="Rectangle 53">
            <a:extLst>
              <a:ext uri="{FF2B5EF4-FFF2-40B4-BE49-F238E27FC236}">
                <a16:creationId xmlns:a16="http://schemas.microsoft.com/office/drawing/2014/main" id="{2AD6C86E-628F-3E49-A30B-6F7B3883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8909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35896" name="Rectangle 54">
            <a:extLst>
              <a:ext uri="{FF2B5EF4-FFF2-40B4-BE49-F238E27FC236}">
                <a16:creationId xmlns:a16="http://schemas.microsoft.com/office/drawing/2014/main" id="{F490CF43-AA4E-B849-A49D-7E87C05D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6179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35897" name="Rectangle 55">
            <a:extLst>
              <a:ext uri="{FF2B5EF4-FFF2-40B4-BE49-F238E27FC236}">
                <a16:creationId xmlns:a16="http://schemas.microsoft.com/office/drawing/2014/main" id="{42295456-78C8-7D47-A25A-9DD6C95C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33692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35898" name="Rectangle 56">
            <a:extLst>
              <a:ext uri="{FF2B5EF4-FFF2-40B4-BE49-F238E27FC236}">
                <a16:creationId xmlns:a16="http://schemas.microsoft.com/office/drawing/2014/main" id="{EC2DA9C7-B430-244A-95E3-A968DB146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0654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35899" name="Rectangle 57">
            <a:extLst>
              <a:ext uri="{FF2B5EF4-FFF2-40B4-BE49-F238E27FC236}">
                <a16:creationId xmlns:a16="http://schemas.microsoft.com/office/drawing/2014/main" id="{CEC4C57D-CD54-A14C-83AF-1C584534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8447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35900" name="Rectangle 58">
            <a:extLst>
              <a:ext uri="{FF2B5EF4-FFF2-40B4-BE49-F238E27FC236}">
                <a16:creationId xmlns:a16="http://schemas.microsoft.com/office/drawing/2014/main" id="{E92AE7B8-D25A-3844-981C-7D5C4DDA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35901" name="Rectangle 59">
            <a:extLst>
              <a:ext uri="{FF2B5EF4-FFF2-40B4-BE49-F238E27FC236}">
                <a16:creationId xmlns:a16="http://schemas.microsoft.com/office/drawing/2014/main" id="{D7D995C9-7388-E448-B0CF-BA1E4D600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35902" name="Rectangle 60">
            <a:extLst>
              <a:ext uri="{FF2B5EF4-FFF2-40B4-BE49-F238E27FC236}">
                <a16:creationId xmlns:a16="http://schemas.microsoft.com/office/drawing/2014/main" id="{F1B6F145-5384-6F4D-9710-05AEB6F0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35903" name="Rectangle 61">
            <a:extLst>
              <a:ext uri="{FF2B5EF4-FFF2-40B4-BE49-F238E27FC236}">
                <a16:creationId xmlns:a16="http://schemas.microsoft.com/office/drawing/2014/main" id="{2BB2320A-9094-2446-A6CB-3886465E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35904" name="Rectangle 62">
            <a:extLst>
              <a:ext uri="{FF2B5EF4-FFF2-40B4-BE49-F238E27FC236}">
                <a16:creationId xmlns:a16="http://schemas.microsoft.com/office/drawing/2014/main" id="{7C2159F5-53A1-364B-AD9C-641B0ACD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35905" name="Rectangle 63">
            <a:extLst>
              <a:ext uri="{FF2B5EF4-FFF2-40B4-BE49-F238E27FC236}">
                <a16:creationId xmlns:a16="http://schemas.microsoft.com/office/drawing/2014/main" id="{1F51025D-9D10-1B47-B4EF-639E0EEC8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567363"/>
            <a:ext cx="315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35906" name="Rectangle 64">
            <a:extLst>
              <a:ext uri="{FF2B5EF4-FFF2-40B4-BE49-F238E27FC236}">
                <a16:creationId xmlns:a16="http://schemas.microsoft.com/office/drawing/2014/main" id="{2531AB38-D19B-A44B-A88B-1B73E0660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910263"/>
            <a:ext cx="930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35907" name="Rectangle 65">
            <a:extLst>
              <a:ext uri="{FF2B5EF4-FFF2-40B4-BE49-F238E27FC236}">
                <a16:creationId xmlns:a16="http://schemas.microsoft.com/office/drawing/2014/main" id="{E3D60321-794C-594B-92B8-09A1E021B1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7032" y="3804444"/>
            <a:ext cx="192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Number of packets sent</a:t>
            </a:r>
            <a:endParaRPr lang="en-US" altLang="en-US" sz="2400"/>
          </a:p>
        </p:txBody>
      </p:sp>
      <p:sp>
        <p:nvSpPr>
          <p:cNvPr id="35908" name="Text Box 66">
            <a:extLst>
              <a:ext uri="{FF2B5EF4-FFF2-40B4-BE49-F238E27FC236}">
                <a16:creationId xmlns:a16="http://schemas.microsoft.com/office/drawing/2014/main" id="{93349C86-425B-9A47-9562-5AB4EE13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35909" name="Line 67">
            <a:extLst>
              <a:ext uri="{FF2B5EF4-FFF2-40B4-BE49-F238E27FC236}">
                <a16:creationId xmlns:a16="http://schemas.microsoft.com/office/drawing/2014/main" id="{5334D627-3A5C-754B-886F-272F8D13F9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10" name="Rectangle 68">
            <a:extLst>
              <a:ext uri="{FF2B5EF4-FFF2-40B4-BE49-F238E27FC236}">
                <a16:creationId xmlns:a16="http://schemas.microsoft.com/office/drawing/2014/main" id="{9E4DAFCE-BFE7-8A48-85D2-3D1E1614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143250"/>
            <a:ext cx="1371600" cy="11620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56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>
            <a:extLst>
              <a:ext uri="{FF2B5EF4-FFF2-40B4-BE49-F238E27FC236}">
                <a16:creationId xmlns:a16="http://schemas.microsoft.com/office/drawing/2014/main" id="{9369D9F0-1052-5B46-B872-EC74BB90A6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D57AB3A4-4AEC-264E-8A3E-5F162DFA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09EED1D0-2436-2947-A419-F12E952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9D2B4AE-0AF9-904E-99F9-30A96490C282}" type="slidenum">
              <a:rPr lang="en-US" altLang="en-US" sz="1400"/>
              <a:pPr algn="r"/>
              <a:t>17</a:t>
            </a:fld>
            <a:endParaRPr lang="en-US" altLang="en-US" sz="140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5EA8D4D-013A-C84C-9343-16363D4A1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#3: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5F7EB090-0FC7-7A4E-BBB1-28204B8B2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Given: A set of </a:t>
            </a:r>
            <a:r>
              <a:rPr lang="en-US" altLang="en-US" b="1">
                <a:solidFill>
                  <a:srgbClr val="0000FF"/>
                </a:solidFill>
                <a:ea typeface="ＭＳ Ｐゴシック" panose="020B0600070205080204" pitchFamily="34" charset="-128"/>
              </a:rPr>
              <a:t>correlated</a:t>
            </a:r>
            <a:r>
              <a:rPr lang="en-US" altLang="en-US" b="1" i="1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time sequences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Forecast ‘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Sent(t)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</a:p>
        </p:txBody>
      </p:sp>
      <p:graphicFrame>
        <p:nvGraphicFramePr>
          <p:cNvPr id="37894" name="Object 2">
            <a:extLst>
              <a:ext uri="{FF2B5EF4-FFF2-40B4-BE49-F238E27FC236}">
                <a16:creationId xmlns:a16="http://schemas.microsoft.com/office/drawing/2014/main" id="{D079E0FA-0F02-7D4D-92F5-A7F7238C7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590800"/>
          <a:ext cx="716280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art" r:id="rId4" imgW="9194800" imgH="4876800" progId="MSGraph.Chart.8">
                  <p:embed followColorScheme="full"/>
                </p:oleObj>
              </mc:Choice>
              <mc:Fallback>
                <p:oleObj name="Chart" r:id="rId4" imgW="9194800" imgH="4876800" progId="MSGraph.Chart.8">
                  <p:embed followColorScheme="full"/>
                  <p:pic>
                    <p:nvPicPr>
                      <p:cNvPr id="37894" name="Object 2">
                        <a:extLst>
                          <a:ext uri="{FF2B5EF4-FFF2-40B4-BE49-F238E27FC236}">
                            <a16:creationId xmlns:a16="http://schemas.microsoft.com/office/drawing/2014/main" id="{D079E0FA-0F02-7D4D-92F5-A7F7238C7F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7162800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4980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18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</a:t>
            </a:r>
            <a:r>
              <a:rPr lang="en-US" altLang="en-US" b="1" dirty="0">
                <a:ea typeface="ＭＳ Ｐゴシック" panose="020B0600070205080204" pitchFamily="34" charset="-128"/>
              </a:rPr>
              <a:t>forecasting</a:t>
            </a:r>
            <a:r>
              <a:rPr lang="en-US" altLang="en-US" dirty="0">
                <a:ea typeface="ＭＳ Ｐゴシック" panose="020B0600070205080204" pitchFamily="34" charset="-128"/>
              </a:rPr>
              <a:t>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patterns</a:t>
            </a:r>
            <a:r>
              <a:rPr lang="en-US" altLang="en-US" dirty="0">
                <a:ea typeface="ＭＳ Ｐゴシック" panose="020B0600070205080204" pitchFamily="34" charset="-128"/>
              </a:rPr>
              <a:t>/rules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similar</a:t>
            </a:r>
            <a:r>
              <a:rPr lang="en-US" altLang="en-US" dirty="0">
                <a:ea typeface="ＭＳ Ｐゴシック" panose="020B0600070205080204" pitchFamily="34" charset="-128"/>
              </a:rPr>
              <a:t>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80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>
            <a:extLst>
              <a:ext uri="{FF2B5EF4-FFF2-40B4-BE49-F238E27FC236}">
                <a16:creationId xmlns:a16="http://schemas.microsoft.com/office/drawing/2014/main" id="{608DB577-D619-AC4E-988E-22593AEB55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AFA420E8-2D61-6B4C-AF58-280068E1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A05E86BF-08F0-7B41-AE97-071C83B9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DB7BD98-1CDB-E74D-B53A-3FC80F58C7C8}" type="slidenum">
              <a:rPr lang="en-US" altLang="en-US" sz="1400"/>
              <a:pPr algn="r"/>
              <a:t>19</a:t>
            </a:fld>
            <a:endParaRPr lang="en-US" altLang="en-US" sz="14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F20BB06B-7988-BC4A-ADAF-DEED95D57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8769C0F2-A85B-7741-A5F8-2986F4400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Tensors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43014" name="AutoShape 4">
            <a:extLst>
              <a:ext uri="{FF2B5EF4-FFF2-40B4-BE49-F238E27FC236}">
                <a16:creationId xmlns:a16="http://schemas.microsoft.com/office/drawing/2014/main" id="{399B72D4-8FDF-AE4D-8785-EBEC6159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6289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5B661807-9BAD-D74E-B231-BED97B3E6C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745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5060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mine/forecast (one, or more)</a:t>
            </a:r>
          </a:p>
          <a:p>
            <a:pPr algn="l"/>
            <a:r>
              <a:rPr lang="en-US" sz="3200" dirty="0">
                <a:latin typeface="+mn-lt"/>
              </a:rPr>
              <a:t>time sequences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762" y="2886068"/>
            <a:ext cx="2895600" cy="2145939"/>
          </a:xfr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B78FA-1D81-E149-804C-55D0E8AAFF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620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>
            <a:extLst>
              <a:ext uri="{FF2B5EF4-FFF2-40B4-BE49-F238E27FC236}">
                <a16:creationId xmlns:a16="http://schemas.microsoft.com/office/drawing/2014/main" id="{0AA60705-E4AD-B040-B8F2-66B0AD716C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DB3DA9DB-8AFB-3F4A-B02B-98AC907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6AFC4F3A-2F08-4F40-AA4C-13DAEC10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F32A917-AEFD-6949-89EB-C4AB360C606C}" type="slidenum">
              <a:rPr lang="en-US" altLang="en-US" sz="1400"/>
              <a:pPr algn="r"/>
              <a:t>20</a:t>
            </a:fld>
            <a:endParaRPr lang="en-US" altLang="en-US" sz="14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FE180A51-4F1E-7A49-8BEA-87CA32C6A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E7F0F897-5CF3-B647-8A11-73A9612A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distance functions: </a:t>
            </a:r>
            <a:r>
              <a:rPr lang="en-US" altLang="en-US" dirty="0" err="1">
                <a:ea typeface="ＭＳ Ｐゴシック" panose="020B0600070205080204" pitchFamily="34" charset="-128"/>
              </a:rPr>
              <a:t>Euclidean;Time-warping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44038" name="AutoShape 4">
            <a:extLst>
              <a:ext uri="{FF2B5EF4-FFF2-40B4-BE49-F238E27FC236}">
                <a16:creationId xmlns:a16="http://schemas.microsoft.com/office/drawing/2014/main" id="{896CE7EF-D60B-B243-9B9F-2F5EDF0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50" y="2654135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70E0A566-578A-464A-9B60-21E1C773D4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627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CE5007BC-DA30-BF42-8FA9-93449A583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8363" y="3754122"/>
          <a:ext cx="43926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Worksheet" r:id="rId4" imgW="5130800" imgH="2616200" progId="Excel.Sheet.8">
                  <p:embed/>
                </p:oleObj>
              </mc:Choice>
              <mc:Fallback>
                <p:oleObj name="Worksheet" r:id="rId4" imgW="5130800" imgH="2616200" progId="Excel.Sheet.8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CE5007BC-DA30-BF42-8FA9-93449A5838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754122"/>
                        <a:ext cx="43926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AF1E8DE-6DFB-6248-9C15-5C1374F6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735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425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</a:p>
          <a:p>
            <a:pPr algn="l"/>
            <a:r>
              <a:rPr lang="en-US" sz="3200" dirty="0">
                <a:latin typeface="+mn-lt"/>
              </a:rPr>
              <a:t>A: Euclidean distance (&lt;-&gt; cosine similarity)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E402684C-FE4D-944E-918E-3BB61A3E8401}"/>
              </a:ext>
            </a:extLst>
          </p:cNvPr>
          <p:cNvGrpSpPr>
            <a:grpSpLocks/>
          </p:cNvGrpSpPr>
          <p:nvPr/>
        </p:nvGrpSpPr>
        <p:grpSpPr bwMode="auto">
          <a:xfrm>
            <a:off x="4678363" y="3754122"/>
            <a:ext cx="4392613" cy="2286000"/>
            <a:chOff x="36" y="1332"/>
            <a:chExt cx="2767" cy="1440"/>
          </a:xfrm>
        </p:grpSpPr>
        <p:graphicFrame>
          <p:nvGraphicFramePr>
            <p:cNvPr id="28" name="Object 4">
              <a:extLst>
                <a:ext uri="{FF2B5EF4-FFF2-40B4-BE49-F238E27FC236}">
                  <a16:creationId xmlns:a16="http://schemas.microsoft.com/office/drawing/2014/main" id="{CE5007BC-DA30-BF42-8FA9-93449A5838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1" name="Worksheet" r:id="rId4" imgW="5130800" imgH="2616200" progId="Excel.Sheet.8">
                    <p:embed/>
                  </p:oleObj>
                </mc:Choice>
                <mc:Fallback>
                  <p:oleObj name="Worksheet" r:id="rId4" imgW="5130800" imgH="2616200" progId="Excel.Sheet.8">
                    <p:embed/>
                    <p:pic>
                      <p:nvPicPr>
                        <p:cNvPr id="28" name="Object 4">
                          <a:extLst>
                            <a:ext uri="{FF2B5EF4-FFF2-40B4-BE49-F238E27FC236}">
                              <a16:creationId xmlns:a16="http://schemas.microsoft.com/office/drawing/2014/main" id="{CE5007BC-DA30-BF42-8FA9-93449A5838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E744679-C876-5D4A-8CC4-BA2C68C21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BB649530-8F52-0A4E-BED5-B777E7D5D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5A64C2-2B18-2F46-8147-D5588DADB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EA0360A-FC65-9146-9EBF-6F5AB8CB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E4AD717-02BF-AD46-A1CD-A2E1F458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6F4F44ED-C1E6-8045-93BD-28B356594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C6A94C2-474E-8646-8F7B-A81B1268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1000" y="2480153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7" imgW="31889700" imgH="9944100" progId="Equation.3">
                  <p:embed/>
                </p:oleObj>
              </mc:Choice>
              <mc:Fallback>
                <p:oleObj name="Equation" r:id="rId7" imgW="31889700" imgH="9944100" progId="Equation.3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C6A94C2-474E-8646-8F7B-A81B1268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000" y="2480153"/>
                        <a:ext cx="3592513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7" descr="REMEMBER FINGER WITH STRING.gif">
            <a:extLst>
              <a:ext uri="{FF2B5EF4-FFF2-40B4-BE49-F238E27FC236}">
                <a16:creationId xmlns:a16="http://schemas.microsoft.com/office/drawing/2014/main" id="{25D63134-6758-8A40-BDD6-F2E89F00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562" y="53975"/>
            <a:ext cx="9906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310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B7D5DC56-ADFB-894B-A9E1-316A1AD86A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59BF3E7F-E447-E64D-B850-E8120B3C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24C59660-186F-C645-8BE4-23866D12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949729-CC78-1848-9060-24D3B4CB788F}" type="slidenum">
              <a:rPr lang="en-US" altLang="en-US" sz="1400"/>
              <a:pPr algn="r"/>
              <a:t>23</a:t>
            </a:fld>
            <a:endParaRPr lang="en-US" altLang="en-US" sz="1400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AAA18F7A-BDDF-0B47-ACC7-C522D71AD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Importance of distance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9A843D00-FA5D-9247-8C9D-2A9A3D1A3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Subtle, but </a:t>
            </a:r>
            <a:r>
              <a:rPr lang="en-US" altLang="en-US" b="1">
                <a:ea typeface="ＭＳ Ｐゴシック" panose="020B0600070205080204" pitchFamily="34" charset="-128"/>
              </a:rPr>
              <a:t>absolutely necessary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‘must’ for similarity indexing (-&gt; forecasting)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‘must’ for clustering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Two major families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Euclidean and Lp norms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Time warping and variations</a:t>
            </a:r>
          </a:p>
        </p:txBody>
      </p:sp>
    </p:spTree>
    <p:extLst>
      <p:ext uri="{BB962C8B-B14F-4D97-AF65-F5344CB8AC3E}">
        <p14:creationId xmlns:p14="http://schemas.microsoft.com/office/powerpoint/2010/main" val="5568855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4">
            <a:extLst>
              <a:ext uri="{FF2B5EF4-FFF2-40B4-BE49-F238E27FC236}">
                <a16:creationId xmlns:a16="http://schemas.microsoft.com/office/drawing/2014/main" id="{2F510149-078E-854E-BF75-EB71D2B675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46082" name="Footer Placeholder 5">
            <a:extLst>
              <a:ext uri="{FF2B5EF4-FFF2-40B4-BE49-F238E27FC236}">
                <a16:creationId xmlns:a16="http://schemas.microsoft.com/office/drawing/2014/main" id="{51CDF7A9-C92A-044B-ABDC-5E76E112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F677AD66-DCAC-7247-913E-9227FE58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A4B867-4CA0-5E4F-8216-7C7FD889FE4F}" type="slidenum">
              <a:rPr lang="en-US" altLang="en-US" sz="1400"/>
              <a:pPr algn="r"/>
              <a:t>24</a:t>
            </a:fld>
            <a:endParaRPr lang="en-US" altLang="en-US" sz="14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E64C17CF-E282-684E-B027-4378A6321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Euclidean and Lp</a:t>
            </a:r>
          </a:p>
        </p:txBody>
      </p:sp>
      <p:graphicFrame>
        <p:nvGraphicFramePr>
          <p:cNvPr id="46085" name="Object 2">
            <a:extLst>
              <a:ext uri="{FF2B5EF4-FFF2-40B4-BE49-F238E27FC236}">
                <a16:creationId xmlns:a16="http://schemas.microsoft.com/office/drawing/2014/main" id="{76FFB159-B147-ED42-88A6-37D948B8D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0" y="2127250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3" imgW="31889700" imgH="9944100" progId="Equation.3">
                  <p:embed/>
                </p:oleObj>
              </mc:Choice>
              <mc:Fallback>
                <p:oleObj name="Equation" r:id="rId3" imgW="31889700" imgH="9944100" progId="Equation.3">
                  <p:embed/>
                  <p:pic>
                    <p:nvPicPr>
                      <p:cNvPr id="46085" name="Object 2">
                        <a:extLst>
                          <a:ext uri="{FF2B5EF4-FFF2-40B4-BE49-F238E27FC236}">
                            <a16:creationId xmlns:a16="http://schemas.microsoft.com/office/drawing/2014/main" id="{76FFB159-B147-ED42-88A6-37D948B8D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127250"/>
                        <a:ext cx="359251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6" name="Group 15">
            <a:extLst>
              <a:ext uri="{FF2B5EF4-FFF2-40B4-BE49-F238E27FC236}">
                <a16:creationId xmlns:a16="http://schemas.microsoft.com/office/drawing/2014/main" id="{B2B77589-CEBF-9E49-AA9B-35C62C13C959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2114550"/>
            <a:ext cx="4392613" cy="2286000"/>
            <a:chOff x="36" y="1332"/>
            <a:chExt cx="2767" cy="1440"/>
          </a:xfrm>
        </p:grpSpPr>
        <p:graphicFrame>
          <p:nvGraphicFramePr>
            <p:cNvPr id="46089" name="Object 4">
              <a:extLst>
                <a:ext uri="{FF2B5EF4-FFF2-40B4-BE49-F238E27FC236}">
                  <a16:creationId xmlns:a16="http://schemas.microsoft.com/office/drawing/2014/main" id="{5078002B-F2D7-F844-ADCC-D3A47BECBA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Worksheet" r:id="rId5" imgW="5130800" imgH="2616200" progId="Excel.Sheet.8">
                    <p:embed/>
                  </p:oleObj>
                </mc:Choice>
                <mc:Fallback>
                  <p:oleObj name="Worksheet" r:id="rId5" imgW="5130800" imgH="2616200" progId="Excel.Sheet.8">
                    <p:embed/>
                    <p:pic>
                      <p:nvPicPr>
                        <p:cNvPr id="46089" name="Object 4">
                          <a:extLst>
                            <a:ext uri="{FF2B5EF4-FFF2-40B4-BE49-F238E27FC236}">
                              <a16:creationId xmlns:a16="http://schemas.microsoft.com/office/drawing/2014/main" id="{5078002B-F2D7-F844-ADCC-D3A47BECBA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Line 7">
              <a:extLst>
                <a:ext uri="{FF2B5EF4-FFF2-40B4-BE49-F238E27FC236}">
                  <a16:creationId xmlns:a16="http://schemas.microsoft.com/office/drawing/2014/main" id="{7B1DD01B-E600-B34D-ABFF-A58F2D103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8">
              <a:extLst>
                <a:ext uri="{FF2B5EF4-FFF2-40B4-BE49-F238E27FC236}">
                  <a16:creationId xmlns:a16="http://schemas.microsoft.com/office/drawing/2014/main" id="{D0B48DAF-5E9F-254D-BC72-948691E2B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9">
              <a:extLst>
                <a:ext uri="{FF2B5EF4-FFF2-40B4-BE49-F238E27FC236}">
                  <a16:creationId xmlns:a16="http://schemas.microsoft.com/office/drawing/2014/main" id="{856539B1-FC13-454D-B96D-712816923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Freeform 10">
              <a:extLst>
                <a:ext uri="{FF2B5EF4-FFF2-40B4-BE49-F238E27FC236}">
                  <a16:creationId xmlns:a16="http://schemas.microsoft.com/office/drawing/2014/main" id="{BD9AD02A-F7E9-4148-BADE-EE03C6362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Freeform 11">
              <a:extLst>
                <a:ext uri="{FF2B5EF4-FFF2-40B4-BE49-F238E27FC236}">
                  <a16:creationId xmlns:a16="http://schemas.microsoft.com/office/drawing/2014/main" id="{BCF4E318-78DA-A141-81B3-157B9419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Text Box 12">
              <a:extLst>
                <a:ext uri="{FF2B5EF4-FFF2-40B4-BE49-F238E27FC236}">
                  <a16:creationId xmlns:a16="http://schemas.microsoft.com/office/drawing/2014/main" id="{1F71652B-3DD4-3C49-9EAB-E6832D210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  <p:graphicFrame>
        <p:nvGraphicFramePr>
          <p:cNvPr id="46087" name="Object 3">
            <a:extLst>
              <a:ext uri="{FF2B5EF4-FFF2-40B4-BE49-F238E27FC236}">
                <a16:creationId xmlns:a16="http://schemas.microsoft.com/office/drawing/2014/main" id="{50051CAB-B7B6-9545-8BFC-D6E7D112334A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857750" y="3467100"/>
          <a:ext cx="38100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7" imgW="33058100" imgH="9944100" progId="Equation.3">
                  <p:embed/>
                </p:oleObj>
              </mc:Choice>
              <mc:Fallback>
                <p:oleObj name="Equation" r:id="rId7" imgW="33058100" imgH="9944100" progId="Equation.3">
                  <p:embed/>
                  <p:pic>
                    <p:nvPicPr>
                      <p:cNvPr id="46087" name="Object 3">
                        <a:extLst>
                          <a:ext uri="{FF2B5EF4-FFF2-40B4-BE49-F238E27FC236}">
                            <a16:creationId xmlns:a16="http://schemas.microsoft.com/office/drawing/2014/main" id="{50051CAB-B7B6-9545-8BFC-D6E7D1123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467100"/>
                        <a:ext cx="38100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14">
            <a:extLst>
              <a:ext uri="{FF2B5EF4-FFF2-40B4-BE49-F238E27FC236}">
                <a16:creationId xmlns:a16="http://schemas.microsoft.com/office/drawing/2014/main" id="{6E6F1A91-BBC5-2C40-9818-7930B05A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540250"/>
            <a:ext cx="47418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  <a:r>
              <a:rPr lang="en-US" altLang="en-US"/>
              <a:t>: city-block = Manhattan</a:t>
            </a:r>
          </a:p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/>
              <a:t>2</a:t>
            </a:r>
            <a:r>
              <a:rPr lang="en-US" altLang="en-US"/>
              <a:t> = Euclidean</a:t>
            </a:r>
          </a:p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>
                <a:sym typeface="Symbol" pitchFamily="2" charset="2"/>
              </a:rPr>
              <a:t>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625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4">
            <a:extLst>
              <a:ext uri="{FF2B5EF4-FFF2-40B4-BE49-F238E27FC236}">
                <a16:creationId xmlns:a16="http://schemas.microsoft.com/office/drawing/2014/main" id="{5DA3EFA5-958A-AA43-B2DB-F341AB552D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47106" name="Footer Placeholder 5">
            <a:extLst>
              <a:ext uri="{FF2B5EF4-FFF2-40B4-BE49-F238E27FC236}">
                <a16:creationId xmlns:a16="http://schemas.microsoft.com/office/drawing/2014/main" id="{D8D46140-728F-9248-A2B8-1F18A924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7107" name="Slide Number Placeholder 6">
            <a:extLst>
              <a:ext uri="{FF2B5EF4-FFF2-40B4-BE49-F238E27FC236}">
                <a16:creationId xmlns:a16="http://schemas.microsoft.com/office/drawing/2014/main" id="{5947BDAF-EB4E-8841-95D4-0E0225A6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1ABD052-831B-1343-97D3-ED2894D147FB}" type="slidenum">
              <a:rPr lang="en-US" altLang="en-US" sz="1400"/>
              <a:pPr algn="r"/>
              <a:t>25</a:t>
            </a:fld>
            <a:endParaRPr lang="en-US" altLang="en-US" sz="1400"/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1EF799A5-C5AB-0D42-99C9-9E2D582FD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#1</a:t>
            </a:r>
          </a:p>
        </p:txBody>
      </p:sp>
      <p:graphicFrame>
        <p:nvGraphicFramePr>
          <p:cNvPr id="47109" name="Object 2">
            <a:extLst>
              <a:ext uri="{FF2B5EF4-FFF2-40B4-BE49-F238E27FC236}">
                <a16:creationId xmlns:a16="http://schemas.microsoft.com/office/drawing/2014/main" id="{38E1EE9E-D7E6-8740-9DEE-D512B1FDF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0" y="2552700"/>
          <a:ext cx="31845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3" imgW="5118100" imgH="2603500" progId="Excel.Sheet.8">
                  <p:embed/>
                </p:oleObj>
              </mc:Choice>
              <mc:Fallback>
                <p:oleObj name="Worksheet" r:id="rId3" imgW="5118100" imgH="2603500" progId="Excel.Sheet.8">
                  <p:embed/>
                  <p:pic>
                    <p:nvPicPr>
                      <p:cNvPr id="47109" name="Object 2">
                        <a:extLst>
                          <a:ext uri="{FF2B5EF4-FFF2-40B4-BE49-F238E27FC236}">
                            <a16:creationId xmlns:a16="http://schemas.microsoft.com/office/drawing/2014/main" id="{38E1EE9E-D7E6-8740-9DEE-D512B1FDF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552700"/>
                        <a:ext cx="31845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13">
            <a:extLst>
              <a:ext uri="{FF2B5EF4-FFF2-40B4-BE49-F238E27FC236}">
                <a16:creationId xmlns:a16="http://schemas.microsoft.com/office/drawing/2014/main" id="{66714A6E-D68D-F84D-89F4-55FCDD5D586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b="1">
                <a:ea typeface="ＭＳ Ｐゴシック" panose="020B0600070205080204" pitchFamily="34" charset="-128"/>
              </a:rPr>
              <a:t>Time sequence -&gt; n-d vector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grpSp>
        <p:nvGrpSpPr>
          <p:cNvPr id="47111" name="Group 30">
            <a:extLst>
              <a:ext uri="{FF2B5EF4-FFF2-40B4-BE49-F238E27FC236}">
                <a16:creationId xmlns:a16="http://schemas.microsoft.com/office/drawing/2014/main" id="{84F15577-C10B-A140-8398-19F468A5CD3F}"/>
              </a:ext>
            </a:extLst>
          </p:cNvPr>
          <p:cNvGrpSpPr>
            <a:grpSpLocks/>
          </p:cNvGrpSpPr>
          <p:nvPr/>
        </p:nvGrpSpPr>
        <p:grpSpPr bwMode="auto">
          <a:xfrm>
            <a:off x="4367213" y="2857500"/>
            <a:ext cx="3613150" cy="2724150"/>
            <a:chOff x="2751" y="1800"/>
            <a:chExt cx="2276" cy="1716"/>
          </a:xfrm>
        </p:grpSpPr>
        <p:sp>
          <p:nvSpPr>
            <p:cNvPr id="47112" name="Line 14">
              <a:extLst>
                <a:ext uri="{FF2B5EF4-FFF2-40B4-BE49-F238E27FC236}">
                  <a16:creationId xmlns:a16="http://schemas.microsoft.com/office/drawing/2014/main" id="{444B637B-8CA6-0845-B339-CE28DA72F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" y="3120"/>
              <a:ext cx="1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Line 15">
              <a:extLst>
                <a:ext uri="{FF2B5EF4-FFF2-40B4-BE49-F238E27FC236}">
                  <a16:creationId xmlns:a16="http://schemas.microsoft.com/office/drawing/2014/main" id="{77EEF02C-458A-6E4B-B0B5-2A3237670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712"/>
              <a:ext cx="1272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Line 16">
              <a:extLst>
                <a:ext uri="{FF2B5EF4-FFF2-40B4-BE49-F238E27FC236}">
                  <a16:creationId xmlns:a16="http://schemas.microsoft.com/office/drawing/2014/main" id="{D08DE100-CA6B-D940-B57D-D958F57C5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124"/>
              <a:ext cx="0" cy="9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Text Box 17">
              <a:extLst>
                <a:ext uri="{FF2B5EF4-FFF2-40B4-BE49-F238E27FC236}">
                  <a16:creationId xmlns:a16="http://schemas.microsoft.com/office/drawing/2014/main" id="{060DF02A-E530-F74C-BA9D-EAF35C8D8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2362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...</a:t>
              </a:r>
            </a:p>
          </p:txBody>
        </p:sp>
        <p:sp>
          <p:nvSpPr>
            <p:cNvPr id="47116" name="Text Box 18">
              <a:extLst>
                <a:ext uri="{FF2B5EF4-FFF2-40B4-BE49-F238E27FC236}">
                  <a16:creationId xmlns:a16="http://schemas.microsoft.com/office/drawing/2014/main" id="{33C1184B-B3C6-F946-B93B-6DE7080F6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" y="3228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Day-1</a:t>
              </a:r>
            </a:p>
          </p:txBody>
        </p:sp>
        <p:sp>
          <p:nvSpPr>
            <p:cNvPr id="47117" name="Text Box 19">
              <a:extLst>
                <a:ext uri="{FF2B5EF4-FFF2-40B4-BE49-F238E27FC236}">
                  <a16:creationId xmlns:a16="http://schemas.microsoft.com/office/drawing/2014/main" id="{8474B80E-02E5-CC42-9A76-FCEA4F42F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2280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Day-2</a:t>
              </a:r>
            </a:p>
          </p:txBody>
        </p:sp>
        <p:sp>
          <p:nvSpPr>
            <p:cNvPr id="47118" name="Text Box 20">
              <a:extLst>
                <a:ext uri="{FF2B5EF4-FFF2-40B4-BE49-F238E27FC236}">
                  <a16:creationId xmlns:a16="http://schemas.microsoft.com/office/drawing/2014/main" id="{51788403-DE91-6848-9D32-F2D0D5409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1" y="1800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Day-n</a:t>
              </a:r>
            </a:p>
          </p:txBody>
        </p:sp>
        <p:sp>
          <p:nvSpPr>
            <p:cNvPr id="47119" name="Oval 21">
              <a:extLst>
                <a:ext uri="{FF2B5EF4-FFF2-40B4-BE49-F238E27FC236}">
                  <a16:creationId xmlns:a16="http://schemas.microsoft.com/office/drawing/2014/main" id="{20E8EEAD-C90C-2E45-8848-C36E807BA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28"/>
              <a:ext cx="47" cy="60"/>
            </a:xfrm>
            <a:prstGeom prst="ellipse">
              <a:avLst/>
            </a:prstGeom>
            <a:solidFill>
              <a:srgbClr val="000066"/>
            </a:solidFill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0" name="Oval 22">
              <a:extLst>
                <a:ext uri="{FF2B5EF4-FFF2-40B4-BE49-F238E27FC236}">
                  <a16:creationId xmlns:a16="http://schemas.microsoft.com/office/drawing/2014/main" id="{66B91861-AEE5-3848-AB3C-98372668D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808"/>
              <a:ext cx="47" cy="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1" name="Line 23">
              <a:extLst>
                <a:ext uri="{FF2B5EF4-FFF2-40B4-BE49-F238E27FC236}">
                  <a16:creationId xmlns:a16="http://schemas.microsoft.com/office/drawing/2014/main" id="{0FAEA590-E75C-E044-9671-986DB08E7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" y="2700"/>
              <a:ext cx="0" cy="312"/>
            </a:xfrm>
            <a:prstGeom prst="line">
              <a:avLst/>
            </a:prstGeom>
            <a:noFill/>
            <a:ln w="31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Line 24">
              <a:extLst>
                <a:ext uri="{FF2B5EF4-FFF2-40B4-BE49-F238E27FC236}">
                  <a16:creationId xmlns:a16="http://schemas.microsoft.com/office/drawing/2014/main" id="{23D88BCC-4056-B14F-A51E-93B7BD50B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024"/>
              <a:ext cx="240" cy="72"/>
            </a:xfrm>
            <a:prstGeom prst="line">
              <a:avLst/>
            </a:prstGeom>
            <a:noFill/>
            <a:ln w="31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Line 25">
              <a:extLst>
                <a:ext uri="{FF2B5EF4-FFF2-40B4-BE49-F238E27FC236}">
                  <a16:creationId xmlns:a16="http://schemas.microsoft.com/office/drawing/2014/main" id="{0EEB727C-76BB-BF45-A8F4-6157B2819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" y="3012"/>
              <a:ext cx="552" cy="12"/>
            </a:xfrm>
            <a:prstGeom prst="line">
              <a:avLst/>
            </a:prstGeom>
            <a:noFill/>
            <a:ln w="31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Freeform 26">
              <a:extLst>
                <a:ext uri="{FF2B5EF4-FFF2-40B4-BE49-F238E27FC236}">
                  <a16:creationId xmlns:a16="http://schemas.microsoft.com/office/drawing/2014/main" id="{29683CAF-7668-2545-9DE0-3C08BEBA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856"/>
              <a:ext cx="1" cy="204"/>
            </a:xfrm>
            <a:custGeom>
              <a:avLst/>
              <a:gdLst>
                <a:gd name="T0" fmla="*/ 0 w 1"/>
                <a:gd name="T1" fmla="*/ 0 h 204"/>
                <a:gd name="T2" fmla="*/ 1 w 1"/>
                <a:gd name="T3" fmla="*/ 204 h 204"/>
                <a:gd name="T4" fmla="*/ 0 60000 65536"/>
                <a:gd name="T5" fmla="*/ 0 60000 65536"/>
                <a:gd name="T6" fmla="*/ 0 w 1"/>
                <a:gd name="T7" fmla="*/ 0 h 204"/>
                <a:gd name="T8" fmla="*/ 1 w 1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">
                  <a:moveTo>
                    <a:pt x="0" y="0"/>
                  </a:moveTo>
                  <a:lnTo>
                    <a:pt x="1" y="20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27">
              <a:extLst>
                <a:ext uri="{FF2B5EF4-FFF2-40B4-BE49-F238E27FC236}">
                  <a16:creationId xmlns:a16="http://schemas.microsoft.com/office/drawing/2014/main" id="{DEBD2721-10B6-374D-84EC-B422E9517E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0" y="3048"/>
              <a:ext cx="288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28">
              <a:extLst>
                <a:ext uri="{FF2B5EF4-FFF2-40B4-BE49-F238E27FC236}">
                  <a16:creationId xmlns:a16="http://schemas.microsoft.com/office/drawing/2014/main" id="{32DC080D-287D-F84F-8072-10BD9ABAB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" y="3048"/>
              <a:ext cx="240" cy="7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909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5E16FD52-C03F-1A41-9985-54B8E987AF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1EEB1450-8F23-274C-A66F-D48711D5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4FB92E74-026E-0343-8A66-BA1628B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FB5D371-1F7A-454B-9DA2-CC98A2E61884}" type="slidenum">
              <a:rPr lang="en-US" altLang="en-US" sz="1400"/>
              <a:pPr algn="r"/>
              <a:t>26</a:t>
            </a:fld>
            <a:endParaRPr lang="en-US" altLang="en-US" sz="1400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A454CBC2-58A8-DE41-85F1-D492F229E3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#2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8278BE31-03CF-F949-8198-DB5DF4E685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Euclidean distance is closely related to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cosine similarity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dot product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‘cross-correlation’ function</a:t>
            </a:r>
          </a:p>
        </p:txBody>
      </p:sp>
      <p:grpSp>
        <p:nvGrpSpPr>
          <p:cNvPr id="48134" name="Group 4">
            <a:extLst>
              <a:ext uri="{FF2B5EF4-FFF2-40B4-BE49-F238E27FC236}">
                <a16:creationId xmlns:a16="http://schemas.microsoft.com/office/drawing/2014/main" id="{4924B732-AEDB-2141-8DC8-88144F03D3EF}"/>
              </a:ext>
            </a:extLst>
          </p:cNvPr>
          <p:cNvGrpSpPr>
            <a:grpSpLocks/>
          </p:cNvGrpSpPr>
          <p:nvPr/>
        </p:nvGrpSpPr>
        <p:grpSpPr bwMode="auto">
          <a:xfrm>
            <a:off x="5522913" y="1774825"/>
            <a:ext cx="3036887" cy="2184400"/>
            <a:chOff x="2669" y="1755"/>
            <a:chExt cx="2441" cy="1806"/>
          </a:xfrm>
        </p:grpSpPr>
        <p:sp>
          <p:nvSpPr>
            <p:cNvPr id="48139" name="Line 5">
              <a:extLst>
                <a:ext uri="{FF2B5EF4-FFF2-40B4-BE49-F238E27FC236}">
                  <a16:creationId xmlns:a16="http://schemas.microsoft.com/office/drawing/2014/main" id="{232FFE1F-DA37-E74D-869D-0E3CC5CD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" y="3120"/>
              <a:ext cx="1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Line 6">
              <a:extLst>
                <a:ext uri="{FF2B5EF4-FFF2-40B4-BE49-F238E27FC236}">
                  <a16:creationId xmlns:a16="http://schemas.microsoft.com/office/drawing/2014/main" id="{C526CA0C-8C84-5F46-93FF-C06E9D7D7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712"/>
              <a:ext cx="1272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Line 7">
              <a:extLst>
                <a:ext uri="{FF2B5EF4-FFF2-40B4-BE49-F238E27FC236}">
                  <a16:creationId xmlns:a16="http://schemas.microsoft.com/office/drawing/2014/main" id="{321C66F6-4BC2-0148-8CC9-4DAFC642C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124"/>
              <a:ext cx="0" cy="9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Text Box 8">
              <a:extLst>
                <a:ext uri="{FF2B5EF4-FFF2-40B4-BE49-F238E27FC236}">
                  <a16:creationId xmlns:a16="http://schemas.microsoft.com/office/drawing/2014/main" id="{ECF1611F-047B-2048-8183-3D8B40287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305"/>
              <a:ext cx="393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...</a:t>
              </a:r>
            </a:p>
          </p:txBody>
        </p:sp>
        <p:sp>
          <p:nvSpPr>
            <p:cNvPr id="48143" name="Text Box 9">
              <a:extLst>
                <a:ext uri="{FF2B5EF4-FFF2-40B4-BE49-F238E27FC236}">
                  <a16:creationId xmlns:a16="http://schemas.microsoft.com/office/drawing/2014/main" id="{5C18B93A-1F09-6B4F-8C53-78F37F633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7" y="3183"/>
              <a:ext cx="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Day-1</a:t>
              </a:r>
            </a:p>
          </p:txBody>
        </p:sp>
        <p:sp>
          <p:nvSpPr>
            <p:cNvPr id="48144" name="Text Box 10">
              <a:extLst>
                <a:ext uri="{FF2B5EF4-FFF2-40B4-BE49-F238E27FC236}">
                  <a16:creationId xmlns:a16="http://schemas.microsoft.com/office/drawing/2014/main" id="{72294EE3-E56B-5243-BD25-699A4E425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2235"/>
              <a:ext cx="761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Day-2</a:t>
              </a:r>
            </a:p>
          </p:txBody>
        </p:sp>
        <p:sp>
          <p:nvSpPr>
            <p:cNvPr id="48145" name="Text Box 11">
              <a:extLst>
                <a:ext uri="{FF2B5EF4-FFF2-40B4-BE49-F238E27FC236}">
                  <a16:creationId xmlns:a16="http://schemas.microsoft.com/office/drawing/2014/main" id="{6C8883F6-F0DA-FB41-BAD3-4474497C9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" y="1755"/>
              <a:ext cx="761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Day-n</a:t>
              </a:r>
            </a:p>
          </p:txBody>
        </p:sp>
        <p:sp>
          <p:nvSpPr>
            <p:cNvPr id="48146" name="Oval 12">
              <a:extLst>
                <a:ext uri="{FF2B5EF4-FFF2-40B4-BE49-F238E27FC236}">
                  <a16:creationId xmlns:a16="http://schemas.microsoft.com/office/drawing/2014/main" id="{229446BB-4B35-854C-AD64-095328EC8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28"/>
              <a:ext cx="47" cy="60"/>
            </a:xfrm>
            <a:prstGeom prst="ellipse">
              <a:avLst/>
            </a:prstGeom>
            <a:solidFill>
              <a:srgbClr val="000066"/>
            </a:solidFill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7" name="Oval 13">
              <a:extLst>
                <a:ext uri="{FF2B5EF4-FFF2-40B4-BE49-F238E27FC236}">
                  <a16:creationId xmlns:a16="http://schemas.microsoft.com/office/drawing/2014/main" id="{E83CFA43-374E-1749-9BD8-8DBD3A15F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808"/>
              <a:ext cx="47" cy="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8" name="Line 14">
              <a:extLst>
                <a:ext uri="{FF2B5EF4-FFF2-40B4-BE49-F238E27FC236}">
                  <a16:creationId xmlns:a16="http://schemas.microsoft.com/office/drawing/2014/main" id="{A4A2BD26-CCD3-E740-BA5B-C8B857989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" y="2700"/>
              <a:ext cx="0" cy="312"/>
            </a:xfrm>
            <a:prstGeom prst="line">
              <a:avLst/>
            </a:prstGeom>
            <a:noFill/>
            <a:ln w="31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Line 15">
              <a:extLst>
                <a:ext uri="{FF2B5EF4-FFF2-40B4-BE49-F238E27FC236}">
                  <a16:creationId xmlns:a16="http://schemas.microsoft.com/office/drawing/2014/main" id="{87B76C0F-6D98-DC47-8D3B-7E7CFD210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024"/>
              <a:ext cx="240" cy="72"/>
            </a:xfrm>
            <a:prstGeom prst="line">
              <a:avLst/>
            </a:prstGeom>
            <a:noFill/>
            <a:ln w="31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Line 16">
              <a:extLst>
                <a:ext uri="{FF2B5EF4-FFF2-40B4-BE49-F238E27FC236}">
                  <a16:creationId xmlns:a16="http://schemas.microsoft.com/office/drawing/2014/main" id="{A775E1D6-0D0E-7043-AEBD-0FB987D90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2" y="3012"/>
              <a:ext cx="552" cy="12"/>
            </a:xfrm>
            <a:prstGeom prst="line">
              <a:avLst/>
            </a:prstGeom>
            <a:noFill/>
            <a:ln w="31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Freeform 17">
              <a:extLst>
                <a:ext uri="{FF2B5EF4-FFF2-40B4-BE49-F238E27FC236}">
                  <a16:creationId xmlns:a16="http://schemas.microsoft.com/office/drawing/2014/main" id="{8D86C5E7-F2F4-484A-ACDB-58E21A8E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856"/>
              <a:ext cx="1" cy="204"/>
            </a:xfrm>
            <a:custGeom>
              <a:avLst/>
              <a:gdLst>
                <a:gd name="T0" fmla="*/ 0 w 1"/>
                <a:gd name="T1" fmla="*/ 0 h 204"/>
                <a:gd name="T2" fmla="*/ 1 w 1"/>
                <a:gd name="T3" fmla="*/ 204 h 204"/>
                <a:gd name="T4" fmla="*/ 0 60000 65536"/>
                <a:gd name="T5" fmla="*/ 0 60000 65536"/>
                <a:gd name="T6" fmla="*/ 0 w 1"/>
                <a:gd name="T7" fmla="*/ 0 h 204"/>
                <a:gd name="T8" fmla="*/ 1 w 1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4">
                  <a:moveTo>
                    <a:pt x="0" y="0"/>
                  </a:moveTo>
                  <a:lnTo>
                    <a:pt x="1" y="20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Line 18">
              <a:extLst>
                <a:ext uri="{FF2B5EF4-FFF2-40B4-BE49-F238E27FC236}">
                  <a16:creationId xmlns:a16="http://schemas.microsoft.com/office/drawing/2014/main" id="{3683B351-7049-AF40-86CB-75EEEB83B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0" y="3048"/>
              <a:ext cx="288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Line 19">
              <a:extLst>
                <a:ext uri="{FF2B5EF4-FFF2-40B4-BE49-F238E27FC236}">
                  <a16:creationId xmlns:a16="http://schemas.microsoft.com/office/drawing/2014/main" id="{8AC182D5-10C8-0E4F-A023-7F7338876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" y="3048"/>
              <a:ext cx="240" cy="72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5" name="Line 20">
            <a:extLst>
              <a:ext uri="{FF2B5EF4-FFF2-40B4-BE49-F238E27FC236}">
                <a16:creationId xmlns:a16="http://schemas.microsoft.com/office/drawing/2014/main" id="{971CBCC8-F8E6-7941-8A55-C88AEA9FB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505450"/>
            <a:ext cx="192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21">
            <a:extLst>
              <a:ext uri="{FF2B5EF4-FFF2-40B4-BE49-F238E27FC236}">
                <a16:creationId xmlns:a16="http://schemas.microsoft.com/office/drawing/2014/main" id="{F2B672D9-C69A-6046-B927-0909A828C2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0" y="4114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22">
            <a:extLst>
              <a:ext uri="{FF2B5EF4-FFF2-40B4-BE49-F238E27FC236}">
                <a16:creationId xmlns:a16="http://schemas.microsoft.com/office/drawing/2014/main" id="{BF9B4F10-B84D-AA4B-8DA0-F53B61FE7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900" y="4686300"/>
            <a:ext cx="1085850" cy="8001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23">
            <a:extLst>
              <a:ext uri="{FF2B5EF4-FFF2-40B4-BE49-F238E27FC236}">
                <a16:creationId xmlns:a16="http://schemas.microsoft.com/office/drawing/2014/main" id="{1C23261F-22F4-0D4F-A904-44D56D75AC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900" y="5181600"/>
            <a:ext cx="762000" cy="3238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43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>
            <a:extLst>
              <a:ext uri="{FF2B5EF4-FFF2-40B4-BE49-F238E27FC236}">
                <a16:creationId xmlns:a16="http://schemas.microsoft.com/office/drawing/2014/main" id="{6656FA20-3A9F-224C-B30E-E709149616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49154" name="Footer Placeholder 2">
            <a:extLst>
              <a:ext uri="{FF2B5EF4-FFF2-40B4-BE49-F238E27FC236}">
                <a16:creationId xmlns:a16="http://schemas.microsoft.com/office/drawing/2014/main" id="{02144AAA-0A2C-334F-B584-2597597B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8195CE84-9E99-E049-980C-D2229394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59F2E0B-47C8-5B46-82D5-DD816D6E1D02}" type="slidenum">
              <a:rPr lang="en-US" altLang="en-US" sz="1400"/>
              <a:pPr algn="r"/>
              <a:t>27</a:t>
            </a:fld>
            <a:endParaRPr lang="en-US" altLang="en-US" sz="1400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D68AFD07-8DFE-734B-BC12-3AF9BB3F4C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 Warping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27D9BFCE-E954-1F48-BF46-071C972E3F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allow accelerations - decelerations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(with or w/o penalty)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 compute the (Euclidean) distance (+ penalty)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related to the string-editing distance</a:t>
            </a:r>
          </a:p>
        </p:txBody>
      </p:sp>
    </p:spTree>
    <p:extLst>
      <p:ext uri="{BB962C8B-B14F-4D97-AF65-F5344CB8AC3E}">
        <p14:creationId xmlns:p14="http://schemas.microsoft.com/office/powerpoint/2010/main" val="12780926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>
            <a:extLst>
              <a:ext uri="{FF2B5EF4-FFF2-40B4-BE49-F238E27FC236}">
                <a16:creationId xmlns:a16="http://schemas.microsoft.com/office/drawing/2014/main" id="{7DD0B9EB-6875-CB4C-BC6E-2A39188211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CB6342F1-4608-C247-97EC-978A97AC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A90B72DE-8470-B84F-A7E1-126D537D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16DBE59-8A2F-6046-A46F-AD228074321C}" type="slidenum">
              <a:rPr lang="en-US" altLang="en-US" sz="1400"/>
              <a:pPr algn="r"/>
              <a:t>28</a:t>
            </a:fld>
            <a:endParaRPr lang="en-US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2EAFB97-6EF0-8C49-B6EF-B1DB3B855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 Warping</a:t>
            </a:r>
          </a:p>
        </p:txBody>
      </p:sp>
      <p:graphicFrame>
        <p:nvGraphicFramePr>
          <p:cNvPr id="50181" name="Object 2">
            <a:extLst>
              <a:ext uri="{FF2B5EF4-FFF2-40B4-BE49-F238E27FC236}">
                <a16:creationId xmlns:a16="http://schemas.microsoft.com/office/drawing/2014/main" id="{9D7032C5-F89E-1D47-B7C0-14EE3DDCBE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3450" y="3867150"/>
          <a:ext cx="43926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Worksheet" r:id="rId3" imgW="5207000" imgH="2705100" progId="Excel.Sheet.8">
                  <p:embed/>
                </p:oleObj>
              </mc:Choice>
              <mc:Fallback>
                <p:oleObj name="Worksheet" r:id="rId3" imgW="5207000" imgH="2705100" progId="Excel.Sheet.8">
                  <p:embed/>
                  <p:pic>
                    <p:nvPicPr>
                      <p:cNvPr id="50181" name="Object 2">
                        <a:extLst>
                          <a:ext uri="{FF2B5EF4-FFF2-40B4-BE49-F238E27FC236}">
                            <a16:creationId xmlns:a16="http://schemas.microsoft.com/office/drawing/2014/main" id="{9D7032C5-F89E-1D47-B7C0-14EE3DDCB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3867150"/>
                        <a:ext cx="43926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>
            <a:extLst>
              <a:ext uri="{FF2B5EF4-FFF2-40B4-BE49-F238E27FC236}">
                <a16:creationId xmlns:a16="http://schemas.microsoft.com/office/drawing/2014/main" id="{2CD45018-448C-804F-965B-8F944C2BD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4400" y="1524000"/>
          <a:ext cx="43926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Worksheet" r:id="rId5" imgW="5080000" imgH="2667000" progId="Excel.Sheet.8">
                  <p:embed/>
                </p:oleObj>
              </mc:Choice>
              <mc:Fallback>
                <p:oleObj name="Worksheet" r:id="rId5" imgW="5080000" imgH="2667000" progId="Excel.Sheet.8">
                  <p:embed/>
                  <p:pic>
                    <p:nvPicPr>
                      <p:cNvPr id="50182" name="Object 3">
                        <a:extLst>
                          <a:ext uri="{FF2B5EF4-FFF2-40B4-BE49-F238E27FC236}">
                            <a16:creationId xmlns:a16="http://schemas.microsoft.com/office/drawing/2014/main" id="{2CD45018-448C-804F-965B-8F944C2BD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524000"/>
                        <a:ext cx="43926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AutoShape 15">
            <a:extLst>
              <a:ext uri="{FF2B5EF4-FFF2-40B4-BE49-F238E27FC236}">
                <a16:creationId xmlns:a16="http://schemas.microsoft.com/office/drawing/2014/main" id="{05DA732B-13A7-A64A-8AF0-CF5D5ABC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74345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4" name="AutoShape 16">
            <a:extLst>
              <a:ext uri="{FF2B5EF4-FFF2-40B4-BE49-F238E27FC236}">
                <a16:creationId xmlns:a16="http://schemas.microsoft.com/office/drawing/2014/main" id="{035440E9-C574-E14B-A399-12EB68C3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396240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5" name="AutoShape 17">
            <a:extLst>
              <a:ext uri="{FF2B5EF4-FFF2-40B4-BE49-F238E27FC236}">
                <a16:creationId xmlns:a16="http://schemas.microsoft.com/office/drawing/2014/main" id="{11EEE408-0F88-DA4E-973A-1517E0E6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6" name="AutoShape 18">
            <a:extLst>
              <a:ext uri="{FF2B5EF4-FFF2-40B4-BE49-F238E27FC236}">
                <a16:creationId xmlns:a16="http://schemas.microsoft.com/office/drawing/2014/main" id="{F91AF669-F31B-584E-A6C1-8CD8E6EA46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10300" y="5429250"/>
            <a:ext cx="171450" cy="228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187" name="Text Box 19">
            <a:extLst>
              <a:ext uri="{FF2B5EF4-FFF2-40B4-BE49-F238E27FC236}">
                <a16:creationId xmlns:a16="http://schemas.microsoft.com/office/drawing/2014/main" id="{2A902E4D-D393-7640-B628-ABE5C090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97827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‘stutters’:</a:t>
            </a:r>
          </a:p>
        </p:txBody>
      </p:sp>
    </p:spTree>
    <p:extLst>
      <p:ext uri="{BB962C8B-B14F-4D97-AF65-F5344CB8AC3E}">
        <p14:creationId xmlns:p14="http://schemas.microsoft.com/office/powerpoint/2010/main" val="12029763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>
            <a:extLst>
              <a:ext uri="{FF2B5EF4-FFF2-40B4-BE49-F238E27FC236}">
                <a16:creationId xmlns:a16="http://schemas.microsoft.com/office/drawing/2014/main" id="{ED4FF4AA-B2D8-9A47-90BC-1B6DFD0896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3250" name="Footer Placeholder 2">
            <a:extLst>
              <a:ext uri="{FF2B5EF4-FFF2-40B4-BE49-F238E27FC236}">
                <a16:creationId xmlns:a16="http://schemas.microsoft.com/office/drawing/2014/main" id="{7D5BBEF2-6059-C246-AF34-AC14CA2E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2FA4FEEF-1359-584F-9A55-C14D94D4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4E8F1F4-B1B0-A64C-9929-BDDEF01AA221}" type="slidenum">
              <a:rPr lang="en-US" altLang="en-US" sz="1400"/>
              <a:pPr algn="r"/>
              <a:t>29</a:t>
            </a:fld>
            <a:endParaRPr lang="en-US" altLang="en-US" sz="14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ACD95904-85FF-3F4C-A504-BD1ACFDF7F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Distance functions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F50D4A95-CA5D-864F-8C93-ADADADC3F0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piece-wise linear/flat approx.; compare pieces [Keogh+01] [Faloutsos+97]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‘cepstrum’ (for voice [Rabiner+Juang])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 DFT; take log of amplitude; do DFT again!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Allow for small gaps [Agrawal+95]</a:t>
            </a:r>
          </a:p>
        </p:txBody>
      </p:sp>
    </p:spTree>
    <p:extLst>
      <p:ext uri="{BB962C8B-B14F-4D97-AF65-F5344CB8AC3E}">
        <p14:creationId xmlns:p14="http://schemas.microsoft.com/office/powerpoint/2010/main" val="3303178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Date Placeholder 3">
            <a:extLst>
              <a:ext uri="{FF2B5EF4-FFF2-40B4-BE49-F238E27FC236}">
                <a16:creationId xmlns:a16="http://schemas.microsoft.com/office/drawing/2014/main" id="{C2B6634F-C411-B141-94D2-04E8396FAC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21538" name="Footer Placeholder 4">
            <a:extLst>
              <a:ext uri="{FF2B5EF4-FFF2-40B4-BE49-F238E27FC236}">
                <a16:creationId xmlns:a16="http://schemas.microsoft.com/office/drawing/2014/main" id="{C68B84BD-729A-964A-A2AA-937C68B1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1539" name="Slide Number Placeholder 5">
            <a:extLst>
              <a:ext uri="{FF2B5EF4-FFF2-40B4-BE49-F238E27FC236}">
                <a16:creationId xmlns:a16="http://schemas.microsoft.com/office/drawing/2014/main" id="{EF8B4498-D2E9-FD4A-ACB9-8B55C640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803F60-0245-1E43-84AE-B78874A83C1E}" type="slidenum">
              <a:rPr lang="en-US" altLang="en-US" sz="1400"/>
              <a:pPr algn="r"/>
              <a:t>3</a:t>
            </a:fld>
            <a:endParaRPr lang="en-US" altLang="en-US" sz="1400"/>
          </a:p>
        </p:txBody>
      </p:sp>
      <p:sp>
        <p:nvSpPr>
          <p:cNvPr id="321540" name="Rectangle 2">
            <a:extLst>
              <a:ext uri="{FF2B5EF4-FFF2-40B4-BE49-F238E27FC236}">
                <a16:creationId xmlns:a16="http://schemas.microsoft.com/office/drawing/2014/main" id="{03A0E108-FA41-E04B-A774-7E4652DC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2848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Answers</a:t>
            </a:r>
          </a:p>
        </p:txBody>
      </p:sp>
      <p:sp>
        <p:nvSpPr>
          <p:cNvPr id="321541" name="Rectangle 3">
            <a:extLst>
              <a:ext uri="{FF2B5EF4-FFF2-40B4-BE49-F238E27FC236}">
                <a16:creationId xmlns:a16="http://schemas.microsoft.com/office/drawing/2014/main" id="{ECE56297-E5B6-7845-A66E-F8A657EEB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08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Similarity search: </a:t>
            </a:r>
            <a:r>
              <a:rPr lang="en-US" altLang="en-US" b="1" dirty="0">
                <a:ea typeface="ＭＳ Ｐゴシック" panose="020B0600070205080204" pitchFamily="34" charset="-128"/>
              </a:rPr>
              <a:t>Euclidean</a:t>
            </a:r>
            <a:r>
              <a:rPr lang="en-US" altLang="en-US" dirty="0">
                <a:ea typeface="ＭＳ Ｐゴシック" panose="020B0600070205080204" pitchFamily="34" charset="-128"/>
              </a:rPr>
              <a:t>/time-warping; </a:t>
            </a:r>
            <a:r>
              <a:rPr lang="en-US" altLang="en-US" b="1" dirty="0">
                <a:ea typeface="ＭＳ Ｐゴシック" panose="020B0600070205080204" pitchFamily="34" charset="-128"/>
              </a:rPr>
              <a:t>feature extraction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>
                <a:ea typeface="ＭＳ Ｐゴシック" panose="020B0600070205080204" pitchFamily="34" charset="-128"/>
              </a:rPr>
              <a:t>SAMs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Per</a:t>
            </a:r>
            <a:r>
              <a:rPr lang="en-US" altLang="en-US" dirty="0">
                <a:ea typeface="ＭＳ Ｐゴシック" panose="020B0600070205080204" pitchFamily="34" charset="-128"/>
              </a:rPr>
              <a:t>iodicities: </a:t>
            </a:r>
            <a:r>
              <a:rPr lang="en-US" altLang="en-US" b="1" dirty="0">
                <a:ea typeface="ＭＳ Ｐゴシック" panose="020B0600070205080204" pitchFamily="34" charset="-128"/>
              </a:rPr>
              <a:t>DFT/DWT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AR</a:t>
            </a:r>
            <a:r>
              <a:rPr lang="en-US" altLang="en-US" dirty="0">
                <a:ea typeface="ＭＳ Ｐゴシック" panose="020B0600070205080204" pitchFamily="34" charset="-128"/>
              </a:rPr>
              <a:t> (Box-Jenkins)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lag-plots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Gray-box modeling: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Lotka</a:t>
            </a:r>
            <a:r>
              <a:rPr lang="en-US" altLang="en-US" b="1" dirty="0">
                <a:ea typeface="ＭＳ Ｐゴシック" panose="020B0600070205080204" pitchFamily="34" charset="-128"/>
              </a:rPr>
              <a:t>-Volterra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CE197C-B467-324B-B80E-4156553AE49B}"/>
              </a:ext>
            </a:extLst>
          </p:cNvPr>
          <p:cNvGrpSpPr/>
          <p:nvPr/>
        </p:nvGrpSpPr>
        <p:grpSpPr>
          <a:xfrm>
            <a:off x="1741932" y="5113133"/>
            <a:ext cx="2720193" cy="1122567"/>
            <a:chOff x="3076396" y="5518365"/>
            <a:chExt cx="2720193" cy="1122567"/>
          </a:xfrm>
        </p:grpSpPr>
        <p:graphicFrame>
          <p:nvGraphicFramePr>
            <p:cNvPr id="9" name="Object 2">
              <a:extLst>
                <a:ext uri="{FF2B5EF4-FFF2-40B4-BE49-F238E27FC236}">
                  <a16:creationId xmlns:a16="http://schemas.microsoft.com/office/drawing/2014/main" id="{EB93D04A-18DA-074F-B646-18DA51FB26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71439" y="5518365"/>
            <a:ext cx="725150" cy="1122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5" name="Photo Editor Photo" r:id="rId3" imgW="3175000" imgH="4914900" progId="MSPhotoEd.3">
                    <p:embed/>
                  </p:oleObj>
                </mc:Choice>
                <mc:Fallback>
                  <p:oleObj name="Photo Editor Photo" r:id="rId3" imgW="3175000" imgH="4914900" progId="MSPhotoEd.3">
                    <p:embed/>
                    <p:pic>
                      <p:nvPicPr>
                        <p:cNvPr id="9" name="Object 2">
                          <a:extLst>
                            <a:ext uri="{FF2B5EF4-FFF2-40B4-BE49-F238E27FC236}">
                              <a16:creationId xmlns:a16="http://schemas.microsoft.com/office/drawing/2014/main" id="{EB93D04A-18DA-074F-B646-18DA51FB26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1439" y="5518365"/>
                          <a:ext cx="725150" cy="1122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1072A2-A3B0-8045-802F-0B9F73B082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6396" y="5726044"/>
              <a:ext cx="1281875" cy="606362"/>
              <a:chOff x="2738438" y="3886200"/>
              <a:chExt cx="3560762" cy="1684338"/>
            </a:xfrm>
          </p:grpSpPr>
          <p:sp>
            <p:nvSpPr>
              <p:cNvPr id="11" name="Line 2">
                <a:extLst>
                  <a:ext uri="{FF2B5EF4-FFF2-40B4-BE49-F238E27FC236}">
                    <a16:creationId xmlns:a16="http://schemas.microsoft.com/office/drawing/2014/main" id="{9E313B1E-86FA-7043-8D67-39E5DEDDE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5850" y="4597400"/>
                <a:ext cx="0" cy="758825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3">
                <a:extLst>
                  <a:ext uri="{FF2B5EF4-FFF2-40B4-BE49-F238E27FC236}">
                    <a16:creationId xmlns:a16="http://schemas.microsoft.com/office/drawing/2014/main" id="{FE2BAB19-8E89-AD47-BB56-C412062AD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8200" y="4497388"/>
                <a:ext cx="82550" cy="231775"/>
                <a:chOff x="2928" y="2833"/>
                <a:chExt cx="52" cy="146"/>
              </a:xfrm>
            </p:grpSpPr>
            <p:grpSp>
              <p:nvGrpSpPr>
                <p:cNvPr id="41" name="Group 4">
                  <a:extLst>
                    <a:ext uri="{FF2B5EF4-FFF2-40B4-BE49-F238E27FC236}">
                      <a16:creationId xmlns:a16="http://schemas.microsoft.com/office/drawing/2014/main" id="{A418FEF0-4E39-BA4F-B487-5D10F3E572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28" y="2868"/>
                  <a:ext cx="52" cy="111"/>
                  <a:chOff x="2928" y="2868"/>
                  <a:chExt cx="52" cy="111"/>
                </a:xfrm>
              </p:grpSpPr>
              <p:sp>
                <p:nvSpPr>
                  <p:cNvPr id="43" name="Oval 5">
                    <a:extLst>
                      <a:ext uri="{FF2B5EF4-FFF2-40B4-BE49-F238E27FC236}">
                        <a16:creationId xmlns:a16="http://schemas.microsoft.com/office/drawing/2014/main" id="{E89BA861-4F16-0949-8DF5-6580F3DFAB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928"/>
                    <a:ext cx="52" cy="51"/>
                  </a:xfrm>
                  <a:prstGeom prst="ellipse">
                    <a:avLst/>
                  </a:prstGeom>
                  <a:solidFill>
                    <a:srgbClr val="800000"/>
                  </a:solidFill>
                  <a:ln w="635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" name="Line 6">
                    <a:extLst>
                      <a:ext uri="{FF2B5EF4-FFF2-40B4-BE49-F238E27FC236}">
                        <a16:creationId xmlns:a16="http://schemas.microsoft.com/office/drawing/2014/main" id="{BF1D0E12-6D8E-CD45-810A-FF13742656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52" y="286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 type="non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" name="Oval 7">
                  <a:extLst>
                    <a:ext uri="{FF2B5EF4-FFF2-40B4-BE49-F238E27FC236}">
                      <a16:creationId xmlns:a16="http://schemas.microsoft.com/office/drawing/2014/main" id="{0692F453-4728-1549-9664-027064E556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2833"/>
                  <a:ext cx="29" cy="28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D43E8D01-DB64-804F-8D9D-AFD4E9651D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2888" y="4329113"/>
                <a:ext cx="82550" cy="255587"/>
                <a:chOff x="3353" y="2727"/>
                <a:chExt cx="52" cy="161"/>
              </a:xfrm>
            </p:grpSpPr>
            <p:grpSp>
              <p:nvGrpSpPr>
                <p:cNvPr id="37" name="Group 9">
                  <a:extLst>
                    <a:ext uri="{FF2B5EF4-FFF2-40B4-BE49-F238E27FC236}">
                      <a16:creationId xmlns:a16="http://schemas.microsoft.com/office/drawing/2014/main" id="{350CCFDD-615E-1A40-9D0F-33A6BC260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53" y="2768"/>
                  <a:ext cx="52" cy="120"/>
                  <a:chOff x="4298" y="2534"/>
                  <a:chExt cx="52" cy="120"/>
                </a:xfrm>
              </p:grpSpPr>
              <p:sp>
                <p:nvSpPr>
                  <p:cNvPr id="39" name="Oval 10">
                    <a:extLst>
                      <a:ext uri="{FF2B5EF4-FFF2-40B4-BE49-F238E27FC236}">
                        <a16:creationId xmlns:a16="http://schemas.microsoft.com/office/drawing/2014/main" id="{57A3D468-1A42-404C-AD27-D8819B88D9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98" y="2603"/>
                    <a:ext cx="52" cy="51"/>
                  </a:xfrm>
                  <a:prstGeom prst="ellipse">
                    <a:avLst/>
                  </a:prstGeom>
                  <a:solidFill>
                    <a:srgbClr val="800000"/>
                  </a:solidFill>
                  <a:ln w="635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0" name="Line 11">
                    <a:extLst>
                      <a:ext uri="{FF2B5EF4-FFF2-40B4-BE49-F238E27FC236}">
                        <a16:creationId xmlns:a16="http://schemas.microsoft.com/office/drawing/2014/main" id="{AF095D54-4125-BF4D-962B-08FBA50729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1" y="253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 type="non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Oval 12">
                  <a:extLst>
                    <a:ext uri="{FF2B5EF4-FFF2-40B4-BE49-F238E27FC236}">
                      <a16:creationId xmlns:a16="http://schemas.microsoft.com/office/drawing/2014/main" id="{29FB8289-E186-D740-A52B-7C7E228EF5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65" y="2727"/>
                  <a:ext cx="29" cy="28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2F53AB7-26FA-D944-AABC-FD56666BE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888" y="3903663"/>
                <a:ext cx="3135312" cy="1363662"/>
              </a:xfrm>
              <a:custGeom>
                <a:avLst/>
                <a:gdLst>
                  <a:gd name="T0" fmla="*/ 0 w 2020"/>
                  <a:gd name="T1" fmla="*/ 2147483646 h 722"/>
                  <a:gd name="T2" fmla="*/ 2147483646 w 2020"/>
                  <a:gd name="T3" fmla="*/ 2147483646 h 722"/>
                  <a:gd name="T4" fmla="*/ 2147483646 w 2020"/>
                  <a:gd name="T5" fmla="*/ 0 h 722"/>
                  <a:gd name="T6" fmla="*/ 2147483646 w 2020"/>
                  <a:gd name="T7" fmla="*/ 2147483646 h 722"/>
                  <a:gd name="T8" fmla="*/ 0 w 2020"/>
                  <a:gd name="T9" fmla="*/ 2147483646 h 7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0"/>
                  <a:gd name="T16" fmla="*/ 0 h 722"/>
                  <a:gd name="T17" fmla="*/ 2020 w 2020"/>
                  <a:gd name="T18" fmla="*/ 722 h 7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0" h="722">
                    <a:moveTo>
                      <a:pt x="0" y="722"/>
                    </a:moveTo>
                    <a:lnTo>
                      <a:pt x="905" y="156"/>
                    </a:lnTo>
                    <a:lnTo>
                      <a:pt x="2020" y="0"/>
                    </a:lnTo>
                    <a:lnTo>
                      <a:pt x="1206" y="549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6">
                <a:extLst>
                  <a:ext uri="{FF2B5EF4-FFF2-40B4-BE49-F238E27FC236}">
                    <a16:creationId xmlns:a16="http://schemas.microsoft.com/office/drawing/2014/main" id="{20F492B5-BC6D-5546-9A58-5EEB13B2B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5900" y="5570538"/>
                <a:ext cx="34194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F0641887-5E5F-F04E-994C-19EDDCA32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200" y="5105400"/>
                <a:ext cx="220980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8">
                <a:extLst>
                  <a:ext uri="{FF2B5EF4-FFF2-40B4-BE49-F238E27FC236}">
                    <a16:creationId xmlns:a16="http://schemas.microsoft.com/office/drawing/2014/main" id="{AA946C40-DC85-E641-A33B-A0AA9AB33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200" y="38862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22">
                <a:extLst>
                  <a:ext uri="{FF2B5EF4-FFF2-40B4-BE49-F238E27FC236}">
                    <a16:creationId xmlns:a16="http://schemas.microsoft.com/office/drawing/2014/main" id="{E6050F55-AF9F-9C48-96F2-2D8BE9845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0" y="4800600"/>
                <a:ext cx="82550" cy="80963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43CAEC8C-6CCE-6F43-BB57-446B31D4C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7138" y="4876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4">
                <a:extLst>
                  <a:ext uri="{FF2B5EF4-FFF2-40B4-BE49-F238E27FC236}">
                    <a16:creationId xmlns:a16="http://schemas.microsoft.com/office/drawing/2014/main" id="{E2DCBA46-B9F5-E442-90B2-0F4C6D5C0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4491038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Oval 25">
                <a:extLst>
                  <a:ext uri="{FF2B5EF4-FFF2-40B4-BE49-F238E27FC236}">
                    <a16:creationId xmlns:a16="http://schemas.microsoft.com/office/drawing/2014/main" id="{539411A0-D256-0745-8898-1C2A7F110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400" y="4719638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Line 26">
                <a:extLst>
                  <a:ext uri="{FF2B5EF4-FFF2-40B4-BE49-F238E27FC236}">
                    <a16:creationId xmlns:a16="http://schemas.microsoft.com/office/drawing/2014/main" id="{D7A96C9B-927F-1A4C-B54D-1175A38D4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0538" y="4567238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7">
                <a:extLst>
                  <a:ext uri="{FF2B5EF4-FFF2-40B4-BE49-F238E27FC236}">
                    <a16:creationId xmlns:a16="http://schemas.microsoft.com/office/drawing/2014/main" id="{FB628EE6-C80D-9246-9B72-0E4D7D567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6263" y="4738688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8">
                <a:extLst>
                  <a:ext uri="{FF2B5EF4-FFF2-40B4-BE49-F238E27FC236}">
                    <a16:creationId xmlns:a16="http://schemas.microsoft.com/office/drawing/2014/main" id="{0A2D9388-A593-BF44-886F-54C27BE15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4338638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Oval 29">
                <a:extLst>
                  <a:ext uri="{FF2B5EF4-FFF2-40B4-BE49-F238E27FC236}">
                    <a16:creationId xmlns:a16="http://schemas.microsoft.com/office/drawing/2014/main" id="{95650D3B-ADBB-354D-93C5-0016C6747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000" y="4652963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531C1662-537C-164D-A13D-185CB7550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338" y="4710113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>
                <a:extLst>
                  <a:ext uri="{FF2B5EF4-FFF2-40B4-BE49-F238E27FC236}">
                    <a16:creationId xmlns:a16="http://schemas.microsoft.com/office/drawing/2014/main" id="{967D9A6B-B9D3-3248-851D-46A09CD31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3463" y="4367213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32">
                <a:extLst>
                  <a:ext uri="{FF2B5EF4-FFF2-40B4-BE49-F238E27FC236}">
                    <a16:creationId xmlns:a16="http://schemas.microsoft.com/office/drawing/2014/main" id="{0C746A8B-0BB5-2341-A4E5-3BA07412D9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51263" y="4995863"/>
                <a:ext cx="46037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Oval 33">
                <a:extLst>
                  <a:ext uri="{FF2B5EF4-FFF2-40B4-BE49-F238E27FC236}">
                    <a16:creationId xmlns:a16="http://schemas.microsoft.com/office/drawing/2014/main" id="{9521D4A5-2C4C-B44E-AA96-A543DB7D07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75150" y="4848225"/>
                <a:ext cx="46038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Oval 34">
                <a:extLst>
                  <a:ext uri="{FF2B5EF4-FFF2-40B4-BE49-F238E27FC236}">
                    <a16:creationId xmlns:a16="http://schemas.microsoft.com/office/drawing/2014/main" id="{00CE512C-C6EC-8441-A4B2-DA71DD5FEA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0375" y="4686300"/>
                <a:ext cx="46038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Oval 35">
                <a:extLst>
                  <a:ext uri="{FF2B5EF4-FFF2-40B4-BE49-F238E27FC236}">
                    <a16:creationId xmlns:a16="http://schemas.microsoft.com/office/drawing/2014/main" id="{4F36096D-51ED-8842-A465-7BB1AD7529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18063" y="4476750"/>
                <a:ext cx="46037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Oval 36">
                <a:extLst>
                  <a:ext uri="{FF2B5EF4-FFF2-40B4-BE49-F238E27FC236}">
                    <a16:creationId xmlns:a16="http://schemas.microsoft.com/office/drawing/2014/main" id="{9BDDE0C6-EEC5-9B42-A272-C6694A2B28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70463" y="4814888"/>
                <a:ext cx="46037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Line 37">
                <a:extLst>
                  <a:ext uri="{FF2B5EF4-FFF2-40B4-BE49-F238E27FC236}">
                    <a16:creationId xmlns:a16="http://schemas.microsoft.com/office/drawing/2014/main" id="{BC16088E-1C91-1C4E-9098-EAD1277326B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995738" y="5372100"/>
                <a:ext cx="887412" cy="184150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8">
                <a:extLst>
                  <a:ext uri="{FF2B5EF4-FFF2-40B4-BE49-F238E27FC236}">
                    <a16:creationId xmlns:a16="http://schemas.microsoft.com/office/drawing/2014/main" id="{3C8E6CD7-FA9B-6240-8F9E-1AC9AA34E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550" y="5351463"/>
                <a:ext cx="1133475" cy="0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9">
                <a:extLst>
                  <a:ext uri="{FF2B5EF4-FFF2-40B4-BE49-F238E27FC236}">
                    <a16:creationId xmlns:a16="http://schemas.microsoft.com/office/drawing/2014/main" id="{62C096A1-9E8E-2C45-B8B3-01BC037F0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200" y="4641850"/>
                <a:ext cx="2147888" cy="203200"/>
              </a:xfrm>
              <a:prstGeom prst="line">
                <a:avLst/>
              </a:prstGeom>
              <a:noFill/>
              <a:ln w="12700" cap="sq">
                <a:solidFill>
                  <a:srgbClr val="33CC33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40">
                <a:extLst>
                  <a:ext uri="{FF2B5EF4-FFF2-40B4-BE49-F238E27FC236}">
                    <a16:creationId xmlns:a16="http://schemas.microsoft.com/office/drawing/2014/main" id="{2B3FEA88-1922-F641-AE05-8A9532CA3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8438" y="5351463"/>
                <a:ext cx="2147887" cy="203200"/>
              </a:xfrm>
              <a:prstGeom prst="line">
                <a:avLst/>
              </a:prstGeom>
              <a:noFill/>
              <a:ln w="3175" cap="sq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505700-D3C0-C842-83DA-2F048A94DD0A}"/>
              </a:ext>
            </a:extLst>
          </p:cNvPr>
          <p:cNvGrpSpPr>
            <a:grpSpLocks noChangeAspect="1"/>
          </p:cNvGrpSpPr>
          <p:nvPr/>
        </p:nvGrpSpPr>
        <p:grpSpPr>
          <a:xfrm>
            <a:off x="5836392" y="4999996"/>
            <a:ext cx="1565676" cy="1192304"/>
            <a:chOff x="584200" y="2317750"/>
            <a:chExt cx="3994150" cy="3041650"/>
          </a:xfrm>
        </p:grpSpPr>
        <p:pic>
          <p:nvPicPr>
            <p:cNvPr id="47" name="Picture 7">
              <a:extLst>
                <a:ext uri="{FF2B5EF4-FFF2-40B4-BE49-F238E27FC236}">
                  <a16:creationId xmlns:a16="http://schemas.microsoft.com/office/drawing/2014/main" id="{5FD8D828-789E-0A43-8C4E-2435FE3E2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" y="2368550"/>
              <a:ext cx="398780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413A639-D7A0-6340-A948-F708FA3A4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4051" y="3824153"/>
              <a:ext cx="604299" cy="58664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A543852-C3E2-8C4E-B5B9-6436D9707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9440" y="2317750"/>
              <a:ext cx="751429" cy="800100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9CA696C-DE4C-B44C-A427-B853E66A84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83" y="464787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858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8">
            <a:extLst>
              <a:ext uri="{FF2B5EF4-FFF2-40B4-BE49-F238E27FC236}">
                <a16:creationId xmlns:a16="http://schemas.microsoft.com/office/drawing/2014/main" id="{21ED457D-96BB-BC4C-82EF-76AA1B2F4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distance functions.</a:t>
            </a:r>
          </a:p>
        </p:txBody>
      </p:sp>
      <p:sp>
        <p:nvSpPr>
          <p:cNvPr id="54274" name="Content Placeholder 9">
            <a:extLst>
              <a:ext uri="{FF2B5EF4-FFF2-40B4-BE49-F238E27FC236}">
                <a16:creationId xmlns:a16="http://schemas.microsoft.com/office/drawing/2014/main" id="{03C50E3D-31A2-D447-AB02-01682DF05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Chen + Ng [vldb’04]: ERP ‘Edit distance with Real Penalty’: give a penalty to stutters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Keogh+ [kdd’04]: VERY NICE, based on information theory: compress each sequence (quantize + Lempel-Ziv), using the </a:t>
            </a:r>
            <a:r>
              <a:rPr lang="en-US" altLang="en-US" b="1"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sequences’ LZ tables</a:t>
            </a:r>
          </a:p>
        </p:txBody>
      </p:sp>
      <p:sp>
        <p:nvSpPr>
          <p:cNvPr id="54275" name="Date Placeholder 1">
            <a:extLst>
              <a:ext uri="{FF2B5EF4-FFF2-40B4-BE49-F238E27FC236}">
                <a16:creationId xmlns:a16="http://schemas.microsoft.com/office/drawing/2014/main" id="{520FBFD3-9886-3F4E-A8DA-ADA66BF3E6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4276" name="Footer Placeholder 2">
            <a:extLst>
              <a:ext uri="{FF2B5EF4-FFF2-40B4-BE49-F238E27FC236}">
                <a16:creationId xmlns:a16="http://schemas.microsoft.com/office/drawing/2014/main" id="{A39BF452-A9EB-8148-9D5E-7A26206F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4277" name="Slide Number Placeholder 3">
            <a:extLst>
              <a:ext uri="{FF2B5EF4-FFF2-40B4-BE49-F238E27FC236}">
                <a16:creationId xmlns:a16="http://schemas.microsoft.com/office/drawing/2014/main" id="{FEA973A1-79D3-5544-9005-05AA0582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C7CA37D-B991-2843-A930-6AD1F48DDB3D}" type="slidenum">
              <a:rPr lang="en-US" altLang="en-US" sz="1400"/>
              <a:pPr algn="r"/>
              <a:t>30</a:t>
            </a:fld>
            <a:endParaRPr lang="en-US" altLang="en-US" sz="1400"/>
          </a:p>
        </p:txBody>
      </p:sp>
      <p:sp>
        <p:nvSpPr>
          <p:cNvPr id="54278" name="TextBox 6">
            <a:extLst>
              <a:ext uri="{FF2B5EF4-FFF2-40B4-BE49-F238E27FC236}">
                <a16:creationId xmlns:a16="http://schemas.microsoft.com/office/drawing/2014/main" id="{ECBA2BD9-144B-8748-A1A9-29E879AC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9144000" cy="9540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2800" i="1"/>
              <a:t>On The Marriage of Lp-norms and Edit Distance, </a:t>
            </a:r>
            <a:r>
              <a:rPr lang="en-US" altLang="en-US" sz="2800">
                <a:hlinkClick r:id="rId2"/>
              </a:rPr>
              <a:t>Lei Chen</a:t>
            </a:r>
            <a:r>
              <a:rPr lang="en-US" altLang="en-US" sz="2800"/>
              <a:t>, </a:t>
            </a:r>
            <a:r>
              <a:rPr lang="en-US" altLang="en-US" sz="2800">
                <a:hlinkClick r:id="rId3"/>
              </a:rPr>
              <a:t>Raymond T. Ng</a:t>
            </a:r>
            <a:r>
              <a:rPr lang="en-US" altLang="en-US" sz="2800"/>
              <a:t>:, VLDB’04</a:t>
            </a:r>
          </a:p>
        </p:txBody>
      </p:sp>
      <p:sp>
        <p:nvSpPr>
          <p:cNvPr id="54279" name="TextBox 8">
            <a:extLst>
              <a:ext uri="{FF2B5EF4-FFF2-40B4-BE49-F238E27FC236}">
                <a16:creationId xmlns:a16="http://schemas.microsoft.com/office/drawing/2014/main" id="{3CFBD20F-9C26-4C40-A95E-7926A685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7088"/>
            <a:ext cx="9144000" cy="95408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2800" i="1"/>
              <a:t>Towards Parameter-Free Data Mining, </a:t>
            </a:r>
            <a:r>
              <a:rPr lang="en-US" altLang="en-US" sz="2800"/>
              <a:t>E. Keogh, S. Lonardi, C.A. Ratanamahatana, KDD’04</a:t>
            </a:r>
          </a:p>
        </p:txBody>
      </p:sp>
    </p:spTree>
    <p:extLst>
      <p:ext uri="{BB962C8B-B14F-4D97-AF65-F5344CB8AC3E}">
        <p14:creationId xmlns:p14="http://schemas.microsoft.com/office/powerpoint/2010/main" val="382805975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>
            <a:extLst>
              <a:ext uri="{FF2B5EF4-FFF2-40B4-BE49-F238E27FC236}">
                <a16:creationId xmlns:a16="http://schemas.microsoft.com/office/drawing/2014/main" id="{2B39EB25-8C97-2846-8AB1-AC9F653BDC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5298" name="Footer Placeholder 2">
            <a:extLst>
              <a:ext uri="{FF2B5EF4-FFF2-40B4-BE49-F238E27FC236}">
                <a16:creationId xmlns:a16="http://schemas.microsoft.com/office/drawing/2014/main" id="{A3242A26-2B7A-1E45-A8ED-93F70BAD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C96AF42C-362D-1440-A713-96292134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983066E-4EB9-5847-93D4-74F14A384EBF}" type="slidenum">
              <a:rPr lang="en-US" altLang="en-US" sz="1400"/>
              <a:pPr algn="r"/>
              <a:t>31</a:t>
            </a:fld>
            <a:endParaRPr lang="en-US" altLang="en-US" sz="1400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45A072A4-19F3-7141-ADB0-10DD838C00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7B5A2C4D-564B-5542-9D02-98D1A1DD21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Prevailing distances: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Euclidean and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time-warping</a:t>
            </a:r>
          </a:p>
        </p:txBody>
      </p:sp>
    </p:spTree>
    <p:extLst>
      <p:ext uri="{BB962C8B-B14F-4D97-AF65-F5344CB8AC3E}">
        <p14:creationId xmlns:p14="http://schemas.microsoft.com/office/powerpoint/2010/main" val="15598733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>
            <a:extLst>
              <a:ext uri="{FF2B5EF4-FFF2-40B4-BE49-F238E27FC236}">
                <a16:creationId xmlns:a16="http://schemas.microsoft.com/office/drawing/2014/main" id="{48DABF09-1E87-7442-B28E-71B948461F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0B4F3CB4-CE22-BC40-9929-D3658497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9C0E90DF-4FAA-434E-8DD4-561DC619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AA2FBA-F4B3-6346-88EA-46B58343E3D6}" type="slidenum">
              <a:rPr lang="en-US" altLang="en-US" sz="1400"/>
              <a:pPr algn="r"/>
              <a:t>32</a:t>
            </a:fld>
            <a:endParaRPr lang="en-US" altLang="en-US" sz="1400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4054BCB6-CD28-AD42-9826-7FA4DC6FE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AAF106F9-5EC6-2748-BAE5-D324B1FD4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feature extraction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56326" name="AutoShape 4">
            <a:extLst>
              <a:ext uri="{FF2B5EF4-FFF2-40B4-BE49-F238E27FC236}">
                <a16:creationId xmlns:a16="http://schemas.microsoft.com/office/drawing/2014/main" id="{013E184D-EF23-9C44-BF58-7DB2AB25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79439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33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patterns/rules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308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>
            <a:extLst>
              <a:ext uri="{FF2B5EF4-FFF2-40B4-BE49-F238E27FC236}">
                <a16:creationId xmlns:a16="http://schemas.microsoft.com/office/drawing/2014/main" id="{48DABF09-1E87-7442-B28E-71B948461F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0B4F3CB4-CE22-BC40-9929-D3658497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9C0E90DF-4FAA-434E-8DD4-561DC619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AA2FBA-F4B3-6346-88EA-46B58343E3D6}" type="slidenum">
              <a:rPr lang="en-US" altLang="en-US" sz="1400"/>
              <a:pPr algn="r"/>
              <a:t>34</a:t>
            </a:fld>
            <a:endParaRPr lang="en-US" altLang="en-US" sz="1400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4054BCB6-CD28-AD42-9826-7FA4DC6FE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AAF106F9-5EC6-2748-BAE5-D324B1FD4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feature extraction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56326" name="AutoShape 4">
            <a:extLst>
              <a:ext uri="{FF2B5EF4-FFF2-40B4-BE49-F238E27FC236}">
                <a16:creationId xmlns:a16="http://schemas.microsoft.com/office/drawing/2014/main" id="{013E184D-EF23-9C44-BF58-7DB2AB25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E8B9AC57-AE3D-1A43-93D5-4F29EEA0DE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10989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find quickly stocks like ‘C’ (or customers like ‘smith’)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1" name="Picture 3" descr="DJIA_AA_AXP_BA_CAT_C_1-5">
            <a:extLst>
              <a:ext uri="{FF2B5EF4-FFF2-40B4-BE49-F238E27FC236}">
                <a16:creationId xmlns:a16="http://schemas.microsoft.com/office/drawing/2014/main" id="{FC6E9F65-CEED-5E47-8BDF-32340987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819" y="4674869"/>
            <a:ext cx="4291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3BDA0D-3222-6A48-8BC5-E385904FB6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280503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65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find quickly stocks like ‘C’ (or customers like ‘smith’)</a:t>
            </a:r>
          </a:p>
          <a:p>
            <a:pPr algn="l"/>
            <a:r>
              <a:rPr lang="en-US" sz="3200" dirty="0">
                <a:latin typeface="+mn-lt"/>
              </a:rPr>
              <a:t>A: </a:t>
            </a:r>
            <a:r>
              <a:rPr lang="en-US" dirty="0">
                <a:latin typeface="+mn-lt"/>
              </a:rPr>
              <a:t>summarize seq. to a few numbers/features (</a:t>
            </a:r>
            <a:r>
              <a:rPr lang="en-US" dirty="0" err="1">
                <a:latin typeface="+mn-lt"/>
              </a:rPr>
              <a:t>eg.</a:t>
            </a:r>
            <a:r>
              <a:rPr lang="en-US" dirty="0">
                <a:latin typeface="+mn-lt"/>
              </a:rPr>
              <a:t>, avg, </a:t>
            </a:r>
            <a:r>
              <a:rPr lang="en-US" dirty="0" err="1">
                <a:latin typeface="+mn-lt"/>
              </a:rPr>
              <a:t>stdv</a:t>
            </a:r>
            <a:r>
              <a:rPr lang="en-US" dirty="0">
                <a:latin typeface="+mn-lt"/>
              </a:rPr>
              <a:t>, Fourier </a:t>
            </a:r>
            <a:r>
              <a:rPr lang="en-US" dirty="0" err="1">
                <a:latin typeface="+mn-lt"/>
              </a:rPr>
              <a:t>coeff</a:t>
            </a:r>
            <a:r>
              <a:rPr lang="en-US" dirty="0">
                <a:latin typeface="+mn-lt"/>
              </a:rPr>
              <a:t>.)</a:t>
            </a:r>
            <a:endParaRPr lang="en-US" sz="3200" dirty="0">
              <a:latin typeface="+mn-lt"/>
            </a:endParaRP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1" name="Picture 3" descr="DJIA_AA_AXP_BA_CAT_C_1-5">
            <a:extLst>
              <a:ext uri="{FF2B5EF4-FFF2-40B4-BE49-F238E27FC236}">
                <a16:creationId xmlns:a16="http://schemas.microsoft.com/office/drawing/2014/main" id="{FC6E9F65-CEED-5E47-8BDF-32340987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819" y="4674869"/>
            <a:ext cx="4291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865FD-A423-084B-BF68-022965E3A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214" y="275991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594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>
            <a:extLst>
              <a:ext uri="{FF2B5EF4-FFF2-40B4-BE49-F238E27FC236}">
                <a16:creationId xmlns:a16="http://schemas.microsoft.com/office/drawing/2014/main" id="{1AB18F4A-C593-F14E-83E8-6475BE9654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87D87B82-90A9-CC43-8EA8-39BC4618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78BC82ED-B3CF-AB4F-A569-F5D71FDF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E5A6AE6-1A2A-5746-BB63-C9D2F74DC01D}" type="slidenum">
              <a:rPr lang="en-US" altLang="en-US" sz="1400"/>
              <a:pPr algn="r"/>
              <a:t>37</a:t>
            </a:fld>
            <a:endParaRPr lang="en-US" altLang="en-US" sz="1400"/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2519713B-3F56-9449-9BAB-76D8518E0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Indexing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04B27C83-4103-A44D-92E3-49CC6BF59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Problem: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given a set of time sequences,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find the ones similar to a desirable query sequence</a:t>
            </a:r>
          </a:p>
        </p:txBody>
      </p:sp>
    </p:spTree>
    <p:extLst>
      <p:ext uri="{BB962C8B-B14F-4D97-AF65-F5344CB8AC3E}">
        <p14:creationId xmlns:p14="http://schemas.microsoft.com/office/powerpoint/2010/main" val="68685079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2">
            <a:extLst>
              <a:ext uri="{FF2B5EF4-FFF2-40B4-BE49-F238E27FC236}">
                <a16:creationId xmlns:a16="http://schemas.microsoft.com/office/drawing/2014/main" id="{46731ADA-6BDE-2E49-8C79-8FDD296C6D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8370" name="Footer Placeholder 3">
            <a:extLst>
              <a:ext uri="{FF2B5EF4-FFF2-40B4-BE49-F238E27FC236}">
                <a16:creationId xmlns:a16="http://schemas.microsoft.com/office/drawing/2014/main" id="{CBDEF099-A017-DF49-93D0-EA35A5C9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B2C24345-932F-2041-A974-886E18DC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4A4D564-AC3F-0943-BEFF-39E04EECCCAD}" type="slidenum">
              <a:rPr lang="en-US" altLang="en-US" sz="1400"/>
              <a:pPr algn="r"/>
              <a:t>38</a:t>
            </a:fld>
            <a:endParaRPr lang="en-US" altLang="en-US" sz="1400"/>
          </a:p>
        </p:txBody>
      </p:sp>
      <p:grpSp>
        <p:nvGrpSpPr>
          <p:cNvPr id="58372" name="Group 2">
            <a:extLst>
              <a:ext uri="{FF2B5EF4-FFF2-40B4-BE49-F238E27FC236}">
                <a16:creationId xmlns:a16="http://schemas.microsoft.com/office/drawing/2014/main" id="{2DEFB2CC-F4B4-444D-AF2C-AB8F40732D9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3608388" cy="3048000"/>
            <a:chOff x="280" y="480"/>
            <a:chExt cx="2273" cy="1920"/>
          </a:xfrm>
        </p:grpSpPr>
        <p:grpSp>
          <p:nvGrpSpPr>
            <p:cNvPr id="58398" name="Group 3">
              <a:extLst>
                <a:ext uri="{FF2B5EF4-FFF2-40B4-BE49-F238E27FC236}">
                  <a16:creationId xmlns:a16="http://schemas.microsoft.com/office/drawing/2014/main" id="{BD45FC8E-7322-8D4C-B74B-BCDC0FB0B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404" name="Line 4">
                <a:extLst>
                  <a:ext uri="{FF2B5EF4-FFF2-40B4-BE49-F238E27FC236}">
                    <a16:creationId xmlns:a16="http://schemas.microsoft.com/office/drawing/2014/main" id="{02D7396E-8F3B-E14E-9372-590AAEF04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Line 5">
                <a:extLst>
                  <a:ext uri="{FF2B5EF4-FFF2-40B4-BE49-F238E27FC236}">
                    <a16:creationId xmlns:a16="http://schemas.microsoft.com/office/drawing/2014/main" id="{10FBDFFF-A6D8-6D4E-93B4-F7D8B3523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9" name="Text Box 6">
              <a:extLst>
                <a:ext uri="{FF2B5EF4-FFF2-40B4-BE49-F238E27FC236}">
                  <a16:creationId xmlns:a16="http://schemas.microsoft.com/office/drawing/2014/main" id="{1FC521C5-2E2E-924D-8D0C-5D14DC940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400" name="Text Box 7">
              <a:extLst>
                <a:ext uri="{FF2B5EF4-FFF2-40B4-BE49-F238E27FC236}">
                  <a16:creationId xmlns:a16="http://schemas.microsoft.com/office/drawing/2014/main" id="{6326C341-9FBC-1845-ABD9-9C179C01A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401" name="Text Box 8">
              <a:extLst>
                <a:ext uri="{FF2B5EF4-FFF2-40B4-BE49-F238E27FC236}">
                  <a16:creationId xmlns:a16="http://schemas.microsoft.com/office/drawing/2014/main" id="{CF34C879-4672-5047-9529-854AE1D9D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402" name="Text Box 9">
              <a:extLst>
                <a:ext uri="{FF2B5EF4-FFF2-40B4-BE49-F238E27FC236}">
                  <a16:creationId xmlns:a16="http://schemas.microsoft.com/office/drawing/2014/main" id="{F653B14B-4F48-1E4E-AA7E-8EA97209E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403" name="Line 10">
              <a:extLst>
                <a:ext uri="{FF2B5EF4-FFF2-40B4-BE49-F238E27FC236}">
                  <a16:creationId xmlns:a16="http://schemas.microsoft.com/office/drawing/2014/main" id="{95B116AA-22F2-4F4E-A897-51F98907A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3" name="Group 11">
            <a:extLst>
              <a:ext uri="{FF2B5EF4-FFF2-40B4-BE49-F238E27FC236}">
                <a16:creationId xmlns:a16="http://schemas.microsoft.com/office/drawing/2014/main" id="{AC5684B1-A797-4C42-B755-6F9992D9038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276600"/>
            <a:ext cx="3608388" cy="3048000"/>
            <a:chOff x="280" y="480"/>
            <a:chExt cx="2273" cy="1920"/>
          </a:xfrm>
        </p:grpSpPr>
        <p:grpSp>
          <p:nvGrpSpPr>
            <p:cNvPr id="58390" name="Group 12">
              <a:extLst>
                <a:ext uri="{FF2B5EF4-FFF2-40B4-BE49-F238E27FC236}">
                  <a16:creationId xmlns:a16="http://schemas.microsoft.com/office/drawing/2014/main" id="{FAE97ECF-5450-8D45-BC00-61424CA2D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396" name="Line 13">
                <a:extLst>
                  <a:ext uri="{FF2B5EF4-FFF2-40B4-BE49-F238E27FC236}">
                    <a16:creationId xmlns:a16="http://schemas.microsoft.com/office/drawing/2014/main" id="{6728F581-4CB1-004A-B58D-EAE71CF37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7" name="Line 14">
                <a:extLst>
                  <a:ext uri="{FF2B5EF4-FFF2-40B4-BE49-F238E27FC236}">
                    <a16:creationId xmlns:a16="http://schemas.microsoft.com/office/drawing/2014/main" id="{40EDF868-C574-6D4A-B724-4951A5CE1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1" name="Text Box 15">
              <a:extLst>
                <a:ext uri="{FF2B5EF4-FFF2-40B4-BE49-F238E27FC236}">
                  <a16:creationId xmlns:a16="http://schemas.microsoft.com/office/drawing/2014/main" id="{B344842A-C9EF-F647-8E21-E2C026089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392" name="Text Box 16">
              <a:extLst>
                <a:ext uri="{FF2B5EF4-FFF2-40B4-BE49-F238E27FC236}">
                  <a16:creationId xmlns:a16="http://schemas.microsoft.com/office/drawing/2014/main" id="{DA3206EB-70D8-B44A-A653-DB121ED11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393" name="Text Box 17">
              <a:extLst>
                <a:ext uri="{FF2B5EF4-FFF2-40B4-BE49-F238E27FC236}">
                  <a16:creationId xmlns:a16="http://schemas.microsoft.com/office/drawing/2014/main" id="{F986D8F2-690C-AB4B-8084-447690BF2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394" name="Text Box 18">
              <a:extLst>
                <a:ext uri="{FF2B5EF4-FFF2-40B4-BE49-F238E27FC236}">
                  <a16:creationId xmlns:a16="http://schemas.microsoft.com/office/drawing/2014/main" id="{83F2835B-E6F6-D94A-A021-B8AD250D8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395" name="Line 19">
              <a:extLst>
                <a:ext uri="{FF2B5EF4-FFF2-40B4-BE49-F238E27FC236}">
                  <a16:creationId xmlns:a16="http://schemas.microsoft.com/office/drawing/2014/main" id="{788C2C3B-C75E-CB4F-B110-F15A2A9AB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4" name="Group 20">
            <a:extLst>
              <a:ext uri="{FF2B5EF4-FFF2-40B4-BE49-F238E27FC236}">
                <a16:creationId xmlns:a16="http://schemas.microsoft.com/office/drawing/2014/main" id="{4146E818-1718-8148-B839-256E512F5EE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143000"/>
            <a:ext cx="3608388" cy="3048000"/>
            <a:chOff x="280" y="480"/>
            <a:chExt cx="2273" cy="1920"/>
          </a:xfrm>
        </p:grpSpPr>
        <p:grpSp>
          <p:nvGrpSpPr>
            <p:cNvPr id="58382" name="Group 21">
              <a:extLst>
                <a:ext uri="{FF2B5EF4-FFF2-40B4-BE49-F238E27FC236}">
                  <a16:creationId xmlns:a16="http://schemas.microsoft.com/office/drawing/2014/main" id="{AD07A2D8-3F98-2445-98EA-BDD29258D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388" name="Line 22">
                <a:extLst>
                  <a:ext uri="{FF2B5EF4-FFF2-40B4-BE49-F238E27FC236}">
                    <a16:creationId xmlns:a16="http://schemas.microsoft.com/office/drawing/2014/main" id="{60DEDEF6-3003-5A49-AFC1-4F5CF4EA3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9" name="Line 23">
                <a:extLst>
                  <a:ext uri="{FF2B5EF4-FFF2-40B4-BE49-F238E27FC236}">
                    <a16:creationId xmlns:a16="http://schemas.microsoft.com/office/drawing/2014/main" id="{D041B47E-8FE5-6C4A-97BC-0CFD87092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83" name="Text Box 24">
              <a:extLst>
                <a:ext uri="{FF2B5EF4-FFF2-40B4-BE49-F238E27FC236}">
                  <a16:creationId xmlns:a16="http://schemas.microsoft.com/office/drawing/2014/main" id="{78C37274-EC3C-F14A-A48D-A04ECA1DA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384" name="Text Box 25">
              <a:extLst>
                <a:ext uri="{FF2B5EF4-FFF2-40B4-BE49-F238E27FC236}">
                  <a16:creationId xmlns:a16="http://schemas.microsoft.com/office/drawing/2014/main" id="{22C58B43-906C-9F48-92C7-1AA89D90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385" name="Text Box 26">
              <a:extLst>
                <a:ext uri="{FF2B5EF4-FFF2-40B4-BE49-F238E27FC236}">
                  <a16:creationId xmlns:a16="http://schemas.microsoft.com/office/drawing/2014/main" id="{7BB1909F-6868-6945-A4F9-4E6B8C275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386" name="Text Box 27">
              <a:extLst>
                <a:ext uri="{FF2B5EF4-FFF2-40B4-BE49-F238E27FC236}">
                  <a16:creationId xmlns:a16="http://schemas.microsoft.com/office/drawing/2014/main" id="{A5A435AB-156F-D540-BBA8-190FCE362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387" name="Line 28">
              <a:extLst>
                <a:ext uri="{FF2B5EF4-FFF2-40B4-BE49-F238E27FC236}">
                  <a16:creationId xmlns:a16="http://schemas.microsoft.com/office/drawing/2014/main" id="{0B8E2B42-8680-7144-A9B7-FC6DAADB5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5" name="Oval 29">
            <a:extLst>
              <a:ext uri="{FF2B5EF4-FFF2-40B4-BE49-F238E27FC236}">
                <a16:creationId xmlns:a16="http://schemas.microsoft.com/office/drawing/2014/main" id="{510B5914-20B2-5E4B-B53B-80C86C00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18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6" name="Oval 30">
            <a:extLst>
              <a:ext uri="{FF2B5EF4-FFF2-40B4-BE49-F238E27FC236}">
                <a16:creationId xmlns:a16="http://schemas.microsoft.com/office/drawing/2014/main" id="{BD2344BF-B6F8-2546-B35B-B8735EB4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7" name="Oval 31">
            <a:extLst>
              <a:ext uri="{FF2B5EF4-FFF2-40B4-BE49-F238E27FC236}">
                <a16:creationId xmlns:a16="http://schemas.microsoft.com/office/drawing/2014/main" id="{88A9D39A-0997-CD42-894B-D08BE619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8" name="Freeform 32">
            <a:extLst>
              <a:ext uri="{FF2B5EF4-FFF2-40B4-BE49-F238E27FC236}">
                <a16:creationId xmlns:a16="http://schemas.microsoft.com/office/drawing/2014/main" id="{AC1651F5-5646-C84E-9052-2D0B6B9192AF}"/>
              </a:ext>
            </a:extLst>
          </p:cNvPr>
          <p:cNvSpPr>
            <a:spLocks/>
          </p:cNvSpPr>
          <p:nvPr/>
        </p:nvSpPr>
        <p:spPr bwMode="auto">
          <a:xfrm>
            <a:off x="1333500" y="1311275"/>
            <a:ext cx="1752600" cy="365125"/>
          </a:xfrm>
          <a:custGeom>
            <a:avLst/>
            <a:gdLst>
              <a:gd name="T0" fmla="*/ 0 w 1104"/>
              <a:gd name="T1" fmla="*/ 2147483646 h 230"/>
              <a:gd name="T2" fmla="*/ 2147483646 w 1104"/>
              <a:gd name="T3" fmla="*/ 2147483646 h 230"/>
              <a:gd name="T4" fmla="*/ 2147483646 w 1104"/>
              <a:gd name="T5" fmla="*/ 2147483646 h 230"/>
              <a:gd name="T6" fmla="*/ 2147483646 w 1104"/>
              <a:gd name="T7" fmla="*/ 2147483646 h 230"/>
              <a:gd name="T8" fmla="*/ 2147483646 w 1104"/>
              <a:gd name="T9" fmla="*/ 2147483646 h 230"/>
              <a:gd name="T10" fmla="*/ 2147483646 w 1104"/>
              <a:gd name="T11" fmla="*/ 2147483646 h 230"/>
              <a:gd name="T12" fmla="*/ 2147483646 w 1104"/>
              <a:gd name="T13" fmla="*/ 2147483646 h 230"/>
              <a:gd name="T14" fmla="*/ 2147483646 w 1104"/>
              <a:gd name="T15" fmla="*/ 2147483646 h 230"/>
              <a:gd name="T16" fmla="*/ 2147483646 w 1104"/>
              <a:gd name="T17" fmla="*/ 2147483646 h 230"/>
              <a:gd name="T18" fmla="*/ 2147483646 w 1104"/>
              <a:gd name="T19" fmla="*/ 2147483646 h 230"/>
              <a:gd name="T20" fmla="*/ 2147483646 w 1104"/>
              <a:gd name="T21" fmla="*/ 2147483646 h 230"/>
              <a:gd name="T22" fmla="*/ 2147483646 w 1104"/>
              <a:gd name="T23" fmla="*/ 2147483646 h 230"/>
              <a:gd name="T24" fmla="*/ 2147483646 w 1104"/>
              <a:gd name="T25" fmla="*/ 2147483646 h 230"/>
              <a:gd name="T26" fmla="*/ 2147483646 w 1104"/>
              <a:gd name="T27" fmla="*/ 2147483646 h 230"/>
              <a:gd name="T28" fmla="*/ 2147483646 w 1104"/>
              <a:gd name="T29" fmla="*/ 2147483646 h 230"/>
              <a:gd name="T30" fmla="*/ 2147483646 w 1104"/>
              <a:gd name="T31" fmla="*/ 2147483646 h 230"/>
              <a:gd name="T32" fmla="*/ 2147483646 w 1104"/>
              <a:gd name="T33" fmla="*/ 2147483646 h 230"/>
              <a:gd name="T34" fmla="*/ 2147483646 w 1104"/>
              <a:gd name="T35" fmla="*/ 2147483646 h 230"/>
              <a:gd name="T36" fmla="*/ 2147483646 w 1104"/>
              <a:gd name="T37" fmla="*/ 2147483646 h 2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4"/>
              <a:gd name="T58" fmla="*/ 0 h 230"/>
              <a:gd name="T59" fmla="*/ 1104 w 1104"/>
              <a:gd name="T60" fmla="*/ 230 h 2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4" h="230">
                <a:moveTo>
                  <a:pt x="0" y="230"/>
                </a:moveTo>
                <a:cubicBezTo>
                  <a:pt x="12" y="226"/>
                  <a:pt x="27" y="227"/>
                  <a:pt x="36" y="218"/>
                </a:cubicBezTo>
                <a:cubicBezTo>
                  <a:pt x="56" y="198"/>
                  <a:pt x="84" y="146"/>
                  <a:pt x="84" y="146"/>
                </a:cubicBezTo>
                <a:cubicBezTo>
                  <a:pt x="104" y="150"/>
                  <a:pt x="126" y="148"/>
                  <a:pt x="144" y="158"/>
                </a:cubicBezTo>
                <a:cubicBezTo>
                  <a:pt x="157" y="165"/>
                  <a:pt x="157" y="185"/>
                  <a:pt x="168" y="194"/>
                </a:cubicBezTo>
                <a:cubicBezTo>
                  <a:pt x="178" y="202"/>
                  <a:pt x="192" y="202"/>
                  <a:pt x="204" y="206"/>
                </a:cubicBezTo>
                <a:cubicBezTo>
                  <a:pt x="256" y="171"/>
                  <a:pt x="274" y="119"/>
                  <a:pt x="336" y="98"/>
                </a:cubicBezTo>
                <a:cubicBezTo>
                  <a:pt x="391" y="135"/>
                  <a:pt x="391" y="121"/>
                  <a:pt x="444" y="86"/>
                </a:cubicBezTo>
                <a:cubicBezTo>
                  <a:pt x="453" y="72"/>
                  <a:pt x="473" y="26"/>
                  <a:pt x="504" y="38"/>
                </a:cubicBezTo>
                <a:cubicBezTo>
                  <a:pt x="517" y="43"/>
                  <a:pt x="520" y="62"/>
                  <a:pt x="528" y="74"/>
                </a:cubicBezTo>
                <a:cubicBezTo>
                  <a:pt x="540" y="62"/>
                  <a:pt x="549" y="46"/>
                  <a:pt x="564" y="38"/>
                </a:cubicBezTo>
                <a:cubicBezTo>
                  <a:pt x="586" y="26"/>
                  <a:pt x="636" y="14"/>
                  <a:pt x="636" y="14"/>
                </a:cubicBezTo>
                <a:cubicBezTo>
                  <a:pt x="718" y="22"/>
                  <a:pt x="751" y="0"/>
                  <a:pt x="792" y="62"/>
                </a:cubicBezTo>
                <a:cubicBezTo>
                  <a:pt x="799" y="73"/>
                  <a:pt x="797" y="87"/>
                  <a:pt x="804" y="98"/>
                </a:cubicBezTo>
                <a:cubicBezTo>
                  <a:pt x="813" y="112"/>
                  <a:pt x="830" y="121"/>
                  <a:pt x="840" y="134"/>
                </a:cubicBezTo>
                <a:cubicBezTo>
                  <a:pt x="858" y="157"/>
                  <a:pt x="888" y="206"/>
                  <a:pt x="888" y="206"/>
                </a:cubicBezTo>
                <a:cubicBezTo>
                  <a:pt x="929" y="178"/>
                  <a:pt x="956" y="151"/>
                  <a:pt x="984" y="110"/>
                </a:cubicBezTo>
                <a:cubicBezTo>
                  <a:pt x="1050" y="132"/>
                  <a:pt x="994" y="126"/>
                  <a:pt x="1044" y="86"/>
                </a:cubicBezTo>
                <a:cubicBezTo>
                  <a:pt x="1061" y="73"/>
                  <a:pt x="1085" y="72"/>
                  <a:pt x="1104" y="6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Freeform 33">
            <a:extLst>
              <a:ext uri="{FF2B5EF4-FFF2-40B4-BE49-F238E27FC236}">
                <a16:creationId xmlns:a16="http://schemas.microsoft.com/office/drawing/2014/main" id="{B3306D22-1F16-7448-B34A-E9048C20A4FB}"/>
              </a:ext>
            </a:extLst>
          </p:cNvPr>
          <p:cNvSpPr>
            <a:spLocks/>
          </p:cNvSpPr>
          <p:nvPr/>
        </p:nvSpPr>
        <p:spPr bwMode="auto">
          <a:xfrm>
            <a:off x="1238250" y="3962400"/>
            <a:ext cx="1809750" cy="1104900"/>
          </a:xfrm>
          <a:custGeom>
            <a:avLst/>
            <a:gdLst>
              <a:gd name="T0" fmla="*/ 0 w 1140"/>
              <a:gd name="T1" fmla="*/ 0 h 696"/>
              <a:gd name="T2" fmla="*/ 2147483646 w 1140"/>
              <a:gd name="T3" fmla="*/ 2147483646 h 696"/>
              <a:gd name="T4" fmla="*/ 2147483646 w 1140"/>
              <a:gd name="T5" fmla="*/ 2147483646 h 696"/>
              <a:gd name="T6" fmla="*/ 2147483646 w 1140"/>
              <a:gd name="T7" fmla="*/ 2147483646 h 696"/>
              <a:gd name="T8" fmla="*/ 2147483646 w 1140"/>
              <a:gd name="T9" fmla="*/ 2147483646 h 696"/>
              <a:gd name="T10" fmla="*/ 2147483646 w 1140"/>
              <a:gd name="T11" fmla="*/ 2147483646 h 696"/>
              <a:gd name="T12" fmla="*/ 2147483646 w 1140"/>
              <a:gd name="T13" fmla="*/ 2147483646 h 696"/>
              <a:gd name="T14" fmla="*/ 2147483646 w 1140"/>
              <a:gd name="T15" fmla="*/ 2147483646 h 696"/>
              <a:gd name="T16" fmla="*/ 2147483646 w 1140"/>
              <a:gd name="T17" fmla="*/ 2147483646 h 696"/>
              <a:gd name="T18" fmla="*/ 2147483646 w 1140"/>
              <a:gd name="T19" fmla="*/ 2147483646 h 696"/>
              <a:gd name="T20" fmla="*/ 2147483646 w 1140"/>
              <a:gd name="T21" fmla="*/ 2147483646 h 696"/>
              <a:gd name="T22" fmla="*/ 2147483646 w 1140"/>
              <a:gd name="T23" fmla="*/ 2147483646 h 696"/>
              <a:gd name="T24" fmla="*/ 2147483646 w 1140"/>
              <a:gd name="T25" fmla="*/ 2147483646 h 696"/>
              <a:gd name="T26" fmla="*/ 2147483646 w 1140"/>
              <a:gd name="T27" fmla="*/ 2147483646 h 696"/>
              <a:gd name="T28" fmla="*/ 2147483646 w 1140"/>
              <a:gd name="T29" fmla="*/ 2147483646 h 696"/>
              <a:gd name="T30" fmla="*/ 2147483646 w 1140"/>
              <a:gd name="T31" fmla="*/ 2147483646 h 696"/>
              <a:gd name="T32" fmla="*/ 2147483646 w 1140"/>
              <a:gd name="T33" fmla="*/ 2147483646 h 696"/>
              <a:gd name="T34" fmla="*/ 2147483646 w 1140"/>
              <a:gd name="T35" fmla="*/ 2147483646 h 696"/>
              <a:gd name="T36" fmla="*/ 2147483646 w 1140"/>
              <a:gd name="T37" fmla="*/ 2147483646 h 6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0"/>
              <a:gd name="T58" fmla="*/ 0 h 696"/>
              <a:gd name="T59" fmla="*/ 1140 w 1140"/>
              <a:gd name="T60" fmla="*/ 696 h 6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0" h="696">
                <a:moveTo>
                  <a:pt x="0" y="0"/>
                </a:moveTo>
                <a:cubicBezTo>
                  <a:pt x="12" y="4"/>
                  <a:pt x="26" y="4"/>
                  <a:pt x="36" y="12"/>
                </a:cubicBezTo>
                <a:cubicBezTo>
                  <a:pt x="47" y="21"/>
                  <a:pt x="47" y="43"/>
                  <a:pt x="60" y="48"/>
                </a:cubicBezTo>
                <a:cubicBezTo>
                  <a:pt x="72" y="53"/>
                  <a:pt x="84" y="40"/>
                  <a:pt x="96" y="36"/>
                </a:cubicBezTo>
                <a:cubicBezTo>
                  <a:pt x="116" y="40"/>
                  <a:pt x="138" y="38"/>
                  <a:pt x="156" y="48"/>
                </a:cubicBezTo>
                <a:cubicBezTo>
                  <a:pt x="184" y="64"/>
                  <a:pt x="203" y="154"/>
                  <a:pt x="228" y="192"/>
                </a:cubicBezTo>
                <a:cubicBezTo>
                  <a:pt x="240" y="184"/>
                  <a:pt x="255" y="179"/>
                  <a:pt x="264" y="168"/>
                </a:cubicBezTo>
                <a:cubicBezTo>
                  <a:pt x="272" y="158"/>
                  <a:pt x="263" y="134"/>
                  <a:pt x="276" y="132"/>
                </a:cubicBezTo>
                <a:cubicBezTo>
                  <a:pt x="301" y="128"/>
                  <a:pt x="348" y="156"/>
                  <a:pt x="348" y="156"/>
                </a:cubicBezTo>
                <a:cubicBezTo>
                  <a:pt x="397" y="205"/>
                  <a:pt x="396" y="248"/>
                  <a:pt x="456" y="288"/>
                </a:cubicBezTo>
                <a:cubicBezTo>
                  <a:pt x="494" y="232"/>
                  <a:pt x="507" y="226"/>
                  <a:pt x="564" y="264"/>
                </a:cubicBezTo>
                <a:cubicBezTo>
                  <a:pt x="615" y="230"/>
                  <a:pt x="629" y="250"/>
                  <a:pt x="648" y="192"/>
                </a:cubicBezTo>
                <a:cubicBezTo>
                  <a:pt x="680" y="200"/>
                  <a:pt x="709" y="201"/>
                  <a:pt x="732" y="228"/>
                </a:cubicBezTo>
                <a:cubicBezTo>
                  <a:pt x="780" y="283"/>
                  <a:pt x="775" y="326"/>
                  <a:pt x="840" y="348"/>
                </a:cubicBezTo>
                <a:cubicBezTo>
                  <a:pt x="878" y="405"/>
                  <a:pt x="859" y="370"/>
                  <a:pt x="888" y="456"/>
                </a:cubicBezTo>
                <a:cubicBezTo>
                  <a:pt x="894" y="475"/>
                  <a:pt x="889" y="499"/>
                  <a:pt x="900" y="516"/>
                </a:cubicBezTo>
                <a:cubicBezTo>
                  <a:pt x="903" y="521"/>
                  <a:pt x="972" y="537"/>
                  <a:pt x="984" y="540"/>
                </a:cubicBezTo>
                <a:cubicBezTo>
                  <a:pt x="992" y="564"/>
                  <a:pt x="987" y="598"/>
                  <a:pt x="1008" y="612"/>
                </a:cubicBezTo>
                <a:cubicBezTo>
                  <a:pt x="1054" y="643"/>
                  <a:pt x="1100" y="656"/>
                  <a:pt x="1140" y="6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Freeform 34">
            <a:extLst>
              <a:ext uri="{FF2B5EF4-FFF2-40B4-BE49-F238E27FC236}">
                <a16:creationId xmlns:a16="http://schemas.microsoft.com/office/drawing/2014/main" id="{D138C7AF-4DC3-4E46-87C5-5C548658FB5A}"/>
              </a:ext>
            </a:extLst>
          </p:cNvPr>
          <p:cNvSpPr>
            <a:spLocks/>
          </p:cNvSpPr>
          <p:nvPr/>
        </p:nvSpPr>
        <p:spPr bwMode="auto">
          <a:xfrm>
            <a:off x="5715000" y="2133600"/>
            <a:ext cx="1752600" cy="457200"/>
          </a:xfrm>
          <a:custGeom>
            <a:avLst/>
            <a:gdLst>
              <a:gd name="T0" fmla="*/ 0 w 1104"/>
              <a:gd name="T1" fmla="*/ 2147483646 h 230"/>
              <a:gd name="T2" fmla="*/ 2147483646 w 1104"/>
              <a:gd name="T3" fmla="*/ 2147483646 h 230"/>
              <a:gd name="T4" fmla="*/ 2147483646 w 1104"/>
              <a:gd name="T5" fmla="*/ 2147483646 h 230"/>
              <a:gd name="T6" fmla="*/ 2147483646 w 1104"/>
              <a:gd name="T7" fmla="*/ 2147483646 h 230"/>
              <a:gd name="T8" fmla="*/ 2147483646 w 1104"/>
              <a:gd name="T9" fmla="*/ 2147483646 h 230"/>
              <a:gd name="T10" fmla="*/ 2147483646 w 1104"/>
              <a:gd name="T11" fmla="*/ 2147483646 h 230"/>
              <a:gd name="T12" fmla="*/ 2147483646 w 1104"/>
              <a:gd name="T13" fmla="*/ 2147483646 h 230"/>
              <a:gd name="T14" fmla="*/ 2147483646 w 1104"/>
              <a:gd name="T15" fmla="*/ 2147483646 h 230"/>
              <a:gd name="T16" fmla="*/ 2147483646 w 1104"/>
              <a:gd name="T17" fmla="*/ 2147483646 h 230"/>
              <a:gd name="T18" fmla="*/ 2147483646 w 1104"/>
              <a:gd name="T19" fmla="*/ 2147483646 h 230"/>
              <a:gd name="T20" fmla="*/ 2147483646 w 1104"/>
              <a:gd name="T21" fmla="*/ 2147483646 h 230"/>
              <a:gd name="T22" fmla="*/ 2147483646 w 1104"/>
              <a:gd name="T23" fmla="*/ 2147483646 h 230"/>
              <a:gd name="T24" fmla="*/ 2147483646 w 1104"/>
              <a:gd name="T25" fmla="*/ 2147483646 h 230"/>
              <a:gd name="T26" fmla="*/ 2147483646 w 1104"/>
              <a:gd name="T27" fmla="*/ 2147483646 h 230"/>
              <a:gd name="T28" fmla="*/ 2147483646 w 1104"/>
              <a:gd name="T29" fmla="*/ 2147483646 h 230"/>
              <a:gd name="T30" fmla="*/ 2147483646 w 1104"/>
              <a:gd name="T31" fmla="*/ 2147483646 h 230"/>
              <a:gd name="T32" fmla="*/ 2147483646 w 1104"/>
              <a:gd name="T33" fmla="*/ 2147483646 h 230"/>
              <a:gd name="T34" fmla="*/ 2147483646 w 1104"/>
              <a:gd name="T35" fmla="*/ 2147483646 h 230"/>
              <a:gd name="T36" fmla="*/ 2147483646 w 1104"/>
              <a:gd name="T37" fmla="*/ 2147483646 h 2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4"/>
              <a:gd name="T58" fmla="*/ 0 h 230"/>
              <a:gd name="T59" fmla="*/ 1104 w 1104"/>
              <a:gd name="T60" fmla="*/ 230 h 2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4" h="230">
                <a:moveTo>
                  <a:pt x="0" y="230"/>
                </a:moveTo>
                <a:cubicBezTo>
                  <a:pt x="12" y="226"/>
                  <a:pt x="27" y="227"/>
                  <a:pt x="36" y="218"/>
                </a:cubicBezTo>
                <a:cubicBezTo>
                  <a:pt x="56" y="198"/>
                  <a:pt x="84" y="146"/>
                  <a:pt x="84" y="146"/>
                </a:cubicBezTo>
                <a:cubicBezTo>
                  <a:pt x="104" y="150"/>
                  <a:pt x="126" y="148"/>
                  <a:pt x="144" y="158"/>
                </a:cubicBezTo>
                <a:cubicBezTo>
                  <a:pt x="157" y="165"/>
                  <a:pt x="157" y="185"/>
                  <a:pt x="168" y="194"/>
                </a:cubicBezTo>
                <a:cubicBezTo>
                  <a:pt x="178" y="202"/>
                  <a:pt x="192" y="202"/>
                  <a:pt x="204" y="206"/>
                </a:cubicBezTo>
                <a:cubicBezTo>
                  <a:pt x="256" y="171"/>
                  <a:pt x="274" y="119"/>
                  <a:pt x="336" y="98"/>
                </a:cubicBezTo>
                <a:cubicBezTo>
                  <a:pt x="391" y="135"/>
                  <a:pt x="391" y="121"/>
                  <a:pt x="444" y="86"/>
                </a:cubicBezTo>
                <a:cubicBezTo>
                  <a:pt x="453" y="72"/>
                  <a:pt x="473" y="26"/>
                  <a:pt x="504" y="38"/>
                </a:cubicBezTo>
                <a:cubicBezTo>
                  <a:pt x="517" y="43"/>
                  <a:pt x="520" y="62"/>
                  <a:pt x="528" y="74"/>
                </a:cubicBezTo>
                <a:cubicBezTo>
                  <a:pt x="540" y="62"/>
                  <a:pt x="549" y="46"/>
                  <a:pt x="564" y="38"/>
                </a:cubicBezTo>
                <a:cubicBezTo>
                  <a:pt x="586" y="26"/>
                  <a:pt x="636" y="14"/>
                  <a:pt x="636" y="14"/>
                </a:cubicBezTo>
                <a:cubicBezTo>
                  <a:pt x="718" y="22"/>
                  <a:pt x="751" y="0"/>
                  <a:pt x="792" y="62"/>
                </a:cubicBezTo>
                <a:cubicBezTo>
                  <a:pt x="799" y="73"/>
                  <a:pt x="797" y="87"/>
                  <a:pt x="804" y="98"/>
                </a:cubicBezTo>
                <a:cubicBezTo>
                  <a:pt x="813" y="112"/>
                  <a:pt x="830" y="121"/>
                  <a:pt x="840" y="134"/>
                </a:cubicBezTo>
                <a:cubicBezTo>
                  <a:pt x="858" y="157"/>
                  <a:pt x="888" y="206"/>
                  <a:pt x="888" y="206"/>
                </a:cubicBezTo>
                <a:cubicBezTo>
                  <a:pt x="929" y="178"/>
                  <a:pt x="956" y="151"/>
                  <a:pt x="984" y="110"/>
                </a:cubicBezTo>
                <a:cubicBezTo>
                  <a:pt x="1050" y="132"/>
                  <a:pt x="994" y="126"/>
                  <a:pt x="1044" y="86"/>
                </a:cubicBezTo>
                <a:cubicBezTo>
                  <a:pt x="1061" y="73"/>
                  <a:pt x="1085" y="72"/>
                  <a:pt x="1104" y="6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35">
            <a:extLst>
              <a:ext uri="{FF2B5EF4-FFF2-40B4-BE49-F238E27FC236}">
                <a16:creationId xmlns:a16="http://schemas.microsoft.com/office/drawing/2014/main" id="{068B6F43-9F64-5E45-A86F-8D9693D1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distance function: by </a:t>
            </a:r>
            <a:r>
              <a:rPr lang="en-US" altLang="en-US" sz="2800">
                <a:solidFill>
                  <a:srgbClr val="FF3300"/>
                </a:solidFill>
              </a:rPr>
              <a:t>expert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5070380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>
            <a:extLst>
              <a:ext uri="{FF2B5EF4-FFF2-40B4-BE49-F238E27FC236}">
                <a16:creationId xmlns:a16="http://schemas.microsoft.com/office/drawing/2014/main" id="{A968203E-C51F-AA42-96FA-6985DB524A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4A1F45D9-B12D-4A48-8A93-AB7B86F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F9441E5E-27AD-DF4F-A8CF-8A78EAEF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B3CE11-1C2F-584C-AD81-0E7538F4FAAB}" type="slidenum">
              <a:rPr lang="en-US" altLang="en-US" sz="1400"/>
              <a:pPr algn="r"/>
              <a:t>39</a:t>
            </a:fld>
            <a:endParaRPr lang="en-US" altLang="en-US" sz="1400"/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D817559C-A19F-A642-9AAF-0A2837C56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Idea: ‘GEMINI’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59D015E3-7106-E240-ABB1-B52749ECB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Eg., ‘</a:t>
            </a:r>
            <a:r>
              <a:rPr lang="en-US" altLang="en-US" i="1">
                <a:ea typeface="ＭＳ Ｐゴシック" panose="020B0600070205080204" pitchFamily="34" charset="-128"/>
              </a:rPr>
              <a:t>find stocks similar to MSFT’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Seq. scanning: too slow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How to accelerate the search? 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[Faloutsos96]</a:t>
            </a:r>
          </a:p>
        </p:txBody>
      </p:sp>
    </p:spTree>
    <p:extLst>
      <p:ext uri="{BB962C8B-B14F-4D97-AF65-F5344CB8AC3E}">
        <p14:creationId xmlns:p14="http://schemas.microsoft.com/office/powerpoint/2010/main" val="41525154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Outline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Time series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Part#3: extras (visualization,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etc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42D2A388-C4A8-1C4E-81F6-C06D4A93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86" y="33147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40</a:t>
            </a:fld>
            <a:endParaRPr lang="en-US" altLang="en-US" sz="1400"/>
          </a:p>
        </p:txBody>
      </p:sp>
      <p:grpSp>
        <p:nvGrpSpPr>
          <p:cNvPr id="60420" name="Group 2">
            <a:extLst>
              <a:ext uri="{FF2B5EF4-FFF2-40B4-BE49-F238E27FC236}">
                <a16:creationId xmlns:a16="http://schemas.microsoft.com/office/drawing/2014/main" id="{81A89504-A76D-134F-B291-F2A5BCBD13A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893888"/>
            <a:ext cx="2392362" cy="4429125"/>
            <a:chOff x="30" y="326"/>
            <a:chExt cx="2593" cy="3909"/>
          </a:xfrm>
        </p:grpSpPr>
        <p:grpSp>
          <p:nvGrpSpPr>
            <p:cNvPr id="60438" name="Group 3">
              <a:extLst>
                <a:ext uri="{FF2B5EF4-FFF2-40B4-BE49-F238E27FC236}">
                  <a16:creationId xmlns:a16="http://schemas.microsoft.com/office/drawing/2014/main" id="{37257871-68EE-F748-91DA-F4DD4683B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" y="2245"/>
              <a:ext cx="2219" cy="1990"/>
              <a:chOff x="389" y="2053"/>
              <a:chExt cx="2219" cy="1990"/>
            </a:xfrm>
          </p:grpSpPr>
          <p:grpSp>
            <p:nvGrpSpPr>
              <p:cNvPr id="60457" name="Group 4">
                <a:extLst>
                  <a:ext uri="{FF2B5EF4-FFF2-40B4-BE49-F238E27FC236}">
                    <a16:creationId xmlns:a16="http://schemas.microsoft.com/office/drawing/2014/main" id="{79CCB880-64D2-044B-8850-8DE10D9A3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053"/>
                <a:ext cx="2219" cy="1990"/>
                <a:chOff x="477" y="469"/>
                <a:chExt cx="2219" cy="1990"/>
              </a:xfrm>
            </p:grpSpPr>
            <p:grpSp>
              <p:nvGrpSpPr>
                <p:cNvPr id="60459" name="Group 5">
                  <a:extLst>
                    <a:ext uri="{FF2B5EF4-FFF2-40B4-BE49-F238E27FC236}">
                      <a16:creationId xmlns:a16="http://schemas.microsoft.com/office/drawing/2014/main" id="{53BFFC9E-1161-884B-A94C-321D04A9CF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1440" cy="1296"/>
                  <a:chOff x="864" y="480"/>
                  <a:chExt cx="1440" cy="1296"/>
                </a:xfrm>
              </p:grpSpPr>
              <p:sp>
                <p:nvSpPr>
                  <p:cNvPr id="60465" name="Line 6">
                    <a:extLst>
                      <a:ext uri="{FF2B5EF4-FFF2-40B4-BE49-F238E27FC236}">
                        <a16:creationId xmlns:a16="http://schemas.microsoft.com/office/drawing/2014/main" id="{C1D6D0B3-2444-2B47-96EF-F9E00AAF12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480"/>
                    <a:ext cx="0" cy="12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arrow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66" name="Line 7">
                    <a:extLst>
                      <a:ext uri="{FF2B5EF4-FFF2-40B4-BE49-F238E27FC236}">
                        <a16:creationId xmlns:a16="http://schemas.microsoft.com/office/drawing/2014/main" id="{3711214B-B463-6D47-9A66-A278D6B636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776"/>
                    <a:ext cx="14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60" name="Text Box 8">
                  <a:extLst>
                    <a:ext uri="{FF2B5EF4-FFF2-40B4-BE49-F238E27FC236}">
                      <a16:creationId xmlns:a16="http://schemas.microsoft.com/office/drawing/2014/main" id="{0365FCC5-3725-594A-840C-E879B176B2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9" y="2056"/>
                  <a:ext cx="6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/>
                    <a:t>day</a:t>
                  </a:r>
                </a:p>
              </p:txBody>
            </p:sp>
            <p:sp>
              <p:nvSpPr>
                <p:cNvPr id="60461" name="Text Box 9">
                  <a:extLst>
                    <a:ext uri="{FF2B5EF4-FFF2-40B4-BE49-F238E27FC236}">
                      <a16:creationId xmlns:a16="http://schemas.microsoft.com/office/drawing/2014/main" id="{026FFFE3-FC44-7142-9ACE-AED7D9D904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" y="469"/>
                  <a:ext cx="20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0462" name="Text Box 10">
                  <a:extLst>
                    <a:ext uri="{FF2B5EF4-FFF2-40B4-BE49-F238E27FC236}">
                      <a16:creationId xmlns:a16="http://schemas.microsoft.com/office/drawing/2014/main" id="{75A7E6EA-7A83-AC41-803B-28EA27F77B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2" y="1816"/>
                  <a:ext cx="36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1</a:t>
                  </a:r>
                </a:p>
              </p:txBody>
            </p:sp>
            <p:sp>
              <p:nvSpPr>
                <p:cNvPr id="60463" name="Text Box 11">
                  <a:extLst>
                    <a:ext uri="{FF2B5EF4-FFF2-40B4-BE49-F238E27FC236}">
                      <a16:creationId xmlns:a16="http://schemas.microsoft.com/office/drawing/2014/main" id="{A95761E4-8A33-2A47-9BAD-42C69CF2A2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1" y="1816"/>
                  <a:ext cx="69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365</a:t>
                  </a:r>
                </a:p>
              </p:txBody>
            </p:sp>
            <p:sp>
              <p:nvSpPr>
                <p:cNvPr id="60464" name="Line 12">
                  <a:extLst>
                    <a:ext uri="{FF2B5EF4-FFF2-40B4-BE49-F238E27FC236}">
                      <a16:creationId xmlns:a16="http://schemas.microsoft.com/office/drawing/2014/main" id="{2E0C9C92-8DF1-9C4C-A0E7-6A5B9E25C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72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58" name="Freeform 13">
                <a:extLst>
                  <a:ext uri="{FF2B5EF4-FFF2-40B4-BE49-F238E27FC236}">
                    <a16:creationId xmlns:a16="http://schemas.microsoft.com/office/drawing/2014/main" id="{2D480235-8C45-0848-BF32-F6CAC2FF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" y="2496"/>
                <a:ext cx="1140" cy="696"/>
              </a:xfrm>
              <a:custGeom>
                <a:avLst/>
                <a:gdLst>
                  <a:gd name="T0" fmla="*/ 0 w 1140"/>
                  <a:gd name="T1" fmla="*/ 0 h 696"/>
                  <a:gd name="T2" fmla="*/ 36 w 1140"/>
                  <a:gd name="T3" fmla="*/ 12 h 696"/>
                  <a:gd name="T4" fmla="*/ 60 w 1140"/>
                  <a:gd name="T5" fmla="*/ 48 h 696"/>
                  <a:gd name="T6" fmla="*/ 96 w 1140"/>
                  <a:gd name="T7" fmla="*/ 36 h 696"/>
                  <a:gd name="T8" fmla="*/ 156 w 1140"/>
                  <a:gd name="T9" fmla="*/ 48 h 696"/>
                  <a:gd name="T10" fmla="*/ 228 w 1140"/>
                  <a:gd name="T11" fmla="*/ 192 h 696"/>
                  <a:gd name="T12" fmla="*/ 264 w 1140"/>
                  <a:gd name="T13" fmla="*/ 168 h 696"/>
                  <a:gd name="T14" fmla="*/ 276 w 1140"/>
                  <a:gd name="T15" fmla="*/ 132 h 696"/>
                  <a:gd name="T16" fmla="*/ 348 w 1140"/>
                  <a:gd name="T17" fmla="*/ 156 h 696"/>
                  <a:gd name="T18" fmla="*/ 456 w 1140"/>
                  <a:gd name="T19" fmla="*/ 288 h 696"/>
                  <a:gd name="T20" fmla="*/ 564 w 1140"/>
                  <a:gd name="T21" fmla="*/ 264 h 696"/>
                  <a:gd name="T22" fmla="*/ 648 w 1140"/>
                  <a:gd name="T23" fmla="*/ 192 h 696"/>
                  <a:gd name="T24" fmla="*/ 732 w 1140"/>
                  <a:gd name="T25" fmla="*/ 228 h 696"/>
                  <a:gd name="T26" fmla="*/ 840 w 1140"/>
                  <a:gd name="T27" fmla="*/ 348 h 696"/>
                  <a:gd name="T28" fmla="*/ 888 w 1140"/>
                  <a:gd name="T29" fmla="*/ 456 h 696"/>
                  <a:gd name="T30" fmla="*/ 900 w 1140"/>
                  <a:gd name="T31" fmla="*/ 516 h 696"/>
                  <a:gd name="T32" fmla="*/ 984 w 1140"/>
                  <a:gd name="T33" fmla="*/ 540 h 696"/>
                  <a:gd name="T34" fmla="*/ 1008 w 1140"/>
                  <a:gd name="T35" fmla="*/ 612 h 696"/>
                  <a:gd name="T36" fmla="*/ 1140 w 1140"/>
                  <a:gd name="T37" fmla="*/ 696 h 6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40"/>
                  <a:gd name="T58" fmla="*/ 0 h 696"/>
                  <a:gd name="T59" fmla="*/ 1140 w 1140"/>
                  <a:gd name="T60" fmla="*/ 696 h 6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40" h="696">
                    <a:moveTo>
                      <a:pt x="0" y="0"/>
                    </a:moveTo>
                    <a:cubicBezTo>
                      <a:pt x="12" y="4"/>
                      <a:pt x="26" y="4"/>
                      <a:pt x="36" y="12"/>
                    </a:cubicBezTo>
                    <a:cubicBezTo>
                      <a:pt x="47" y="21"/>
                      <a:pt x="47" y="43"/>
                      <a:pt x="60" y="48"/>
                    </a:cubicBezTo>
                    <a:cubicBezTo>
                      <a:pt x="72" y="53"/>
                      <a:pt x="84" y="40"/>
                      <a:pt x="96" y="36"/>
                    </a:cubicBezTo>
                    <a:cubicBezTo>
                      <a:pt x="116" y="40"/>
                      <a:pt x="138" y="38"/>
                      <a:pt x="156" y="48"/>
                    </a:cubicBezTo>
                    <a:cubicBezTo>
                      <a:pt x="184" y="64"/>
                      <a:pt x="203" y="154"/>
                      <a:pt x="228" y="192"/>
                    </a:cubicBezTo>
                    <a:cubicBezTo>
                      <a:pt x="240" y="184"/>
                      <a:pt x="255" y="179"/>
                      <a:pt x="264" y="168"/>
                    </a:cubicBezTo>
                    <a:cubicBezTo>
                      <a:pt x="272" y="158"/>
                      <a:pt x="263" y="134"/>
                      <a:pt x="276" y="132"/>
                    </a:cubicBezTo>
                    <a:cubicBezTo>
                      <a:pt x="301" y="128"/>
                      <a:pt x="348" y="156"/>
                      <a:pt x="348" y="156"/>
                    </a:cubicBezTo>
                    <a:cubicBezTo>
                      <a:pt x="397" y="205"/>
                      <a:pt x="396" y="248"/>
                      <a:pt x="456" y="288"/>
                    </a:cubicBezTo>
                    <a:cubicBezTo>
                      <a:pt x="494" y="232"/>
                      <a:pt x="507" y="226"/>
                      <a:pt x="564" y="264"/>
                    </a:cubicBezTo>
                    <a:cubicBezTo>
                      <a:pt x="615" y="230"/>
                      <a:pt x="629" y="250"/>
                      <a:pt x="648" y="192"/>
                    </a:cubicBezTo>
                    <a:cubicBezTo>
                      <a:pt x="680" y="200"/>
                      <a:pt x="709" y="201"/>
                      <a:pt x="732" y="228"/>
                    </a:cubicBezTo>
                    <a:cubicBezTo>
                      <a:pt x="780" y="283"/>
                      <a:pt x="775" y="326"/>
                      <a:pt x="840" y="348"/>
                    </a:cubicBezTo>
                    <a:cubicBezTo>
                      <a:pt x="878" y="405"/>
                      <a:pt x="859" y="370"/>
                      <a:pt x="888" y="456"/>
                    </a:cubicBezTo>
                    <a:cubicBezTo>
                      <a:pt x="894" y="475"/>
                      <a:pt x="889" y="499"/>
                      <a:pt x="900" y="516"/>
                    </a:cubicBezTo>
                    <a:cubicBezTo>
                      <a:pt x="903" y="521"/>
                      <a:pt x="972" y="537"/>
                      <a:pt x="984" y="540"/>
                    </a:cubicBezTo>
                    <a:cubicBezTo>
                      <a:pt x="992" y="564"/>
                      <a:pt x="987" y="598"/>
                      <a:pt x="1008" y="612"/>
                    </a:cubicBezTo>
                    <a:cubicBezTo>
                      <a:pt x="1054" y="643"/>
                      <a:pt x="1100" y="656"/>
                      <a:pt x="1140" y="69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39" name="Group 14">
              <a:extLst>
                <a:ext uri="{FF2B5EF4-FFF2-40B4-BE49-F238E27FC236}">
                  <a16:creationId xmlns:a16="http://schemas.microsoft.com/office/drawing/2014/main" id="{8474098F-8F96-5E43-B697-CDDF40D35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" y="326"/>
              <a:ext cx="2593" cy="2564"/>
              <a:chOff x="30" y="326"/>
              <a:chExt cx="2593" cy="2564"/>
            </a:xfrm>
          </p:grpSpPr>
          <p:grpSp>
            <p:nvGrpSpPr>
              <p:cNvPr id="60440" name="Group 15">
                <a:extLst>
                  <a:ext uri="{FF2B5EF4-FFF2-40B4-BE49-F238E27FC236}">
                    <a16:creationId xmlns:a16="http://schemas.microsoft.com/office/drawing/2014/main" id="{569D56D0-326D-2D49-BC32-4821C9E42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112"/>
                <a:ext cx="48" cy="240"/>
                <a:chOff x="1440" y="1872"/>
                <a:chExt cx="48" cy="240"/>
              </a:xfrm>
            </p:grpSpPr>
            <p:sp>
              <p:nvSpPr>
                <p:cNvPr id="60454" name="Oval 16">
                  <a:extLst>
                    <a:ext uri="{FF2B5EF4-FFF2-40B4-BE49-F238E27FC236}">
                      <a16:creationId xmlns:a16="http://schemas.microsoft.com/office/drawing/2014/main" id="{4D7BD0D5-C60E-FF43-968C-16632E098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55" name="Oval 17">
                  <a:extLst>
                    <a:ext uri="{FF2B5EF4-FFF2-40B4-BE49-F238E27FC236}">
                      <a16:creationId xmlns:a16="http://schemas.microsoft.com/office/drawing/2014/main" id="{16692DB3-4683-2F40-9E83-75EE39DEA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56" name="Oval 18">
                  <a:extLst>
                    <a:ext uri="{FF2B5EF4-FFF2-40B4-BE49-F238E27FC236}">
                      <a16:creationId xmlns:a16="http://schemas.microsoft.com/office/drawing/2014/main" id="{817F0267-F372-044D-908C-8959FEDC3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0441" name="Group 19">
                <a:extLst>
                  <a:ext uri="{FF2B5EF4-FFF2-40B4-BE49-F238E27FC236}">
                    <a16:creationId xmlns:a16="http://schemas.microsoft.com/office/drawing/2014/main" id="{660CEC0A-A3A3-F84E-A4DE-539E65CAC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" y="326"/>
                <a:ext cx="2593" cy="1991"/>
                <a:chOff x="63" y="182"/>
                <a:chExt cx="2593" cy="1991"/>
              </a:xfrm>
            </p:grpSpPr>
            <p:grpSp>
              <p:nvGrpSpPr>
                <p:cNvPr id="60443" name="Group 20">
                  <a:extLst>
                    <a:ext uri="{FF2B5EF4-FFF2-40B4-BE49-F238E27FC236}">
                      <a16:creationId xmlns:a16="http://schemas.microsoft.com/office/drawing/2014/main" id="{FF98A8BC-EA46-F64F-ACCE-73EE1D2756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8" y="182"/>
                  <a:ext cx="2218" cy="1991"/>
                  <a:chOff x="478" y="470"/>
                  <a:chExt cx="2218" cy="1991"/>
                </a:xfrm>
              </p:grpSpPr>
              <p:grpSp>
                <p:nvGrpSpPr>
                  <p:cNvPr id="60446" name="Group 21">
                    <a:extLst>
                      <a:ext uri="{FF2B5EF4-FFF2-40B4-BE49-F238E27FC236}">
                        <a16:creationId xmlns:a16="http://schemas.microsoft.com/office/drawing/2014/main" id="{45ECF616-19F0-B640-8727-4530FD7AFF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52" name="Line 22">
                      <a:extLst>
                        <a:ext uri="{FF2B5EF4-FFF2-40B4-BE49-F238E27FC236}">
                          <a16:creationId xmlns:a16="http://schemas.microsoft.com/office/drawing/2014/main" id="{720989EB-5131-BA4E-B3ED-8064AC30CA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53" name="Line 23">
                      <a:extLst>
                        <a:ext uri="{FF2B5EF4-FFF2-40B4-BE49-F238E27FC236}">
                          <a16:creationId xmlns:a16="http://schemas.microsoft.com/office/drawing/2014/main" id="{067DB695-C226-6042-81E7-3C4FDE3A7C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7" name="Text Box 24">
                    <a:extLst>
                      <a:ext uri="{FF2B5EF4-FFF2-40B4-BE49-F238E27FC236}">
                        <a16:creationId xmlns:a16="http://schemas.microsoft.com/office/drawing/2014/main" id="{89E6F134-A8FF-1447-9C76-8C78A974B0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0" y="2058"/>
                    <a:ext cx="676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/>
                      <a:t>day</a:t>
                    </a:r>
                  </a:p>
                </p:txBody>
              </p:sp>
              <p:sp>
                <p:nvSpPr>
                  <p:cNvPr id="60448" name="Text Box 25">
                    <a:extLst>
                      <a:ext uri="{FF2B5EF4-FFF2-40B4-BE49-F238E27FC236}">
                        <a16:creationId xmlns:a16="http://schemas.microsoft.com/office/drawing/2014/main" id="{03A21F0D-9878-5140-99D8-67D2DBA63E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" y="470"/>
                    <a:ext cx="199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49" name="Text Box 26">
                    <a:extLst>
                      <a:ext uri="{FF2B5EF4-FFF2-40B4-BE49-F238E27FC236}">
                        <a16:creationId xmlns:a16="http://schemas.microsoft.com/office/drawing/2014/main" id="{D1E70FD0-7C49-8E48-BD29-11C1045C6F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2" y="1818"/>
                    <a:ext cx="365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400"/>
                      <a:t>1</a:t>
                    </a:r>
                  </a:p>
                </p:txBody>
              </p:sp>
              <p:sp>
                <p:nvSpPr>
                  <p:cNvPr id="60450" name="Text Box 27">
                    <a:extLst>
                      <a:ext uri="{FF2B5EF4-FFF2-40B4-BE49-F238E27FC236}">
                        <a16:creationId xmlns:a16="http://schemas.microsoft.com/office/drawing/2014/main" id="{21147E58-16F8-984B-95E6-A6785C256B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0" y="1818"/>
                    <a:ext cx="696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400"/>
                      <a:t>365</a:t>
                    </a:r>
                  </a:p>
                </p:txBody>
              </p:sp>
              <p:sp>
                <p:nvSpPr>
                  <p:cNvPr id="60451" name="Line 28">
                    <a:extLst>
                      <a:ext uri="{FF2B5EF4-FFF2-40B4-BE49-F238E27FC236}">
                        <a16:creationId xmlns:a16="http://schemas.microsoft.com/office/drawing/2014/main" id="{A6D37DD8-CF50-7C4A-A9E8-29C140F83D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44" name="Freeform 29">
                  <a:extLst>
                    <a:ext uri="{FF2B5EF4-FFF2-40B4-BE49-F238E27FC236}">
                      <a16:creationId xmlns:a16="http://schemas.microsoft.com/office/drawing/2014/main" id="{9C871D1B-7DAA-9C4E-9EBE-43019BC13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" y="826"/>
                  <a:ext cx="1104" cy="230"/>
                </a:xfrm>
                <a:custGeom>
                  <a:avLst/>
                  <a:gdLst>
                    <a:gd name="T0" fmla="*/ 0 w 1104"/>
                    <a:gd name="T1" fmla="*/ 230 h 230"/>
                    <a:gd name="T2" fmla="*/ 36 w 1104"/>
                    <a:gd name="T3" fmla="*/ 218 h 230"/>
                    <a:gd name="T4" fmla="*/ 84 w 1104"/>
                    <a:gd name="T5" fmla="*/ 146 h 230"/>
                    <a:gd name="T6" fmla="*/ 144 w 1104"/>
                    <a:gd name="T7" fmla="*/ 158 h 230"/>
                    <a:gd name="T8" fmla="*/ 168 w 1104"/>
                    <a:gd name="T9" fmla="*/ 194 h 230"/>
                    <a:gd name="T10" fmla="*/ 204 w 1104"/>
                    <a:gd name="T11" fmla="*/ 206 h 230"/>
                    <a:gd name="T12" fmla="*/ 336 w 1104"/>
                    <a:gd name="T13" fmla="*/ 98 h 230"/>
                    <a:gd name="T14" fmla="*/ 444 w 1104"/>
                    <a:gd name="T15" fmla="*/ 86 h 230"/>
                    <a:gd name="T16" fmla="*/ 504 w 1104"/>
                    <a:gd name="T17" fmla="*/ 38 h 230"/>
                    <a:gd name="T18" fmla="*/ 528 w 1104"/>
                    <a:gd name="T19" fmla="*/ 74 h 230"/>
                    <a:gd name="T20" fmla="*/ 564 w 1104"/>
                    <a:gd name="T21" fmla="*/ 38 h 230"/>
                    <a:gd name="T22" fmla="*/ 636 w 1104"/>
                    <a:gd name="T23" fmla="*/ 14 h 230"/>
                    <a:gd name="T24" fmla="*/ 792 w 1104"/>
                    <a:gd name="T25" fmla="*/ 62 h 230"/>
                    <a:gd name="T26" fmla="*/ 804 w 1104"/>
                    <a:gd name="T27" fmla="*/ 98 h 230"/>
                    <a:gd name="T28" fmla="*/ 840 w 1104"/>
                    <a:gd name="T29" fmla="*/ 134 h 230"/>
                    <a:gd name="T30" fmla="*/ 888 w 1104"/>
                    <a:gd name="T31" fmla="*/ 206 h 230"/>
                    <a:gd name="T32" fmla="*/ 984 w 1104"/>
                    <a:gd name="T33" fmla="*/ 110 h 230"/>
                    <a:gd name="T34" fmla="*/ 1044 w 1104"/>
                    <a:gd name="T35" fmla="*/ 86 h 230"/>
                    <a:gd name="T36" fmla="*/ 1104 w 1104"/>
                    <a:gd name="T37" fmla="*/ 62 h 2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04"/>
                    <a:gd name="T58" fmla="*/ 0 h 230"/>
                    <a:gd name="T59" fmla="*/ 1104 w 1104"/>
                    <a:gd name="T60" fmla="*/ 230 h 2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04" h="230">
                      <a:moveTo>
                        <a:pt x="0" y="230"/>
                      </a:moveTo>
                      <a:cubicBezTo>
                        <a:pt x="12" y="226"/>
                        <a:pt x="27" y="227"/>
                        <a:pt x="36" y="218"/>
                      </a:cubicBezTo>
                      <a:cubicBezTo>
                        <a:pt x="56" y="198"/>
                        <a:pt x="84" y="146"/>
                        <a:pt x="84" y="146"/>
                      </a:cubicBezTo>
                      <a:cubicBezTo>
                        <a:pt x="104" y="150"/>
                        <a:pt x="126" y="148"/>
                        <a:pt x="144" y="158"/>
                      </a:cubicBezTo>
                      <a:cubicBezTo>
                        <a:pt x="157" y="165"/>
                        <a:pt x="157" y="185"/>
                        <a:pt x="168" y="194"/>
                      </a:cubicBezTo>
                      <a:cubicBezTo>
                        <a:pt x="178" y="202"/>
                        <a:pt x="192" y="202"/>
                        <a:pt x="204" y="206"/>
                      </a:cubicBezTo>
                      <a:cubicBezTo>
                        <a:pt x="256" y="171"/>
                        <a:pt x="274" y="119"/>
                        <a:pt x="336" y="98"/>
                      </a:cubicBezTo>
                      <a:cubicBezTo>
                        <a:pt x="391" y="135"/>
                        <a:pt x="391" y="121"/>
                        <a:pt x="444" y="86"/>
                      </a:cubicBezTo>
                      <a:cubicBezTo>
                        <a:pt x="453" y="72"/>
                        <a:pt x="473" y="26"/>
                        <a:pt x="504" y="38"/>
                      </a:cubicBezTo>
                      <a:cubicBezTo>
                        <a:pt x="517" y="43"/>
                        <a:pt x="520" y="62"/>
                        <a:pt x="528" y="74"/>
                      </a:cubicBezTo>
                      <a:cubicBezTo>
                        <a:pt x="540" y="62"/>
                        <a:pt x="549" y="46"/>
                        <a:pt x="564" y="38"/>
                      </a:cubicBezTo>
                      <a:cubicBezTo>
                        <a:pt x="586" y="26"/>
                        <a:pt x="636" y="14"/>
                        <a:pt x="636" y="14"/>
                      </a:cubicBezTo>
                      <a:cubicBezTo>
                        <a:pt x="718" y="22"/>
                        <a:pt x="751" y="0"/>
                        <a:pt x="792" y="62"/>
                      </a:cubicBezTo>
                      <a:cubicBezTo>
                        <a:pt x="799" y="73"/>
                        <a:pt x="797" y="87"/>
                        <a:pt x="804" y="98"/>
                      </a:cubicBezTo>
                      <a:cubicBezTo>
                        <a:pt x="813" y="112"/>
                        <a:pt x="830" y="121"/>
                        <a:pt x="840" y="134"/>
                      </a:cubicBezTo>
                      <a:cubicBezTo>
                        <a:pt x="858" y="157"/>
                        <a:pt x="888" y="206"/>
                        <a:pt x="888" y="206"/>
                      </a:cubicBezTo>
                      <a:cubicBezTo>
                        <a:pt x="929" y="178"/>
                        <a:pt x="956" y="151"/>
                        <a:pt x="984" y="110"/>
                      </a:cubicBezTo>
                      <a:cubicBezTo>
                        <a:pt x="1050" y="132"/>
                        <a:pt x="994" y="126"/>
                        <a:pt x="1044" y="86"/>
                      </a:cubicBezTo>
                      <a:cubicBezTo>
                        <a:pt x="1061" y="73"/>
                        <a:pt x="1085" y="72"/>
                        <a:pt x="1104" y="62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Text Box 30">
                  <a:extLst>
                    <a:ext uri="{FF2B5EF4-FFF2-40B4-BE49-F238E27FC236}">
                      <a16:creationId xmlns:a16="http://schemas.microsoft.com/office/drawing/2014/main" id="{E307C074-A3B4-9C4D-BF87-144483EE83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" y="664"/>
                  <a:ext cx="55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S1</a:t>
                  </a:r>
                </a:p>
              </p:txBody>
            </p:sp>
          </p:grpSp>
          <p:sp>
            <p:nvSpPr>
              <p:cNvPr id="60442" name="Text Box 31">
                <a:extLst>
                  <a:ext uri="{FF2B5EF4-FFF2-40B4-BE49-F238E27FC236}">
                    <a16:creationId xmlns:a16="http://schemas.microsoft.com/office/drawing/2014/main" id="{928B1208-DB41-FB48-B26F-83E79ACD0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" y="2487"/>
                <a:ext cx="55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/>
                  <a:t>Sn</a:t>
                </a:r>
              </a:p>
            </p:txBody>
          </p:sp>
        </p:grpSp>
      </p:grp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‘GEMINI’ - Pictorially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278331-F682-E343-8A4A-4EC33A5548F9}"/>
              </a:ext>
            </a:extLst>
          </p:cNvPr>
          <p:cNvGrpSpPr/>
          <p:nvPr/>
        </p:nvGrpSpPr>
        <p:grpSpPr>
          <a:xfrm>
            <a:off x="3276600" y="1905000"/>
            <a:ext cx="3581400" cy="3281363"/>
            <a:chOff x="3276600" y="1905000"/>
            <a:chExt cx="3581400" cy="3281363"/>
          </a:xfrm>
        </p:grpSpPr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2209800"/>
              <a:ext cx="3581400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1" name="Text Box 41">
                <a:extLst>
                  <a:ext uri="{FF2B5EF4-FFF2-40B4-BE49-F238E27FC236}">
                    <a16:creationId xmlns:a16="http://schemas.microsoft.com/office/drawing/2014/main" id="{429D2D32-346D-D746-818C-854D2BD12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965"/>
                <a:ext cx="5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solidFill>
                      <a:schemeClr val="tx2"/>
                    </a:solidFill>
                  </a:rPr>
                  <a:t>F(S1)</a:t>
                </a:r>
                <a:endParaRPr lang="en-US" altLang="en-US" sz="1800" dirty="0"/>
              </a:p>
            </p:txBody>
          </p:sp>
          <p:sp>
            <p:nvSpPr>
              <p:cNvPr id="60432" name="Text Box 42">
                <a:extLst>
                  <a:ext uri="{FF2B5EF4-FFF2-40B4-BE49-F238E27FC236}">
                    <a16:creationId xmlns:a16="http://schemas.microsoft.com/office/drawing/2014/main" id="{94E1C410-C8BE-5848-B17A-A89634E8B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1898"/>
                <a:ext cx="5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tx2"/>
                    </a:solidFill>
                  </a:rPr>
                  <a:t>F(Sn)</a:t>
                </a:r>
                <a:endParaRPr lang="en-US" altLang="en-US" sz="2400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0423" name="Text Box 47">
              <a:extLst>
                <a:ext uri="{FF2B5EF4-FFF2-40B4-BE49-F238E27FC236}">
                  <a16:creationId xmlns:a16="http://schemas.microsoft.com/office/drawing/2014/main" id="{0ACB2EB4-584D-6D4B-BF22-6B13FA9F4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1975" y="4384675"/>
              <a:ext cx="1063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</a:rPr>
                <a:t>eg, avg</a:t>
              </a:r>
            </a:p>
          </p:txBody>
        </p:sp>
        <p:sp>
          <p:nvSpPr>
            <p:cNvPr id="60424" name="Text Box 48">
              <a:extLst>
                <a:ext uri="{FF2B5EF4-FFF2-40B4-BE49-F238E27FC236}">
                  <a16:creationId xmlns:a16="http://schemas.microsoft.com/office/drawing/2014/main" id="{BF2702CC-889D-214C-A8AA-2B0C066A0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19050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</a:rPr>
                <a:t>eg,. std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96207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>
            <a:extLst>
              <a:ext uri="{FF2B5EF4-FFF2-40B4-BE49-F238E27FC236}">
                <a16:creationId xmlns:a16="http://schemas.microsoft.com/office/drawing/2014/main" id="{2CF5D3D7-F623-0246-9294-5F7071C1AF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61442" name="Footer Placeholder 4">
            <a:extLst>
              <a:ext uri="{FF2B5EF4-FFF2-40B4-BE49-F238E27FC236}">
                <a16:creationId xmlns:a16="http://schemas.microsoft.com/office/drawing/2014/main" id="{FF26748D-DD18-0741-8E63-AE02C7CA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05C55E1B-3E5C-3042-8AD4-EFD107B6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D2C3BCD-155B-8848-A9A3-9927CA47857E}" type="slidenum">
              <a:rPr lang="en-US" altLang="en-US" sz="1400"/>
              <a:pPr algn="r"/>
              <a:t>41</a:t>
            </a:fld>
            <a:endParaRPr lang="en-US" altLang="en-US" sz="140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A76FE44-4A9D-D84B-B611-556CAB18F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GEMINI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8E298E28-74E9-6A46-AC14-D7814AA5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Solution: Quick-and-dirty' filter: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extract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features (numbers, eg., avg., etc.)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map into a point in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-d feature space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organize points with off-the-shelf spatial access method (‘SAM’)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discard false alarms</a:t>
            </a: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A285E02E-F265-C64D-B0E3-FB4C921931FC}"/>
              </a:ext>
            </a:extLst>
          </p:cNvPr>
          <p:cNvGrpSpPr>
            <a:grpSpLocks/>
          </p:cNvGrpSpPr>
          <p:nvPr/>
        </p:nvGrpSpPr>
        <p:grpSpPr bwMode="auto">
          <a:xfrm>
            <a:off x="6964444" y="929165"/>
            <a:ext cx="1747187" cy="1727523"/>
            <a:chOff x="3202" y="740"/>
            <a:chExt cx="1982" cy="1927"/>
          </a:xfrm>
        </p:grpSpPr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2B6A857D-16FA-5649-B865-883FC3D2A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008"/>
              <a:ext cx="1440" cy="1296"/>
              <a:chOff x="864" y="480"/>
              <a:chExt cx="1440" cy="1296"/>
            </a:xfrm>
          </p:grpSpPr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A2CD1D7A-CDB4-634D-AFDF-5AA9CD62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5">
                <a:extLst>
                  <a:ext uri="{FF2B5EF4-FFF2-40B4-BE49-F238E27FC236}">
                    <a16:creationId xmlns:a16="http://schemas.microsoft.com/office/drawing/2014/main" id="{6E29D605-B8DB-AB42-9712-324668E7C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36">
              <a:extLst>
                <a:ext uri="{FF2B5EF4-FFF2-40B4-BE49-F238E27FC236}">
                  <a16:creationId xmlns:a16="http://schemas.microsoft.com/office/drawing/2014/main" id="{5122E5D4-C397-0A44-926B-159CFBD7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324"/>
              <a:ext cx="14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22" name="Text Box 37">
              <a:extLst>
                <a:ext uri="{FF2B5EF4-FFF2-40B4-BE49-F238E27FC236}">
                  <a16:creationId xmlns:a16="http://schemas.microsoft.com/office/drawing/2014/main" id="{DAC13FD4-160F-414E-AAD2-B5C43BDAB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740"/>
              <a:ext cx="14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839135B0-3A37-494C-9E24-30650CECB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2085"/>
              <a:ext cx="14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BBA25493-ACF8-9D41-A6F7-5F344ABD3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40">
              <a:extLst>
                <a:ext uri="{FF2B5EF4-FFF2-40B4-BE49-F238E27FC236}">
                  <a16:creationId xmlns:a16="http://schemas.microsoft.com/office/drawing/2014/main" id="{56AFEDC7-9C43-8C4E-A747-49BFDA7BD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Text Box 41">
              <a:extLst>
                <a:ext uri="{FF2B5EF4-FFF2-40B4-BE49-F238E27FC236}">
                  <a16:creationId xmlns:a16="http://schemas.microsoft.com/office/drawing/2014/main" id="{C5F4E6F0-CF84-B74F-8CD5-9907D768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947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2"/>
                  </a:solidFill>
                </a:rPr>
                <a:t>F(S1)</a:t>
              </a:r>
              <a:endParaRPr lang="en-US" altLang="en-US" sz="1800" dirty="0"/>
            </a:p>
          </p:txBody>
        </p: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F604543C-DC66-984A-819C-5FB6D9226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898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2"/>
                  </a:solidFill>
                </a:rPr>
                <a:t>F(Sn)</a:t>
              </a:r>
              <a:endParaRPr lang="en-US" altLang="en-US" sz="2400"/>
            </a:p>
          </p:txBody>
        </p:sp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E9DF666F-4DB3-7C40-B476-569030355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864" cy="768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14979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>
            <a:extLst>
              <a:ext uri="{FF2B5EF4-FFF2-40B4-BE49-F238E27FC236}">
                <a16:creationId xmlns:a16="http://schemas.microsoft.com/office/drawing/2014/main" id="{FB6A6BD1-554B-A547-910E-28BC70E5A1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38C8FF08-75A2-F748-B84C-5756E6CD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0C8A540-37ED-6347-9125-5E2E069C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25B35F0-281E-D74B-BDB5-C37C7A6726C4}" type="slidenum">
              <a:rPr lang="en-US" altLang="en-US" sz="1400"/>
              <a:pPr algn="r"/>
              <a:t>42</a:t>
            </a:fld>
            <a:endParaRPr lang="en-US" altLang="en-US" sz="1400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5981D107-A72D-1B48-852B-8027A9095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 of GEMINI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BC63BA35-4ADD-A440-B7AC-09479995D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Time sequences: DFT (up to 100 times faster) [SIGMOD94];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[Kanellakis+], [Mendelzon+]</a:t>
            </a:r>
          </a:p>
        </p:txBody>
      </p:sp>
    </p:spTree>
    <p:extLst>
      <p:ext uri="{BB962C8B-B14F-4D97-AF65-F5344CB8AC3E}">
        <p14:creationId xmlns:p14="http://schemas.microsoft.com/office/powerpoint/2010/main" val="359901982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15BFA537-6D27-7E4D-851C-98E273DE00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E47B73AB-B4D6-DD4A-9FD5-7A037C70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B2573E96-E0C5-F84F-97C0-C7B0875D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52F1A-CB43-E842-8826-82EEBD63D046}" type="slidenum">
              <a:rPr lang="en-US" altLang="en-US" sz="1400"/>
              <a:pPr algn="r"/>
              <a:t>43</a:t>
            </a:fld>
            <a:endParaRPr lang="en-US" altLang="en-US" sz="1400"/>
          </a:p>
        </p:txBody>
      </p:sp>
      <p:sp>
        <p:nvSpPr>
          <p:cNvPr id="64516" name="Rectangle 1026">
            <a:extLst>
              <a:ext uri="{FF2B5EF4-FFF2-40B4-BE49-F238E27FC236}">
                <a16:creationId xmlns:a16="http://schemas.microsoft.com/office/drawing/2014/main" id="{ED7FFEF7-9473-B14B-830F-8F130FD5C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64517" name="Rectangle 1027">
            <a:extLst>
              <a:ext uri="{FF2B5EF4-FFF2-40B4-BE49-F238E27FC236}">
                <a16:creationId xmlns:a16="http://schemas.microsoft.com/office/drawing/2014/main" id="{85A6DD41-9F91-2447-9214-6461AB46E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Fast indexing: through GEMINI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feature extraction and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(off the shelf) Spatial Access Methods [Gaede+98]</a:t>
            </a:r>
          </a:p>
        </p:txBody>
      </p:sp>
    </p:spTree>
    <p:extLst>
      <p:ext uri="{BB962C8B-B14F-4D97-AF65-F5344CB8AC3E}">
        <p14:creationId xmlns:p14="http://schemas.microsoft.com/office/powerpoint/2010/main" val="280560336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>
            <a:extLst>
              <a:ext uri="{FF2B5EF4-FFF2-40B4-BE49-F238E27FC236}">
                <a16:creationId xmlns:a16="http://schemas.microsoft.com/office/drawing/2014/main" id="{9AD7E3C9-EBEE-F640-8EDC-7A77FF46C5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65539" name="Footer Placeholder 4">
            <a:extLst>
              <a:ext uri="{FF2B5EF4-FFF2-40B4-BE49-F238E27FC236}">
                <a16:creationId xmlns:a16="http://schemas.microsoft.com/office/drawing/2014/main" id="{EF37165E-5E73-E34A-B498-EB48C222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7B097CC5-6A4E-D24E-81E0-A3F2EF64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D073E5-E450-4647-86CD-0A6F4E4168A6}" type="slidenum">
              <a:rPr lang="en-US" altLang="en-US" sz="1400"/>
              <a:pPr algn="r"/>
              <a:t>44</a:t>
            </a:fld>
            <a:endParaRPr lang="en-US" altLang="en-US" sz="1400"/>
          </a:p>
        </p:txBody>
      </p:sp>
      <p:sp>
        <p:nvSpPr>
          <p:cNvPr id="65541" name="Rectangle 1026">
            <a:extLst>
              <a:ext uri="{FF2B5EF4-FFF2-40B4-BE49-F238E27FC236}">
                <a16:creationId xmlns:a16="http://schemas.microsoft.com/office/drawing/2014/main" id="{6C57CECA-8D4E-E446-B050-B48B706B6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65542" name="Rectangle 1027">
            <a:extLst>
              <a:ext uri="{FF2B5EF4-FFF2-40B4-BE49-F238E27FC236}">
                <a16:creationId xmlns:a16="http://schemas.microsoft.com/office/drawing/2014/main" id="{24D19CB3-4F10-1E41-848A-5B2D1163D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65543" name="AutoShape 1028">
            <a:extLst>
              <a:ext uri="{FF2B5EF4-FFF2-40B4-BE49-F238E27FC236}">
                <a16:creationId xmlns:a16="http://schemas.microsoft.com/office/drawing/2014/main" id="{6FBC8A7C-5944-C24B-8C8E-9993C43E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8756360E-5BE2-5A43-9509-CCB32DF87C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58796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>
            <a:extLst>
              <a:ext uri="{FF2B5EF4-FFF2-40B4-BE49-F238E27FC236}">
                <a16:creationId xmlns:a16="http://schemas.microsoft.com/office/drawing/2014/main" id="{CD29F56C-D6A8-AD40-A9FC-B5BC1FF462B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66563" name="Footer Placeholder 4">
            <a:extLst>
              <a:ext uri="{FF2B5EF4-FFF2-40B4-BE49-F238E27FC236}">
                <a16:creationId xmlns:a16="http://schemas.microsoft.com/office/drawing/2014/main" id="{B64F3EE0-7457-804A-9868-6C62622C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9FC30F8C-7B63-5D49-8D90-54BB5696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14D0D85-7D7B-B640-AD14-A5BB6DC7CA14}" type="slidenum">
              <a:rPr lang="en-US" altLang="en-US" sz="1400"/>
              <a:pPr algn="r"/>
              <a:t>45</a:t>
            </a:fld>
            <a:endParaRPr lang="en-US" altLang="en-US" sz="1400"/>
          </a:p>
        </p:txBody>
      </p:sp>
      <p:sp>
        <p:nvSpPr>
          <p:cNvPr id="66565" name="Rectangle 2">
            <a:extLst>
              <a:ext uri="{FF2B5EF4-FFF2-40B4-BE49-F238E27FC236}">
                <a16:creationId xmlns:a16="http://schemas.microsoft.com/office/drawing/2014/main" id="{BEF810D5-3A63-B94B-88B8-EFA108FB6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66566" name="Rectangle 3">
            <a:extLst>
              <a:ext uri="{FF2B5EF4-FFF2-40B4-BE49-F238E27FC236}">
                <a16:creationId xmlns:a16="http://schemas.microsoft.com/office/drawing/2014/main" id="{9C3392AB-2694-CC46-94D9-FB6EC3775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DFT, DWT, DCT (data independent)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SVD,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dirty="0">
                <a:ea typeface="ＭＳ Ｐゴシック" panose="020B0600070205080204" pitchFamily="34" charset="-128"/>
              </a:rPr>
              <a:t> (data dependent)</a:t>
            </a:r>
          </a:p>
        </p:txBody>
      </p:sp>
      <p:sp>
        <p:nvSpPr>
          <p:cNvPr id="66567" name="AutoShape 4">
            <a:extLst>
              <a:ext uri="{FF2B5EF4-FFF2-40B4-BE49-F238E27FC236}">
                <a16:creationId xmlns:a16="http://schemas.microsoft.com/office/drawing/2014/main" id="{4DB7CA5D-6F5E-AB4A-878B-3B2147471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95998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A090964-503E-204D-9CEA-CEBD223626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06508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46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patterns/rules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48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>
            <a:extLst>
              <a:ext uri="{FF2B5EF4-FFF2-40B4-BE49-F238E27FC236}">
                <a16:creationId xmlns:a16="http://schemas.microsoft.com/office/drawing/2014/main" id="{29E6A192-5767-3345-8D1A-270CF05E2C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0659" name="Footer Placeholder 4">
            <a:extLst>
              <a:ext uri="{FF2B5EF4-FFF2-40B4-BE49-F238E27FC236}">
                <a16:creationId xmlns:a16="http://schemas.microsoft.com/office/drawing/2014/main" id="{3F3A0150-8FFD-BA4A-B7AD-8231B635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90ACA8F5-93F6-E342-9F03-97110EE4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17C2E70-9240-7745-A8B9-7E8006319568}" type="slidenum">
              <a:rPr lang="en-US" altLang="en-US" sz="1400"/>
              <a:pPr algn="r"/>
              <a:t>47</a:t>
            </a:fld>
            <a:endParaRPr lang="en-US" altLang="en-US" sz="1400"/>
          </a:p>
        </p:txBody>
      </p:sp>
      <p:sp>
        <p:nvSpPr>
          <p:cNvPr id="70661" name="Rectangle 2">
            <a:extLst>
              <a:ext uri="{FF2B5EF4-FFF2-40B4-BE49-F238E27FC236}">
                <a16:creationId xmlns:a16="http://schemas.microsoft.com/office/drawing/2014/main" id="{95B0E8AC-FFC4-6849-97ED-E7A44B203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0662" name="Rectangle 3">
            <a:extLst>
              <a:ext uri="{FF2B5EF4-FFF2-40B4-BE49-F238E27FC236}">
                <a16:creationId xmlns:a16="http://schemas.microsoft.com/office/drawing/2014/main" id="{01D1025B-0836-764C-A5CE-D5A8127D7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DFT, DWT, DCT (data independent)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SVD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dirty="0">
                <a:ea typeface="ＭＳ Ｐゴシック" panose="020B0600070205080204" pitchFamily="34" charset="-128"/>
              </a:rPr>
              <a:t> (data dependent)</a:t>
            </a:r>
          </a:p>
        </p:txBody>
      </p:sp>
      <p:sp>
        <p:nvSpPr>
          <p:cNvPr id="70663" name="AutoShape 4">
            <a:extLst>
              <a:ext uri="{FF2B5EF4-FFF2-40B4-BE49-F238E27FC236}">
                <a16:creationId xmlns:a16="http://schemas.microsoft.com/office/drawing/2014/main" id="{7BCEBEFD-5F7F-124C-9D66-EBD17F31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51816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9D14A4E5-A6B5-6F4B-8609-742E91B226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1390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Problem: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8307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to extract features (commonalities)? (given the data)</a:t>
            </a:r>
          </a:p>
        </p:txBody>
      </p:sp>
      <p:pic>
        <p:nvPicPr>
          <p:cNvPr id="26" name="Picture 1" descr="Orange man questions clipart">
            <a:extLst>
              <a:ext uri="{FF2B5EF4-FFF2-40B4-BE49-F238E27FC236}">
                <a16:creationId xmlns:a16="http://schemas.microsoft.com/office/drawing/2014/main" id="{979F358F-704D-624B-B060-AD086E2A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478" y="181878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</p:spTree>
    <p:extLst>
      <p:ext uri="{BB962C8B-B14F-4D97-AF65-F5344CB8AC3E}">
        <p14:creationId xmlns:p14="http://schemas.microsoft.com/office/powerpoint/2010/main" val="172087445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8377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to extract features (commonalities)? (given the data)</a:t>
            </a:r>
          </a:p>
          <a:p>
            <a:pPr algn="l"/>
            <a:r>
              <a:rPr lang="en-US" dirty="0">
                <a:latin typeface="+mn-lt"/>
              </a:rPr>
              <a:t>A: SVD, ICA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2" name="Picture 3" descr="DJIA_icasig_reduced_5Dim_hidden">
            <a:extLst>
              <a:ext uri="{FF2B5EF4-FFF2-40B4-BE49-F238E27FC236}">
                <a16:creationId xmlns:a16="http://schemas.microsoft.com/office/drawing/2014/main" id="{107FA335-B287-D640-800E-8CED6247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4859923"/>
            <a:ext cx="3686175" cy="9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JIA_icasig_reduced_5Dim_hidden">
            <a:extLst>
              <a:ext uri="{FF2B5EF4-FFF2-40B4-BE49-F238E27FC236}">
                <a16:creationId xmlns:a16="http://schemas.microsoft.com/office/drawing/2014/main" id="{7F8A8E01-5427-4A41-8CA2-2AF567F3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521" y="3758612"/>
            <a:ext cx="3686175" cy="8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cipe Book Clip Art">
            <a:extLst>
              <a:ext uri="{FF2B5EF4-FFF2-40B4-BE49-F238E27FC236}">
                <a16:creationId xmlns:a16="http://schemas.microsoft.com/office/drawing/2014/main" id="{D194F69C-1489-D94F-A658-3AE56F1F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29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334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5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Tensors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7081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6F830879-A964-A745-A5AA-6240875F80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961702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1">
            <a:extLst>
              <a:ext uri="{FF2B5EF4-FFF2-40B4-BE49-F238E27FC236}">
                <a16:creationId xmlns:a16="http://schemas.microsoft.com/office/drawing/2014/main" id="{593F8210-FA80-704B-9AA4-B15DF97349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80F50748-1AB8-144C-863E-9CE8CE80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A3227D96-6093-C74C-873F-91429421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5CE8F5D-8302-524C-8A0B-3C48A14F994C}" type="slidenum">
              <a:rPr lang="en-US" altLang="en-US" sz="1400"/>
              <a:pPr algn="r"/>
              <a:t>50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42D60E00-06DA-6C4C-8375-25F4B38296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840A7CB0-85C6-0845-A1D5-8A328917A6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u="sng">
                <a:ea typeface="ＭＳ Ｐゴシック" panose="020B0600070205080204" pitchFamily="34" charset="-128"/>
              </a:rPr>
              <a:t>THE</a:t>
            </a:r>
            <a:r>
              <a:rPr lang="en-US" altLang="en-US">
                <a:ea typeface="ＭＳ Ｐゴシック" panose="020B0600070205080204" pitchFamily="34" charset="-128"/>
              </a:rPr>
              <a:t> optimal method for dimensionality reduction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(under the Euclidean metric)</a:t>
            </a:r>
          </a:p>
        </p:txBody>
      </p:sp>
    </p:spTree>
    <p:extLst>
      <p:ext uri="{BB962C8B-B14F-4D97-AF65-F5344CB8AC3E}">
        <p14:creationId xmlns:p14="http://schemas.microsoft.com/office/powerpoint/2010/main" val="185435118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>
            <a:extLst>
              <a:ext uri="{FF2B5EF4-FFF2-40B4-BE49-F238E27FC236}">
                <a16:creationId xmlns:a16="http://schemas.microsoft.com/office/drawing/2014/main" id="{129137A6-2106-A142-8108-31627DC300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EC770CE5-F735-AB4F-B1C1-A6EC1ED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927AFF61-901B-1247-88D2-B8034F3A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B27D57-D5E6-2947-BED5-2A089CFAE6BC}" type="slidenum">
              <a:rPr lang="en-US" altLang="en-US" sz="1400"/>
              <a:pPr algn="r"/>
              <a:t>51</a:t>
            </a:fld>
            <a:endParaRPr lang="en-US" altLang="en-US" sz="1400"/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68875AED-2F01-B544-9FF7-C4AEB63A4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Motivation: 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Find hidden variables</a:t>
            </a:r>
          </a:p>
        </p:txBody>
      </p:sp>
      <p:pic>
        <p:nvPicPr>
          <p:cNvPr id="83973" name="Picture 3" descr="DJIA_AA_AXP_BA_CAT_C_1-5">
            <a:extLst>
              <a:ext uri="{FF2B5EF4-FFF2-40B4-BE49-F238E27FC236}">
                <a16:creationId xmlns:a16="http://schemas.microsoft.com/office/drawing/2014/main" id="{FA26A007-661D-704E-B75E-5E6F1169A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7050" y="1981200"/>
            <a:ext cx="4862513" cy="3603625"/>
          </a:xfrm>
          <a:noFill/>
        </p:spPr>
      </p:pic>
      <p:sp>
        <p:nvSpPr>
          <p:cNvPr id="83974" name="Text Box 4">
            <a:extLst>
              <a:ext uri="{FF2B5EF4-FFF2-40B4-BE49-F238E27FC236}">
                <a16:creationId xmlns:a16="http://schemas.microsoft.com/office/drawing/2014/main" id="{6168126F-55AB-CA41-A50B-9B248C4C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Dow Jones Industrial Average</a:t>
            </a:r>
          </a:p>
        </p:txBody>
      </p:sp>
      <p:sp>
        <p:nvSpPr>
          <p:cNvPr id="83975" name="Text Box 5">
            <a:extLst>
              <a:ext uri="{FF2B5EF4-FFF2-40B4-BE49-F238E27FC236}">
                <a16:creationId xmlns:a16="http://schemas.microsoft.com/office/drawing/2014/main" id="{6EA5EA71-0D42-6C4C-AC06-5AADB80E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Alcoa</a:t>
            </a:r>
          </a:p>
        </p:txBody>
      </p:sp>
      <p:sp>
        <p:nvSpPr>
          <p:cNvPr id="83976" name="Text Box 6">
            <a:extLst>
              <a:ext uri="{FF2B5EF4-FFF2-40B4-BE49-F238E27FC236}">
                <a16:creationId xmlns:a16="http://schemas.microsoft.com/office/drawing/2014/main" id="{8B155778-AA5E-3E47-9FE0-92D13AB3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5088"/>
            <a:ext cx="12192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American Express</a:t>
            </a:r>
          </a:p>
        </p:txBody>
      </p:sp>
      <p:sp>
        <p:nvSpPr>
          <p:cNvPr id="83977" name="Text Box 7">
            <a:extLst>
              <a:ext uri="{FF2B5EF4-FFF2-40B4-BE49-F238E27FC236}">
                <a16:creationId xmlns:a16="http://schemas.microsoft.com/office/drawing/2014/main" id="{54736DAC-CA97-DE4A-8E9B-29B9669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67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Boeing</a:t>
            </a:r>
          </a:p>
        </p:txBody>
      </p:sp>
      <p:sp>
        <p:nvSpPr>
          <p:cNvPr id="83978" name="Text Box 8">
            <a:extLst>
              <a:ext uri="{FF2B5EF4-FFF2-40B4-BE49-F238E27FC236}">
                <a16:creationId xmlns:a16="http://schemas.microsoft.com/office/drawing/2014/main" id="{EBBC7B8E-7137-EC4D-B3AB-9DA25A98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29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3979" name="Text Box 9">
            <a:extLst>
              <a:ext uri="{FF2B5EF4-FFF2-40B4-BE49-F238E27FC236}">
                <a16:creationId xmlns:a16="http://schemas.microsoft.com/office/drawing/2014/main" id="{64AEFA3B-97E0-FA48-85F0-8B78ECD2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91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Citi Group</a:t>
            </a:r>
          </a:p>
        </p:txBody>
      </p:sp>
      <p:sp>
        <p:nvSpPr>
          <p:cNvPr id="83980" name="Text Box 10">
            <a:extLst>
              <a:ext uri="{FF2B5EF4-FFF2-40B4-BE49-F238E27FC236}">
                <a16:creationId xmlns:a16="http://schemas.microsoft.com/office/drawing/2014/main" id="{7DDE318E-337D-7F4E-896A-E69CEA39F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1981200" cy="9159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Find common hidden variables, and weights.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544066-52EA-1E44-8BEF-3519122D2D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477" y="1357162"/>
            <a:ext cx="1287055" cy="5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040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>
            <a:extLst>
              <a:ext uri="{FF2B5EF4-FFF2-40B4-BE49-F238E27FC236}">
                <a16:creationId xmlns:a16="http://schemas.microsoft.com/office/drawing/2014/main" id="{5F08684C-5C46-5845-B131-89F4F5173D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E9B77B58-D652-C540-B1C4-5271E0E7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E2400B19-1441-514C-BE46-0A5A8264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F599170-DADF-AB43-812B-3DA84AEE3749}" type="slidenum">
              <a:rPr lang="en-US" altLang="en-US" sz="1400"/>
              <a:pPr algn="r"/>
              <a:t>52</a:t>
            </a:fld>
            <a:endParaRPr lang="en-US" altLang="en-US" sz="14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836AD50A-FE3A-314B-95E8-A43B324D6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Singular Value Decomposition (SVD)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7CF899BF-6E33-E44D-8C03-550CF6548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 (~LSI ~ KL ~ PCA ~ spectral analysis...)</a:t>
            </a:r>
          </a:p>
        </p:txBody>
      </p:sp>
      <p:grpSp>
        <p:nvGrpSpPr>
          <p:cNvPr id="72710" name="Group 21">
            <a:extLst>
              <a:ext uri="{FF2B5EF4-FFF2-40B4-BE49-F238E27FC236}">
                <a16:creationId xmlns:a16="http://schemas.microsoft.com/office/drawing/2014/main" id="{6CA7D230-6DD8-514D-83C4-03A3B518F67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3505200" cy="3200400"/>
            <a:chOff x="1056" y="1776"/>
            <a:chExt cx="2208" cy="2016"/>
          </a:xfrm>
        </p:grpSpPr>
        <p:sp>
          <p:nvSpPr>
            <p:cNvPr id="72718" name="Rectangle 5">
              <a:extLst>
                <a:ext uri="{FF2B5EF4-FFF2-40B4-BE49-F238E27FC236}">
                  <a16:creationId xmlns:a16="http://schemas.microsoft.com/office/drawing/2014/main" id="{6212F28E-91FE-5848-948F-63EAA8427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76"/>
              <a:ext cx="2208" cy="2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19" name="Oval 6">
              <a:extLst>
                <a:ext uri="{FF2B5EF4-FFF2-40B4-BE49-F238E27FC236}">
                  <a16:creationId xmlns:a16="http://schemas.microsoft.com/office/drawing/2014/main" id="{71DE6A9A-9720-9D48-AA4B-3F946FE5F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0" name="Oval 7">
              <a:extLst>
                <a:ext uri="{FF2B5EF4-FFF2-40B4-BE49-F238E27FC236}">
                  <a16:creationId xmlns:a16="http://schemas.microsoft.com/office/drawing/2014/main" id="{9C8A234B-E135-9E42-8A56-8332FF2C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68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1" name="Oval 8">
              <a:extLst>
                <a:ext uri="{FF2B5EF4-FFF2-40B4-BE49-F238E27FC236}">
                  <a16:creationId xmlns:a16="http://schemas.microsoft.com/office/drawing/2014/main" id="{47E0D098-CF18-1948-80F7-6F891D02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76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2" name="Oval 9">
              <a:extLst>
                <a:ext uri="{FF2B5EF4-FFF2-40B4-BE49-F238E27FC236}">
                  <a16:creationId xmlns:a16="http://schemas.microsoft.com/office/drawing/2014/main" id="{6E14AA3F-A98A-A442-8B16-EF98AE37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44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3" name="Oval 10">
              <a:extLst>
                <a:ext uri="{FF2B5EF4-FFF2-40B4-BE49-F238E27FC236}">
                  <a16:creationId xmlns:a16="http://schemas.microsoft.com/office/drawing/2014/main" id="{796EE1DC-3B24-3541-84A4-49AAC244B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68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4" name="Oval 11">
              <a:extLst>
                <a:ext uri="{FF2B5EF4-FFF2-40B4-BE49-F238E27FC236}">
                  <a16:creationId xmlns:a16="http://schemas.microsoft.com/office/drawing/2014/main" id="{9C99821B-4117-C141-B490-6059F8050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2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5" name="Oval 12">
              <a:extLst>
                <a:ext uri="{FF2B5EF4-FFF2-40B4-BE49-F238E27FC236}">
                  <a16:creationId xmlns:a16="http://schemas.microsoft.com/office/drawing/2014/main" id="{DB57430A-5BE1-DC43-88AA-A6484E264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256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6" name="Oval 13">
              <a:extLst>
                <a:ext uri="{FF2B5EF4-FFF2-40B4-BE49-F238E27FC236}">
                  <a16:creationId xmlns:a16="http://schemas.microsoft.com/office/drawing/2014/main" id="{A1F7D932-CE73-1D43-82FA-6F17ABD57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640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84814" name="Line 14">
            <a:extLst>
              <a:ext uri="{FF2B5EF4-FFF2-40B4-BE49-F238E27FC236}">
                <a16:creationId xmlns:a16="http://schemas.microsoft.com/office/drawing/2014/main" id="{F53CDC81-CB11-F747-8AB1-0091E299A1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733800"/>
            <a:ext cx="11430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Text Box 15">
            <a:extLst>
              <a:ext uri="{FF2B5EF4-FFF2-40B4-BE49-F238E27FC236}">
                <a16:creationId xmlns:a16="http://schemas.microsoft.com/office/drawing/2014/main" id="{9E12AB52-5747-5846-89CD-2FA0FE14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49500"/>
            <a:ext cx="3349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LSI: S. Dumais; M. Berry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KL: eg, Duda+Hart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PCA: eg., Jolliffe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Details: [Press+], 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[Faloutsos96]</a:t>
            </a:r>
          </a:p>
        </p:txBody>
      </p:sp>
      <p:sp>
        <p:nvSpPr>
          <p:cNvPr id="1484816" name="Line 16">
            <a:extLst>
              <a:ext uri="{FF2B5EF4-FFF2-40B4-BE49-F238E27FC236}">
                <a16:creationId xmlns:a16="http://schemas.microsoft.com/office/drawing/2014/main" id="{E838945A-711F-A54E-AF7B-57B603DDB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862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17" name="Line 17">
            <a:extLst>
              <a:ext uri="{FF2B5EF4-FFF2-40B4-BE49-F238E27FC236}">
                <a16:creationId xmlns:a16="http://schemas.microsoft.com/office/drawing/2014/main" id="{9ABCF810-46B5-0C4B-9C5B-3740422CD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2672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18" name="Line 18">
            <a:extLst>
              <a:ext uri="{FF2B5EF4-FFF2-40B4-BE49-F238E27FC236}">
                <a16:creationId xmlns:a16="http://schemas.microsoft.com/office/drawing/2014/main" id="{057EBC19-0789-B343-B238-2F10CFB5FB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3276600"/>
            <a:ext cx="2743200" cy="1905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19">
            <a:extLst>
              <a:ext uri="{FF2B5EF4-FFF2-40B4-BE49-F238E27FC236}">
                <a16:creationId xmlns:a16="http://schemas.microsoft.com/office/drawing/2014/main" id="{D2C2F657-41EB-BE49-A470-57B7119C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692775"/>
            <a:ext cx="97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day1</a:t>
            </a:r>
          </a:p>
        </p:txBody>
      </p:sp>
      <p:sp>
        <p:nvSpPr>
          <p:cNvPr id="72717" name="Text Box 20">
            <a:extLst>
              <a:ext uri="{FF2B5EF4-FFF2-40B4-BE49-F238E27FC236}">
                <a16:creationId xmlns:a16="http://schemas.microsoft.com/office/drawing/2014/main" id="{A73508B6-5EAB-D041-AF28-5ECE5C4B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92425"/>
            <a:ext cx="97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day2</a:t>
            </a:r>
          </a:p>
        </p:txBody>
      </p:sp>
    </p:spTree>
    <p:extLst>
      <p:ext uri="{BB962C8B-B14F-4D97-AF65-F5344CB8AC3E}">
        <p14:creationId xmlns:p14="http://schemas.microsoft.com/office/powerpoint/2010/main" val="523252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53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60A4EC8B-31B6-574F-B10C-42A8DBFDD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Extremely</a:t>
            </a:r>
            <a:r>
              <a:rPr lang="en-US" altLang="en-US" dirty="0">
                <a:ea typeface="ＭＳ Ｐゴシック" panose="020B0600070205080204" pitchFamily="34" charset="-128"/>
              </a:rPr>
              <a:t> useful tool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(also behind PageRank/google and Kleinberg’s algorithm for hubs and authorities)</a:t>
            </a:r>
          </a:p>
        </p:txBody>
      </p:sp>
    </p:spTree>
    <p:extLst>
      <p:ext uri="{BB962C8B-B14F-4D97-AF65-F5344CB8AC3E}">
        <p14:creationId xmlns:p14="http://schemas.microsoft.com/office/powerpoint/2010/main" val="304091097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54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8744-EACB-8B4A-867A-38A6A64C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28" y="4868506"/>
            <a:ext cx="4356100" cy="1320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2648039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55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635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029C6-BAE9-F842-A0FD-5B3FD8EB23D6}"/>
              </a:ext>
            </a:extLst>
          </p:cNvPr>
          <p:cNvSpPr txBox="1"/>
          <p:nvPr/>
        </p:nvSpPr>
        <p:spPr>
          <a:xfrm>
            <a:off x="6310461" y="1506366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baseline="30000" dirty="0">
                <a:solidFill>
                  <a:schemeClr val="tx2"/>
                </a:solidFill>
              </a:rPr>
              <a:t>st</a:t>
            </a:r>
            <a:r>
              <a:rPr lang="en-US" b="1" dirty="0">
                <a:solidFill>
                  <a:schemeClr val="tx2"/>
                </a:solidFill>
              </a:rPr>
              <a:t> behavior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4DB13B-2573-D74A-97C0-3A4C3002830D}"/>
              </a:ext>
            </a:extLst>
          </p:cNvPr>
          <p:cNvSpPr/>
          <p:nvPr/>
        </p:nvSpPr>
        <p:spPr bwMode="auto">
          <a:xfrm>
            <a:off x="6432331" y="1176850"/>
            <a:ext cx="2144110" cy="315679"/>
          </a:xfrm>
          <a:custGeom>
            <a:avLst/>
            <a:gdLst>
              <a:gd name="connsiteX0" fmla="*/ 0 w 2144110"/>
              <a:gd name="connsiteY0" fmla="*/ 231536 h 315679"/>
              <a:gd name="connsiteX1" fmla="*/ 252248 w 2144110"/>
              <a:gd name="connsiteY1" fmla="*/ 309 h 315679"/>
              <a:gd name="connsiteX2" fmla="*/ 609600 w 2144110"/>
              <a:gd name="connsiteY2" fmla="*/ 242047 h 315679"/>
              <a:gd name="connsiteX3" fmla="*/ 903890 w 2144110"/>
              <a:gd name="connsiteY3" fmla="*/ 10819 h 315679"/>
              <a:gd name="connsiteX4" fmla="*/ 1208690 w 2144110"/>
              <a:gd name="connsiteY4" fmla="*/ 252557 h 315679"/>
              <a:gd name="connsiteX5" fmla="*/ 1534510 w 2144110"/>
              <a:gd name="connsiteY5" fmla="*/ 309 h 315679"/>
              <a:gd name="connsiteX6" fmla="*/ 1870841 w 2144110"/>
              <a:gd name="connsiteY6" fmla="*/ 315619 h 315679"/>
              <a:gd name="connsiteX7" fmla="*/ 2144110 w 2144110"/>
              <a:gd name="connsiteY7" fmla="*/ 21329 h 3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110" h="315679">
                <a:moveTo>
                  <a:pt x="0" y="231536"/>
                </a:moveTo>
                <a:cubicBezTo>
                  <a:pt x="75324" y="115046"/>
                  <a:pt x="150648" y="-1443"/>
                  <a:pt x="252248" y="309"/>
                </a:cubicBezTo>
                <a:cubicBezTo>
                  <a:pt x="353848" y="2061"/>
                  <a:pt x="500993" y="240295"/>
                  <a:pt x="609600" y="242047"/>
                </a:cubicBezTo>
                <a:cubicBezTo>
                  <a:pt x="718207" y="243799"/>
                  <a:pt x="804042" y="9067"/>
                  <a:pt x="903890" y="10819"/>
                </a:cubicBezTo>
                <a:cubicBezTo>
                  <a:pt x="1003738" y="12571"/>
                  <a:pt x="1103587" y="254309"/>
                  <a:pt x="1208690" y="252557"/>
                </a:cubicBezTo>
                <a:cubicBezTo>
                  <a:pt x="1313793" y="250805"/>
                  <a:pt x="1424152" y="-10201"/>
                  <a:pt x="1534510" y="309"/>
                </a:cubicBezTo>
                <a:cubicBezTo>
                  <a:pt x="1644868" y="10819"/>
                  <a:pt x="1769241" y="312116"/>
                  <a:pt x="1870841" y="315619"/>
                </a:cubicBezTo>
                <a:cubicBezTo>
                  <a:pt x="1972441" y="319122"/>
                  <a:pt x="2058275" y="170225"/>
                  <a:pt x="2144110" y="2132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5314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56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029C6-BAE9-F842-A0FD-5B3FD8EB23D6}"/>
              </a:ext>
            </a:extLst>
          </p:cNvPr>
          <p:cNvSpPr txBox="1"/>
          <p:nvPr/>
        </p:nvSpPr>
        <p:spPr>
          <a:xfrm>
            <a:off x="6310461" y="1506366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 behavior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39DE9-7050-1646-9A06-C73F46B7EDDA}"/>
              </a:ext>
            </a:extLst>
          </p:cNvPr>
          <p:cNvSpPr txBox="1"/>
          <p:nvPr/>
        </p:nvSpPr>
        <p:spPr>
          <a:xfrm>
            <a:off x="6450763" y="2929491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nd</a:t>
            </a:r>
            <a:r>
              <a:rPr lang="en-US" b="1" dirty="0">
                <a:solidFill>
                  <a:srgbClr val="00B050"/>
                </a:solidFill>
              </a:rPr>
              <a:t> behavior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EC3EAD1-438E-9046-8F1D-207E5715B1A8}"/>
              </a:ext>
            </a:extLst>
          </p:cNvPr>
          <p:cNvSpPr/>
          <p:nvPr/>
        </p:nvSpPr>
        <p:spPr bwMode="auto">
          <a:xfrm>
            <a:off x="6579476" y="3603102"/>
            <a:ext cx="2017986" cy="528692"/>
          </a:xfrm>
          <a:custGeom>
            <a:avLst/>
            <a:gdLst>
              <a:gd name="connsiteX0" fmla="*/ 0 w 1912883"/>
              <a:gd name="connsiteY0" fmla="*/ 380319 h 528692"/>
              <a:gd name="connsiteX1" fmla="*/ 357352 w 1912883"/>
              <a:gd name="connsiteY1" fmla="*/ 369808 h 528692"/>
              <a:gd name="connsiteX2" fmla="*/ 420414 w 1912883"/>
              <a:gd name="connsiteY2" fmla="*/ 22967 h 528692"/>
              <a:gd name="connsiteX3" fmla="*/ 493986 w 1912883"/>
              <a:gd name="connsiteY3" fmla="*/ 401339 h 528692"/>
              <a:gd name="connsiteX4" fmla="*/ 525517 w 1912883"/>
              <a:gd name="connsiteY4" fmla="*/ 453891 h 528692"/>
              <a:gd name="connsiteX5" fmla="*/ 872358 w 1912883"/>
              <a:gd name="connsiteY5" fmla="*/ 422360 h 528692"/>
              <a:gd name="connsiteX6" fmla="*/ 935421 w 1912883"/>
              <a:gd name="connsiteY6" fmla="*/ 1946 h 528692"/>
              <a:gd name="connsiteX7" fmla="*/ 1008993 w 1912883"/>
              <a:gd name="connsiteY7" fmla="*/ 411850 h 528692"/>
              <a:gd name="connsiteX8" fmla="*/ 1051034 w 1912883"/>
              <a:gd name="connsiteY8" fmla="*/ 485422 h 528692"/>
              <a:gd name="connsiteX9" fmla="*/ 1303283 w 1912883"/>
              <a:gd name="connsiteY9" fmla="*/ 464401 h 528692"/>
              <a:gd name="connsiteX10" fmla="*/ 1460938 w 1912883"/>
              <a:gd name="connsiteY10" fmla="*/ 422360 h 528692"/>
              <a:gd name="connsiteX11" fmla="*/ 1471448 w 1912883"/>
              <a:gd name="connsiteY11" fmla="*/ 1946 h 528692"/>
              <a:gd name="connsiteX12" fmla="*/ 1566041 w 1912883"/>
              <a:gd name="connsiteY12" fmla="*/ 275215 h 528692"/>
              <a:gd name="connsiteX13" fmla="*/ 1587062 w 1912883"/>
              <a:gd name="connsiteY13" fmla="*/ 506443 h 528692"/>
              <a:gd name="connsiteX14" fmla="*/ 1912883 w 1912883"/>
              <a:gd name="connsiteY14" fmla="*/ 506443 h 52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883" h="528692">
                <a:moveTo>
                  <a:pt x="0" y="380319"/>
                </a:moveTo>
                <a:cubicBezTo>
                  <a:pt x="143641" y="404843"/>
                  <a:pt x="287283" y="429367"/>
                  <a:pt x="357352" y="369808"/>
                </a:cubicBezTo>
                <a:cubicBezTo>
                  <a:pt x="427421" y="310249"/>
                  <a:pt x="397642" y="17712"/>
                  <a:pt x="420414" y="22967"/>
                </a:cubicBezTo>
                <a:cubicBezTo>
                  <a:pt x="443186" y="28222"/>
                  <a:pt x="476469" y="329518"/>
                  <a:pt x="493986" y="401339"/>
                </a:cubicBezTo>
                <a:cubicBezTo>
                  <a:pt x="511503" y="473160"/>
                  <a:pt x="462455" y="450388"/>
                  <a:pt x="525517" y="453891"/>
                </a:cubicBezTo>
                <a:cubicBezTo>
                  <a:pt x="588579" y="457394"/>
                  <a:pt x="804041" y="497684"/>
                  <a:pt x="872358" y="422360"/>
                </a:cubicBezTo>
                <a:cubicBezTo>
                  <a:pt x="940675" y="347036"/>
                  <a:pt x="912649" y="3698"/>
                  <a:pt x="935421" y="1946"/>
                </a:cubicBezTo>
                <a:cubicBezTo>
                  <a:pt x="958193" y="194"/>
                  <a:pt x="989724" y="331271"/>
                  <a:pt x="1008993" y="411850"/>
                </a:cubicBezTo>
                <a:cubicBezTo>
                  <a:pt x="1028262" y="492429"/>
                  <a:pt x="1001986" y="476663"/>
                  <a:pt x="1051034" y="485422"/>
                </a:cubicBezTo>
                <a:cubicBezTo>
                  <a:pt x="1100082" y="494181"/>
                  <a:pt x="1234966" y="474911"/>
                  <a:pt x="1303283" y="464401"/>
                </a:cubicBezTo>
                <a:cubicBezTo>
                  <a:pt x="1371600" y="453891"/>
                  <a:pt x="1432911" y="499436"/>
                  <a:pt x="1460938" y="422360"/>
                </a:cubicBezTo>
                <a:cubicBezTo>
                  <a:pt x="1488965" y="345284"/>
                  <a:pt x="1453931" y="26470"/>
                  <a:pt x="1471448" y="1946"/>
                </a:cubicBezTo>
                <a:cubicBezTo>
                  <a:pt x="1488965" y="-22578"/>
                  <a:pt x="1546772" y="191132"/>
                  <a:pt x="1566041" y="275215"/>
                </a:cubicBezTo>
                <a:cubicBezTo>
                  <a:pt x="1585310" y="359298"/>
                  <a:pt x="1529255" y="467905"/>
                  <a:pt x="1587062" y="506443"/>
                </a:cubicBezTo>
                <a:cubicBezTo>
                  <a:pt x="1644869" y="544981"/>
                  <a:pt x="1778876" y="525712"/>
                  <a:pt x="1912883" y="506443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890ED4D-2C2D-3041-BD70-296C67931DBD}"/>
              </a:ext>
            </a:extLst>
          </p:cNvPr>
          <p:cNvSpPr/>
          <p:nvPr/>
        </p:nvSpPr>
        <p:spPr bwMode="auto">
          <a:xfrm>
            <a:off x="6432331" y="1176850"/>
            <a:ext cx="2144110" cy="315679"/>
          </a:xfrm>
          <a:custGeom>
            <a:avLst/>
            <a:gdLst>
              <a:gd name="connsiteX0" fmla="*/ 0 w 2144110"/>
              <a:gd name="connsiteY0" fmla="*/ 231536 h 315679"/>
              <a:gd name="connsiteX1" fmla="*/ 252248 w 2144110"/>
              <a:gd name="connsiteY1" fmla="*/ 309 h 315679"/>
              <a:gd name="connsiteX2" fmla="*/ 609600 w 2144110"/>
              <a:gd name="connsiteY2" fmla="*/ 242047 h 315679"/>
              <a:gd name="connsiteX3" fmla="*/ 903890 w 2144110"/>
              <a:gd name="connsiteY3" fmla="*/ 10819 h 315679"/>
              <a:gd name="connsiteX4" fmla="*/ 1208690 w 2144110"/>
              <a:gd name="connsiteY4" fmla="*/ 252557 h 315679"/>
              <a:gd name="connsiteX5" fmla="*/ 1534510 w 2144110"/>
              <a:gd name="connsiteY5" fmla="*/ 309 h 315679"/>
              <a:gd name="connsiteX6" fmla="*/ 1870841 w 2144110"/>
              <a:gd name="connsiteY6" fmla="*/ 315619 h 315679"/>
              <a:gd name="connsiteX7" fmla="*/ 2144110 w 2144110"/>
              <a:gd name="connsiteY7" fmla="*/ 21329 h 3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110" h="315679">
                <a:moveTo>
                  <a:pt x="0" y="231536"/>
                </a:moveTo>
                <a:cubicBezTo>
                  <a:pt x="75324" y="115046"/>
                  <a:pt x="150648" y="-1443"/>
                  <a:pt x="252248" y="309"/>
                </a:cubicBezTo>
                <a:cubicBezTo>
                  <a:pt x="353848" y="2061"/>
                  <a:pt x="500993" y="240295"/>
                  <a:pt x="609600" y="242047"/>
                </a:cubicBezTo>
                <a:cubicBezTo>
                  <a:pt x="718207" y="243799"/>
                  <a:pt x="804042" y="9067"/>
                  <a:pt x="903890" y="10819"/>
                </a:cubicBezTo>
                <a:cubicBezTo>
                  <a:pt x="1003738" y="12571"/>
                  <a:pt x="1103587" y="254309"/>
                  <a:pt x="1208690" y="252557"/>
                </a:cubicBezTo>
                <a:cubicBezTo>
                  <a:pt x="1313793" y="250805"/>
                  <a:pt x="1424152" y="-10201"/>
                  <a:pt x="1534510" y="309"/>
                </a:cubicBezTo>
                <a:cubicBezTo>
                  <a:pt x="1644868" y="10819"/>
                  <a:pt x="1769241" y="312116"/>
                  <a:pt x="1870841" y="315619"/>
                </a:cubicBezTo>
                <a:cubicBezTo>
                  <a:pt x="1972441" y="319122"/>
                  <a:pt x="2058275" y="170225"/>
                  <a:pt x="2144110" y="2132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5772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57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029C6-BAE9-F842-A0FD-5B3FD8EB23D6}"/>
              </a:ext>
            </a:extLst>
          </p:cNvPr>
          <p:cNvSpPr txBox="1"/>
          <p:nvPr/>
        </p:nvSpPr>
        <p:spPr>
          <a:xfrm>
            <a:off x="6310461" y="1506366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 behavior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39DE9-7050-1646-9A06-C73F46B7EDDA}"/>
              </a:ext>
            </a:extLst>
          </p:cNvPr>
          <p:cNvSpPr txBox="1"/>
          <p:nvPr/>
        </p:nvSpPr>
        <p:spPr>
          <a:xfrm>
            <a:off x="6450763" y="2929491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nd</a:t>
            </a:r>
            <a:r>
              <a:rPr lang="en-US" dirty="0">
                <a:solidFill>
                  <a:srgbClr val="00B050"/>
                </a:solidFill>
              </a:rPr>
              <a:t> behavior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D98B1-4083-1A46-995A-38390ACBA56E}"/>
              </a:ext>
            </a:extLst>
          </p:cNvPr>
          <p:cNvSpPr/>
          <p:nvPr/>
        </p:nvSpPr>
        <p:spPr bwMode="auto">
          <a:xfrm flipH="1">
            <a:off x="5649654" y="2895949"/>
            <a:ext cx="325696" cy="25763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7E8F9-AC35-8444-9CE8-3ED4B2B123E6}"/>
              </a:ext>
            </a:extLst>
          </p:cNvPr>
          <p:cNvSpPr txBox="1"/>
          <p:nvPr/>
        </p:nvSpPr>
        <p:spPr>
          <a:xfrm>
            <a:off x="1840736" y="4699291"/>
            <a:ext cx="3945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Participation weight of</a:t>
            </a:r>
          </a:p>
          <a:p>
            <a:r>
              <a:rPr lang="en-US" dirty="0">
                <a:solidFill>
                  <a:srgbClr val="7030A0"/>
                </a:solidFill>
              </a:rPr>
              <a:t>row </a:t>
            </a:r>
            <a:r>
              <a:rPr lang="en-US" i="1" dirty="0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 to behavior </a:t>
            </a:r>
            <a:r>
              <a:rPr lang="en-US" i="1" dirty="0">
                <a:solidFill>
                  <a:srgbClr val="7030A0"/>
                </a:solidFill>
              </a:rPr>
              <a:t>j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8D70C47-5C6F-3A41-86DF-87A6E2EE07FC}"/>
              </a:ext>
            </a:extLst>
          </p:cNvPr>
          <p:cNvSpPr/>
          <p:nvPr/>
        </p:nvSpPr>
        <p:spPr bwMode="auto">
          <a:xfrm>
            <a:off x="6432331" y="1176850"/>
            <a:ext cx="2144110" cy="315679"/>
          </a:xfrm>
          <a:custGeom>
            <a:avLst/>
            <a:gdLst>
              <a:gd name="connsiteX0" fmla="*/ 0 w 2144110"/>
              <a:gd name="connsiteY0" fmla="*/ 231536 h 315679"/>
              <a:gd name="connsiteX1" fmla="*/ 252248 w 2144110"/>
              <a:gd name="connsiteY1" fmla="*/ 309 h 315679"/>
              <a:gd name="connsiteX2" fmla="*/ 609600 w 2144110"/>
              <a:gd name="connsiteY2" fmla="*/ 242047 h 315679"/>
              <a:gd name="connsiteX3" fmla="*/ 903890 w 2144110"/>
              <a:gd name="connsiteY3" fmla="*/ 10819 h 315679"/>
              <a:gd name="connsiteX4" fmla="*/ 1208690 w 2144110"/>
              <a:gd name="connsiteY4" fmla="*/ 252557 h 315679"/>
              <a:gd name="connsiteX5" fmla="*/ 1534510 w 2144110"/>
              <a:gd name="connsiteY5" fmla="*/ 309 h 315679"/>
              <a:gd name="connsiteX6" fmla="*/ 1870841 w 2144110"/>
              <a:gd name="connsiteY6" fmla="*/ 315619 h 315679"/>
              <a:gd name="connsiteX7" fmla="*/ 2144110 w 2144110"/>
              <a:gd name="connsiteY7" fmla="*/ 21329 h 3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110" h="315679">
                <a:moveTo>
                  <a:pt x="0" y="231536"/>
                </a:moveTo>
                <a:cubicBezTo>
                  <a:pt x="75324" y="115046"/>
                  <a:pt x="150648" y="-1443"/>
                  <a:pt x="252248" y="309"/>
                </a:cubicBezTo>
                <a:cubicBezTo>
                  <a:pt x="353848" y="2061"/>
                  <a:pt x="500993" y="240295"/>
                  <a:pt x="609600" y="242047"/>
                </a:cubicBezTo>
                <a:cubicBezTo>
                  <a:pt x="718207" y="243799"/>
                  <a:pt x="804042" y="9067"/>
                  <a:pt x="903890" y="10819"/>
                </a:cubicBezTo>
                <a:cubicBezTo>
                  <a:pt x="1003738" y="12571"/>
                  <a:pt x="1103587" y="254309"/>
                  <a:pt x="1208690" y="252557"/>
                </a:cubicBezTo>
                <a:cubicBezTo>
                  <a:pt x="1313793" y="250805"/>
                  <a:pt x="1424152" y="-10201"/>
                  <a:pt x="1534510" y="309"/>
                </a:cubicBezTo>
                <a:cubicBezTo>
                  <a:pt x="1644868" y="10819"/>
                  <a:pt x="1769241" y="312116"/>
                  <a:pt x="1870841" y="315619"/>
                </a:cubicBezTo>
                <a:cubicBezTo>
                  <a:pt x="1972441" y="319122"/>
                  <a:pt x="2058275" y="170225"/>
                  <a:pt x="2144110" y="2132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095394E-28F9-6842-A221-B9EA108DFEE8}"/>
              </a:ext>
            </a:extLst>
          </p:cNvPr>
          <p:cNvSpPr/>
          <p:nvPr/>
        </p:nvSpPr>
        <p:spPr bwMode="auto">
          <a:xfrm>
            <a:off x="6579476" y="3603102"/>
            <a:ext cx="2017986" cy="528692"/>
          </a:xfrm>
          <a:custGeom>
            <a:avLst/>
            <a:gdLst>
              <a:gd name="connsiteX0" fmla="*/ 0 w 1912883"/>
              <a:gd name="connsiteY0" fmla="*/ 380319 h 528692"/>
              <a:gd name="connsiteX1" fmla="*/ 357352 w 1912883"/>
              <a:gd name="connsiteY1" fmla="*/ 369808 h 528692"/>
              <a:gd name="connsiteX2" fmla="*/ 420414 w 1912883"/>
              <a:gd name="connsiteY2" fmla="*/ 22967 h 528692"/>
              <a:gd name="connsiteX3" fmla="*/ 493986 w 1912883"/>
              <a:gd name="connsiteY3" fmla="*/ 401339 h 528692"/>
              <a:gd name="connsiteX4" fmla="*/ 525517 w 1912883"/>
              <a:gd name="connsiteY4" fmla="*/ 453891 h 528692"/>
              <a:gd name="connsiteX5" fmla="*/ 872358 w 1912883"/>
              <a:gd name="connsiteY5" fmla="*/ 422360 h 528692"/>
              <a:gd name="connsiteX6" fmla="*/ 935421 w 1912883"/>
              <a:gd name="connsiteY6" fmla="*/ 1946 h 528692"/>
              <a:gd name="connsiteX7" fmla="*/ 1008993 w 1912883"/>
              <a:gd name="connsiteY7" fmla="*/ 411850 h 528692"/>
              <a:gd name="connsiteX8" fmla="*/ 1051034 w 1912883"/>
              <a:gd name="connsiteY8" fmla="*/ 485422 h 528692"/>
              <a:gd name="connsiteX9" fmla="*/ 1303283 w 1912883"/>
              <a:gd name="connsiteY9" fmla="*/ 464401 h 528692"/>
              <a:gd name="connsiteX10" fmla="*/ 1460938 w 1912883"/>
              <a:gd name="connsiteY10" fmla="*/ 422360 h 528692"/>
              <a:gd name="connsiteX11" fmla="*/ 1471448 w 1912883"/>
              <a:gd name="connsiteY11" fmla="*/ 1946 h 528692"/>
              <a:gd name="connsiteX12" fmla="*/ 1566041 w 1912883"/>
              <a:gd name="connsiteY12" fmla="*/ 275215 h 528692"/>
              <a:gd name="connsiteX13" fmla="*/ 1587062 w 1912883"/>
              <a:gd name="connsiteY13" fmla="*/ 506443 h 528692"/>
              <a:gd name="connsiteX14" fmla="*/ 1912883 w 1912883"/>
              <a:gd name="connsiteY14" fmla="*/ 506443 h 52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883" h="528692">
                <a:moveTo>
                  <a:pt x="0" y="380319"/>
                </a:moveTo>
                <a:cubicBezTo>
                  <a:pt x="143641" y="404843"/>
                  <a:pt x="287283" y="429367"/>
                  <a:pt x="357352" y="369808"/>
                </a:cubicBezTo>
                <a:cubicBezTo>
                  <a:pt x="427421" y="310249"/>
                  <a:pt x="397642" y="17712"/>
                  <a:pt x="420414" y="22967"/>
                </a:cubicBezTo>
                <a:cubicBezTo>
                  <a:pt x="443186" y="28222"/>
                  <a:pt x="476469" y="329518"/>
                  <a:pt x="493986" y="401339"/>
                </a:cubicBezTo>
                <a:cubicBezTo>
                  <a:pt x="511503" y="473160"/>
                  <a:pt x="462455" y="450388"/>
                  <a:pt x="525517" y="453891"/>
                </a:cubicBezTo>
                <a:cubicBezTo>
                  <a:pt x="588579" y="457394"/>
                  <a:pt x="804041" y="497684"/>
                  <a:pt x="872358" y="422360"/>
                </a:cubicBezTo>
                <a:cubicBezTo>
                  <a:pt x="940675" y="347036"/>
                  <a:pt x="912649" y="3698"/>
                  <a:pt x="935421" y="1946"/>
                </a:cubicBezTo>
                <a:cubicBezTo>
                  <a:pt x="958193" y="194"/>
                  <a:pt x="989724" y="331271"/>
                  <a:pt x="1008993" y="411850"/>
                </a:cubicBezTo>
                <a:cubicBezTo>
                  <a:pt x="1028262" y="492429"/>
                  <a:pt x="1001986" y="476663"/>
                  <a:pt x="1051034" y="485422"/>
                </a:cubicBezTo>
                <a:cubicBezTo>
                  <a:pt x="1100082" y="494181"/>
                  <a:pt x="1234966" y="474911"/>
                  <a:pt x="1303283" y="464401"/>
                </a:cubicBezTo>
                <a:cubicBezTo>
                  <a:pt x="1371600" y="453891"/>
                  <a:pt x="1432911" y="499436"/>
                  <a:pt x="1460938" y="422360"/>
                </a:cubicBezTo>
                <a:cubicBezTo>
                  <a:pt x="1488965" y="345284"/>
                  <a:pt x="1453931" y="26470"/>
                  <a:pt x="1471448" y="1946"/>
                </a:cubicBezTo>
                <a:cubicBezTo>
                  <a:pt x="1488965" y="-22578"/>
                  <a:pt x="1546772" y="191132"/>
                  <a:pt x="1566041" y="275215"/>
                </a:cubicBezTo>
                <a:cubicBezTo>
                  <a:pt x="1585310" y="359298"/>
                  <a:pt x="1529255" y="467905"/>
                  <a:pt x="1587062" y="506443"/>
                </a:cubicBezTo>
                <a:cubicBezTo>
                  <a:pt x="1644869" y="544981"/>
                  <a:pt x="1778876" y="525712"/>
                  <a:pt x="1912883" y="506443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5226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>
            <a:extLst>
              <a:ext uri="{FF2B5EF4-FFF2-40B4-BE49-F238E27FC236}">
                <a16:creationId xmlns:a16="http://schemas.microsoft.com/office/drawing/2014/main" id="{16C4A6C0-B4DE-0D4A-A8C7-E104146FB7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6803" name="Footer Placeholder 4">
            <a:extLst>
              <a:ext uri="{FF2B5EF4-FFF2-40B4-BE49-F238E27FC236}">
                <a16:creationId xmlns:a16="http://schemas.microsoft.com/office/drawing/2014/main" id="{ADEDA5E1-7F92-5E44-AC76-149BFF59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2AAA1E37-748E-CE4E-A01A-BF50FCD5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92FC694-64C0-F74E-A899-768CD56D1075}" type="slidenum">
              <a:rPr lang="en-US" altLang="en-US" sz="1400"/>
              <a:pPr algn="r"/>
              <a:t>58</a:t>
            </a:fld>
            <a:endParaRPr lang="en-US" altLang="en-US" sz="1400"/>
          </a:p>
        </p:txBody>
      </p:sp>
      <p:sp>
        <p:nvSpPr>
          <p:cNvPr id="76805" name="Rectangle 2">
            <a:extLst>
              <a:ext uri="{FF2B5EF4-FFF2-40B4-BE49-F238E27FC236}">
                <a16:creationId xmlns:a16="http://schemas.microsoft.com/office/drawing/2014/main" id="{8F370811-E2E2-AE44-98DD-7338977FE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6806" name="Rectangle 3">
            <a:extLst>
              <a:ext uri="{FF2B5EF4-FFF2-40B4-BE49-F238E27FC236}">
                <a16:creationId xmlns:a16="http://schemas.microsoft.com/office/drawing/2014/main" id="{762AEBE4-2884-1348-8560-A0025402D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DFT, DWT, DCT (data independent)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SVD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dirty="0">
                <a:ea typeface="ＭＳ Ｐゴシック" panose="020B0600070205080204" pitchFamily="34" charset="-128"/>
              </a:rPr>
              <a:t> (data dependent), </a:t>
            </a:r>
            <a:r>
              <a:rPr lang="en-US" altLang="en-US" b="1" dirty="0">
                <a:ea typeface="ＭＳ Ｐゴシック" panose="020B0600070205080204" pitchFamily="34" charset="-128"/>
              </a:rPr>
              <a:t>ICA</a:t>
            </a:r>
          </a:p>
        </p:txBody>
      </p:sp>
      <p:sp>
        <p:nvSpPr>
          <p:cNvPr id="76807" name="AutoShape 4">
            <a:extLst>
              <a:ext uri="{FF2B5EF4-FFF2-40B4-BE49-F238E27FC236}">
                <a16:creationId xmlns:a16="http://schemas.microsoft.com/office/drawing/2014/main" id="{D1E183ED-D2CD-A647-B4F6-852144AE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5959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0C1A09D7-BF89-E24E-A7AB-F71D7FD6DC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77670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ate Placeholder 3">
            <a:extLst>
              <a:ext uri="{FF2B5EF4-FFF2-40B4-BE49-F238E27FC236}">
                <a16:creationId xmlns:a16="http://schemas.microsoft.com/office/drawing/2014/main" id="{481AA471-59CA-C24C-B3DF-9627DB5720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1AEA419F-9BCE-4649-A56F-192CF44C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461C067D-8C1F-CE4C-BC79-25D748F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7DB804-F094-6E4E-8D41-AD03FB0D82D0}" type="slidenum">
              <a:rPr lang="en-US" altLang="en-US" sz="1400"/>
              <a:pPr algn="r"/>
              <a:t>59</a:t>
            </a:fld>
            <a:endParaRPr lang="en-US" altLang="en-US" sz="1400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4E3B97DE-33C8-BD4C-AB5C-DABC88467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300">
                <a:ea typeface="ＭＳ Ｐゴシック" panose="020B0600070205080204" pitchFamily="34" charset="-128"/>
              </a:rPr>
              <a:t>Citation</a:t>
            </a:r>
            <a:br>
              <a:rPr lang="en-US" altLang="en-US" sz="3500">
                <a:ea typeface="ＭＳ Ｐゴシック" panose="020B0600070205080204" pitchFamily="34" charset="-128"/>
              </a:rPr>
            </a:br>
            <a:endParaRPr lang="en-US" altLang="en-US" sz="3500">
              <a:ea typeface="ＭＳ Ｐゴシック" panose="020B0600070205080204" pitchFamily="34" charset="-128"/>
            </a:endParaRP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AC6738C6-F9A8-F044-8A63-BA33ED423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000" i="1">
                <a:ea typeface="ＭＳ Ｐゴシック" panose="020B0600070205080204" pitchFamily="34" charset="-128"/>
              </a:rPr>
              <a:t>AutoSplit: Fast and Scalable Discovery of Hidden Variables in Stream and Multimedia Databases, </a:t>
            </a:r>
            <a:r>
              <a:rPr lang="en-US" altLang="en-US" b="1">
                <a:ea typeface="ＭＳ Ｐゴシック" panose="020B0600070205080204" pitchFamily="34" charset="-128"/>
              </a:rPr>
              <a:t>Jia-Yu Pan</a:t>
            </a:r>
            <a:r>
              <a:rPr lang="en-US" altLang="en-US">
                <a:ea typeface="ＭＳ Ｐゴシック" panose="020B0600070205080204" pitchFamily="34" charset="-128"/>
              </a:rPr>
              <a:t>, Hiroyuki Kitagawa, Christos Faloutsos and Masafumi Hamamoto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PAKDD 2004, Sydney, Australia</a:t>
            </a:r>
          </a:p>
        </p:txBody>
      </p:sp>
      <p:pic>
        <p:nvPicPr>
          <p:cNvPr id="77830" name="Picture 4" descr="tim">
            <a:extLst>
              <a:ext uri="{FF2B5EF4-FFF2-40B4-BE49-F238E27FC236}">
                <a16:creationId xmlns:a16="http://schemas.microsoft.com/office/drawing/2014/main" id="{B56F3E3C-2589-7746-A2D7-AAD3828E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600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7638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A0CEE760-421D-4F4A-B7FD-376960C482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71B69EB-D6BD-E340-A4D9-C7FE0FD8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436634A-57EA-634C-A765-5E69F896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276B1D1-FD08-C244-ABBB-8A0D4052DA46}" type="slidenum">
              <a:rPr lang="en-US" altLang="en-US" sz="1400"/>
              <a:pPr algn="r"/>
              <a:t>6</a:t>
            </a:fld>
            <a:endParaRPr lang="en-US" altLang="en-US" sz="1400"/>
          </a:p>
        </p:txBody>
      </p:sp>
      <p:sp>
        <p:nvSpPr>
          <p:cNvPr id="23556" name="Rectangle 2050">
            <a:extLst>
              <a:ext uri="{FF2B5EF4-FFF2-40B4-BE49-F238E27FC236}">
                <a16:creationId xmlns:a16="http://schemas.microsoft.com/office/drawing/2014/main" id="{1EDCF477-044F-8146-BF77-391DDBB63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definition</a:t>
            </a:r>
          </a:p>
        </p:txBody>
      </p:sp>
      <p:sp>
        <p:nvSpPr>
          <p:cNvPr id="23557" name="Rectangle 2051">
            <a:extLst>
              <a:ext uri="{FF2B5EF4-FFF2-40B4-BE49-F238E27FC236}">
                <a16:creationId xmlns:a16="http://schemas.microsoft.com/office/drawing/2014/main" id="{A0DB68F2-809B-F746-A27B-F7132C24F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Given</a:t>
            </a:r>
            <a:r>
              <a:rPr lang="en-US" altLang="en-US" dirty="0">
                <a:ea typeface="ＭＳ Ｐゴシック" panose="020B0600070205080204" pitchFamily="34" charset="-128"/>
              </a:rPr>
              <a:t>: one or more sequences </a:t>
            </a:r>
          </a:p>
          <a:p>
            <a:pPr lvl="1">
              <a:buFontTx/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dirty="0">
                <a:ea typeface="ＭＳ Ｐゴシック" panose="020B0600070205080204" pitchFamily="34" charset="-128"/>
              </a:rPr>
              <a:t>, 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dirty="0">
                <a:ea typeface="ＭＳ Ｐゴシック" panose="020B0600070205080204" pitchFamily="34" charset="-128"/>
              </a:rPr>
              <a:t>,  … , 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,  …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b="1" i="1" dirty="0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… ,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</a:t>
            </a:r>
            <a:r>
              <a:rPr lang="en-US" altLang="en-US" b="1" dirty="0">
                <a:ea typeface="ＭＳ Ｐゴシック" panose="020B0600070205080204" pitchFamily="34" charset="-128"/>
              </a:rPr>
              <a:t> …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 )</a:t>
            </a:r>
          </a:p>
          <a:p>
            <a:r>
              <a:rPr lang="en-US" altLang="en-US" u="sng" dirty="0">
                <a:ea typeface="ＭＳ Ｐゴシック" panose="020B0600070205080204" pitchFamily="34" charset="-128"/>
              </a:rPr>
              <a:t>Find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Forecast</a:t>
            </a:r>
            <a:r>
              <a:rPr lang="en-US" altLang="en-US" dirty="0">
                <a:ea typeface="ＭＳ Ｐゴシック" panose="020B0600070205080204" pitchFamily="34" charset="-128"/>
              </a:rPr>
              <a:t>; similar sequences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patterns; clusters; outliers</a:t>
            </a:r>
          </a:p>
        </p:txBody>
      </p:sp>
      <p:pic>
        <p:nvPicPr>
          <p:cNvPr id="7" name="Picture 2052" descr="Presentation1">
            <a:extLst>
              <a:ext uri="{FF2B5EF4-FFF2-40B4-BE49-F238E27FC236}">
                <a16:creationId xmlns:a16="http://schemas.microsoft.com/office/drawing/2014/main" id="{2B514EC3-505A-1044-87F0-D2477139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142" y="3304713"/>
            <a:ext cx="181768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613AA982-3114-944F-89E2-784976DE0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05" r="-7111"/>
          <a:stretch/>
        </p:blipFill>
        <p:spPr bwMode="auto">
          <a:xfrm>
            <a:off x="6901941" y="4744576"/>
            <a:ext cx="1817689" cy="156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JIA_AA_AXP_BA_CAT_C_1-5">
            <a:extLst>
              <a:ext uri="{FF2B5EF4-FFF2-40B4-BE49-F238E27FC236}">
                <a16:creationId xmlns:a16="http://schemas.microsoft.com/office/drawing/2014/main" id="{83632970-8D18-5C4F-B845-50AE42EC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257" y="1746164"/>
            <a:ext cx="1897373" cy="14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622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0B12-67E3-F341-8B06-09D3EC62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= BSS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D136-3406-614C-8744-B186A50B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Component Analysis =</a:t>
            </a:r>
          </a:p>
          <a:p>
            <a:r>
              <a:rPr lang="en-US" dirty="0"/>
              <a:t>Blind Source Separation =</a:t>
            </a:r>
          </a:p>
          <a:p>
            <a:r>
              <a:rPr lang="en-US" dirty="0"/>
              <a:t>‘cocktail party problem’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010EB-0F97-9C4D-A17F-94CA6099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A7AC-CC16-C642-88B2-B5D5C4AD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5D61B-331B-334E-8386-1E17E8A8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BB388-33C5-C74E-AEF2-C89F69601F58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pic>
        <p:nvPicPr>
          <p:cNvPr id="443394" name="Picture 2">
            <a:extLst>
              <a:ext uri="{FF2B5EF4-FFF2-40B4-BE49-F238E27FC236}">
                <a16:creationId xmlns:a16="http://schemas.microsoft.com/office/drawing/2014/main" id="{9EFAE945-A49C-DC48-8CCB-747F8858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229" y="4265483"/>
            <a:ext cx="1903971" cy="12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396" name="Picture 4" descr="See the source image">
            <a:extLst>
              <a:ext uri="{FF2B5EF4-FFF2-40B4-BE49-F238E27FC236}">
                <a16:creationId xmlns:a16="http://schemas.microsoft.com/office/drawing/2014/main" id="{0FE745DD-12AE-E54A-B926-D06DC8BDA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7326" y="4265483"/>
            <a:ext cx="1926445" cy="12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398" name="Picture 6">
            <a:extLst>
              <a:ext uri="{FF2B5EF4-FFF2-40B4-BE49-F238E27FC236}">
                <a16:creationId xmlns:a16="http://schemas.microsoft.com/office/drawing/2014/main" id="{5D5727EF-851B-4D4E-952C-C1FF625D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206" y="5205971"/>
            <a:ext cx="63980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0" name="Picture 8">
            <a:extLst>
              <a:ext uri="{FF2B5EF4-FFF2-40B4-BE49-F238E27FC236}">
                <a16:creationId xmlns:a16="http://schemas.microsoft.com/office/drawing/2014/main" id="{4CF01256-9D5F-CD4A-984C-518F2030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8504">
            <a:off x="2942704" y="4871738"/>
            <a:ext cx="1076260" cy="10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2" name="Picture 10">
            <a:extLst>
              <a:ext uri="{FF2B5EF4-FFF2-40B4-BE49-F238E27FC236}">
                <a16:creationId xmlns:a16="http://schemas.microsoft.com/office/drawing/2014/main" id="{D82F99FC-4F48-CB49-96F6-025E4A29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36792">
            <a:off x="5145930" y="4871737"/>
            <a:ext cx="794442" cy="10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6009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>
            <a:extLst>
              <a:ext uri="{FF2B5EF4-FFF2-40B4-BE49-F238E27FC236}">
                <a16:creationId xmlns:a16="http://schemas.microsoft.com/office/drawing/2014/main" id="{D15269BC-9132-5743-816A-4965B981D5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9044D3F7-953F-744D-AD4F-CA2F7E9E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260201D7-E66A-EA44-98AC-FF96C6B8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E2D8CA0-5A6A-BB4D-B74B-8D1A95BA2443}" type="slidenum">
              <a:rPr lang="en-US" altLang="en-US" sz="1400"/>
              <a:pPr algn="r"/>
              <a:t>61</a:t>
            </a:fld>
            <a:endParaRPr lang="en-US" altLang="en-US" sz="1400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82F47C39-F256-9948-823C-9CD4637D6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Motivation: 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(Q1) Find patterns in data</a:t>
            </a:r>
          </a:p>
        </p:txBody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44FB80C4-525B-9446-86F5-83FB98D6A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Motion capture data (broad jumps)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4" name="Picture 4" descr="shot9_402">
            <a:extLst>
              <a:ext uri="{FF2B5EF4-FFF2-40B4-BE49-F238E27FC236}">
                <a16:creationId xmlns:a16="http://schemas.microsoft.com/office/drawing/2014/main" id="{AD2416F0-222F-FD4B-A00C-CD8C419D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828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5" descr="shot9_423">
            <a:extLst>
              <a:ext uri="{FF2B5EF4-FFF2-40B4-BE49-F238E27FC236}">
                <a16:creationId xmlns:a16="http://schemas.microsoft.com/office/drawing/2014/main" id="{592E9220-2DFB-F741-9E72-C0B4473F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1828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6" descr="shot9_0">
            <a:extLst>
              <a:ext uri="{FF2B5EF4-FFF2-40B4-BE49-F238E27FC236}">
                <a16:creationId xmlns:a16="http://schemas.microsoft.com/office/drawing/2014/main" id="{A3D4AC52-9DB7-254E-A1E6-F49CBDBC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1828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7" descr="shot9_135">
            <a:extLst>
              <a:ext uri="{FF2B5EF4-FFF2-40B4-BE49-F238E27FC236}">
                <a16:creationId xmlns:a16="http://schemas.microsoft.com/office/drawing/2014/main" id="{89F4B4E4-5508-484F-99E4-7BA5064C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1828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8" descr="shot9_154">
            <a:extLst>
              <a:ext uri="{FF2B5EF4-FFF2-40B4-BE49-F238E27FC236}">
                <a16:creationId xmlns:a16="http://schemas.microsoft.com/office/drawing/2014/main" id="{6C91E30C-BCFB-C241-8C85-F6AB122C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828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Rectangle 9">
            <a:extLst>
              <a:ext uri="{FF2B5EF4-FFF2-40B4-BE49-F238E27FC236}">
                <a16:creationId xmlns:a16="http://schemas.microsoft.com/office/drawing/2014/main" id="{0E408685-1253-6044-A737-BE90F6A2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00200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kumimoji="1" lang="en-US" altLang="en-US" sz="2400"/>
          </a:p>
          <a:p>
            <a:pPr algn="l" eaLnBrk="1" hangingPunct="1"/>
            <a:endParaRPr kumimoji="1" lang="en-US" altLang="en-US" sz="2400"/>
          </a:p>
        </p:txBody>
      </p:sp>
      <p:pic>
        <p:nvPicPr>
          <p:cNvPr id="78860" name="Picture 10" descr="shot9_1">
            <a:extLst>
              <a:ext uri="{FF2B5EF4-FFF2-40B4-BE49-F238E27FC236}">
                <a16:creationId xmlns:a16="http://schemas.microsoft.com/office/drawing/2014/main" id="{0FB246F1-8E08-574E-9212-39FB1DE8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5720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1">
            <a:extLst>
              <a:ext uri="{FF2B5EF4-FFF2-40B4-BE49-F238E27FC236}">
                <a16:creationId xmlns:a16="http://schemas.microsoft.com/office/drawing/2014/main" id="{54EB85EA-A11E-5E40-96B3-F0740D0D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11430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Left Knee</a:t>
            </a:r>
          </a:p>
        </p:txBody>
      </p:sp>
      <p:sp>
        <p:nvSpPr>
          <p:cNvPr id="78862" name="Text Box 12">
            <a:extLst>
              <a:ext uri="{FF2B5EF4-FFF2-40B4-BE49-F238E27FC236}">
                <a16:creationId xmlns:a16="http://schemas.microsoft.com/office/drawing/2014/main" id="{E967F7C9-2CF5-074D-AF55-D88AAAB2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29200"/>
            <a:ext cx="12954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Right Knee</a:t>
            </a:r>
          </a:p>
        </p:txBody>
      </p:sp>
      <p:sp>
        <p:nvSpPr>
          <p:cNvPr id="78863" name="Text Box 13">
            <a:extLst>
              <a:ext uri="{FF2B5EF4-FFF2-40B4-BE49-F238E27FC236}">
                <a16:creationId xmlns:a16="http://schemas.microsoft.com/office/drawing/2014/main" id="{A68E9636-478C-F545-AAE4-1532583E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86400"/>
            <a:ext cx="2362200" cy="3667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Energy exerted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D441E19-3F3C-9840-BF82-F36B826CAA73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733800"/>
            <a:ext cx="5105400" cy="2574925"/>
            <a:chOff x="2400" y="2352"/>
            <a:chExt cx="3216" cy="1622"/>
          </a:xfrm>
        </p:grpSpPr>
        <p:sp>
          <p:nvSpPr>
            <p:cNvPr id="78865" name="Text Box 15">
              <a:extLst>
                <a:ext uri="{FF2B5EF4-FFF2-40B4-BE49-F238E27FC236}">
                  <a16:creationId xmlns:a16="http://schemas.microsoft.com/office/drawing/2014/main" id="{3426E6AF-C540-9B4C-AFCF-17DB47515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072"/>
              <a:ext cx="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400" b="1">
                  <a:solidFill>
                    <a:srgbClr val="FF0000"/>
                  </a:solidFill>
                  <a:latin typeface="Garamond" panose="02020404030301010803" pitchFamily="18" charset="0"/>
                </a:rPr>
                <a:t>Take-off</a:t>
              </a:r>
            </a:p>
          </p:txBody>
        </p:sp>
        <p:sp>
          <p:nvSpPr>
            <p:cNvPr id="78866" name="Rectangle 16">
              <a:extLst>
                <a:ext uri="{FF2B5EF4-FFF2-40B4-BE49-F238E27FC236}">
                  <a16:creationId xmlns:a16="http://schemas.microsoft.com/office/drawing/2014/main" id="{57A6B976-1634-E942-8816-D5777659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52"/>
              <a:ext cx="99" cy="16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7" name="Rectangle 17">
              <a:extLst>
                <a:ext uri="{FF2B5EF4-FFF2-40B4-BE49-F238E27FC236}">
                  <a16:creationId xmlns:a16="http://schemas.microsoft.com/office/drawing/2014/main" id="{C0A895F1-89A6-5541-994B-C7A9BBD97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352"/>
              <a:ext cx="225" cy="16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8" name="Rectangle 18">
              <a:extLst>
                <a:ext uri="{FF2B5EF4-FFF2-40B4-BE49-F238E27FC236}">
                  <a16:creationId xmlns:a16="http://schemas.microsoft.com/office/drawing/2014/main" id="{AB00C1B1-CA4A-094F-8D17-F6DD46A44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2352"/>
              <a:ext cx="131" cy="162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9" name="Rectangle 19">
              <a:extLst>
                <a:ext uri="{FF2B5EF4-FFF2-40B4-BE49-F238E27FC236}">
                  <a16:creationId xmlns:a16="http://schemas.microsoft.com/office/drawing/2014/main" id="{91CF5962-3F40-3543-8DEE-B2D9422DE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352"/>
              <a:ext cx="224" cy="162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0" name="Text Box 20">
              <a:extLst>
                <a:ext uri="{FF2B5EF4-FFF2-40B4-BE49-F238E27FC236}">
                  <a16:creationId xmlns:a16="http://schemas.microsoft.com/office/drawing/2014/main" id="{02117A5A-2BA5-F941-9AC3-F70EAD052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4" y="3312"/>
              <a:ext cx="8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/>
              <a:r>
                <a:rPr lang="en-US" altLang="en-US" sz="2400" b="1">
                  <a:solidFill>
                    <a:srgbClr val="0000CC"/>
                  </a:solidFill>
                  <a:latin typeface="Garamond" panose="02020404030301010803" pitchFamily="18" charset="0"/>
                </a:rPr>
                <a:t>Landing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136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>
            <a:extLst>
              <a:ext uri="{FF2B5EF4-FFF2-40B4-BE49-F238E27FC236}">
                <a16:creationId xmlns:a16="http://schemas.microsoft.com/office/drawing/2014/main" id="{703FCA57-1797-0E4B-BCDF-168CB069D5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80898" name="Footer Placeholder 4">
            <a:extLst>
              <a:ext uri="{FF2B5EF4-FFF2-40B4-BE49-F238E27FC236}">
                <a16:creationId xmlns:a16="http://schemas.microsoft.com/office/drawing/2014/main" id="{40F83D03-0012-8841-86A6-1F7F0CAB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48C68648-5502-AC49-8FBF-7DCCE7D7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C5001CB-C68A-1F44-AA0C-843D114CACD6}" type="slidenum">
              <a:rPr lang="en-US" altLang="en-US" sz="1400"/>
              <a:pPr algn="r"/>
              <a:t>62</a:t>
            </a:fld>
            <a:endParaRPr lang="en-US" altLang="en-US" sz="1400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BC035552-06D7-0147-A57E-AFC860530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PCA sometimes misses essential features</a:t>
            </a: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EF535587-5864-7741-B336-9882C053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Best SVD axis: not always meaningful!</a:t>
            </a:r>
          </a:p>
        </p:txBody>
      </p:sp>
      <p:pic>
        <p:nvPicPr>
          <p:cNvPr id="80902" name="Picture 4" descr="shot9_1">
            <a:extLst>
              <a:ext uri="{FF2B5EF4-FFF2-40B4-BE49-F238E27FC236}">
                <a16:creationId xmlns:a16="http://schemas.microsoft.com/office/drawing/2014/main" id="{15613A26-D066-2549-956D-D543040C461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2667000"/>
            <a:ext cx="4419600" cy="3514725"/>
          </a:xfrm>
          <a:noFill/>
        </p:spPr>
      </p:pic>
      <p:pic>
        <p:nvPicPr>
          <p:cNvPr id="80903" name="Picture 5" descr="shot9_402">
            <a:extLst>
              <a:ext uri="{FF2B5EF4-FFF2-40B4-BE49-F238E27FC236}">
                <a16:creationId xmlns:a16="http://schemas.microsoft.com/office/drawing/2014/main" id="{042FCD18-9891-D046-BC50-C5833AE4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52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6" descr="shot9_423">
            <a:extLst>
              <a:ext uri="{FF2B5EF4-FFF2-40B4-BE49-F238E27FC236}">
                <a16:creationId xmlns:a16="http://schemas.microsoft.com/office/drawing/2014/main" id="{7A14AECE-B539-3E4E-AAE4-5F9D1F46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152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0843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Date Placeholder 4">
            <a:extLst>
              <a:ext uri="{FF2B5EF4-FFF2-40B4-BE49-F238E27FC236}">
                <a16:creationId xmlns:a16="http://schemas.microsoft.com/office/drawing/2014/main" id="{0A53DE32-25BE-D944-B3B8-E2037B500D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81922" name="Footer Placeholder 5">
            <a:extLst>
              <a:ext uri="{FF2B5EF4-FFF2-40B4-BE49-F238E27FC236}">
                <a16:creationId xmlns:a16="http://schemas.microsoft.com/office/drawing/2014/main" id="{B213BBCC-91E5-5043-83ED-7B39D1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1923" name="Slide Number Placeholder 6">
            <a:extLst>
              <a:ext uri="{FF2B5EF4-FFF2-40B4-BE49-F238E27FC236}">
                <a16:creationId xmlns:a16="http://schemas.microsoft.com/office/drawing/2014/main" id="{E99DCFAD-8208-144C-843B-73C68D80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3BF8BDF-F0BF-574A-A420-E14E7482C628}" type="slidenum">
              <a:rPr lang="en-US" altLang="en-US" sz="1400"/>
              <a:pPr algn="r"/>
              <a:t>63</a:t>
            </a:fld>
            <a:endParaRPr lang="en-US" altLang="en-US" sz="1400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03012C55-298B-D34A-8D31-876B83D0C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Motivation: 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(Q1) Find patterns in data</a:t>
            </a: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88AD422A-BFB8-9B45-95F2-D1716B2F0E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26" name="Rectangle 4">
            <a:extLst>
              <a:ext uri="{FF2B5EF4-FFF2-40B4-BE49-F238E27FC236}">
                <a16:creationId xmlns:a16="http://schemas.microsoft.com/office/drawing/2014/main" id="{4C2F79B6-3DDD-314B-829A-ECA3DF72051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7238" y="2327275"/>
            <a:ext cx="3814762" cy="3768725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Human would say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Pattern 1: along diagonal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Pattern 2: along vertical axis</a:t>
            </a:r>
          </a:p>
          <a:p>
            <a:r>
              <a:rPr lang="en-US" altLang="en-US" sz="3200">
                <a:solidFill>
                  <a:srgbClr val="FF0066"/>
                </a:solidFill>
                <a:ea typeface="ＭＳ Ｐゴシック" panose="020B0600070205080204" pitchFamily="34" charset="-128"/>
              </a:rPr>
              <a:t>How to find these automatically?</a:t>
            </a:r>
          </a:p>
        </p:txBody>
      </p:sp>
      <p:pic>
        <p:nvPicPr>
          <p:cNvPr id="81927" name="Picture 5" descr="shot9_1">
            <a:extLst>
              <a:ext uri="{FF2B5EF4-FFF2-40B4-BE49-F238E27FC236}">
                <a16:creationId xmlns:a16="http://schemas.microsoft.com/office/drawing/2014/main" id="{F5ED6C34-1DD8-544A-9E02-B29C1A4DE86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259013"/>
            <a:ext cx="4038600" cy="3211512"/>
          </a:xfrm>
          <a:noFill/>
        </p:spPr>
      </p:pic>
      <p:sp>
        <p:nvSpPr>
          <p:cNvPr id="81928" name="Text Box 6">
            <a:extLst>
              <a:ext uri="{FF2B5EF4-FFF2-40B4-BE49-F238E27FC236}">
                <a16:creationId xmlns:a16="http://schemas.microsoft.com/office/drawing/2014/main" id="{BD83509B-DBDC-9745-BA4D-F2BC8BB8D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10200"/>
            <a:ext cx="11430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Left Knee</a:t>
            </a:r>
          </a:p>
        </p:txBody>
      </p:sp>
      <p:sp>
        <p:nvSpPr>
          <p:cNvPr id="81929" name="Text Box 7">
            <a:extLst>
              <a:ext uri="{FF2B5EF4-FFF2-40B4-BE49-F238E27FC236}">
                <a16:creationId xmlns:a16="http://schemas.microsoft.com/office/drawing/2014/main" id="{564DF2DF-8AB6-FD4F-8763-369D9300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133600"/>
            <a:ext cx="12954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Right Knee</a:t>
            </a:r>
          </a:p>
        </p:txBody>
      </p:sp>
      <p:sp>
        <p:nvSpPr>
          <p:cNvPr id="81930" name="Text Box 8">
            <a:extLst>
              <a:ext uri="{FF2B5EF4-FFF2-40B4-BE49-F238E27FC236}">
                <a16:creationId xmlns:a16="http://schemas.microsoft.com/office/drawing/2014/main" id="{DB58AE3D-0DB0-E148-876F-EB4D55FD2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191000"/>
            <a:ext cx="828675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60:1</a:t>
            </a:r>
          </a:p>
        </p:txBody>
      </p:sp>
      <p:sp>
        <p:nvSpPr>
          <p:cNvPr id="81931" name="Line 9">
            <a:extLst>
              <a:ext uri="{FF2B5EF4-FFF2-40B4-BE49-F238E27FC236}">
                <a16:creationId xmlns:a16="http://schemas.microsoft.com/office/drawing/2014/main" id="{C1ED549F-FFF5-4A47-910F-7449309B7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419600"/>
            <a:ext cx="609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2" name="Text Box 10">
            <a:extLst>
              <a:ext uri="{FF2B5EF4-FFF2-40B4-BE49-F238E27FC236}">
                <a16:creationId xmlns:a16="http://schemas.microsoft.com/office/drawing/2014/main" id="{B5999B2E-9247-BE4A-B343-AB3C7CA68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5562600"/>
            <a:ext cx="644525" cy="488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1:1</a:t>
            </a:r>
          </a:p>
        </p:txBody>
      </p:sp>
      <p:sp>
        <p:nvSpPr>
          <p:cNvPr id="81933" name="Line 11">
            <a:extLst>
              <a:ext uri="{FF2B5EF4-FFF2-40B4-BE49-F238E27FC236}">
                <a16:creationId xmlns:a16="http://schemas.microsoft.com/office/drawing/2014/main" id="{16C9DEF0-5488-0C47-B8BC-9FE447850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724400"/>
            <a:ext cx="0" cy="838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7042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>
            <a:extLst>
              <a:ext uri="{FF2B5EF4-FFF2-40B4-BE49-F238E27FC236}">
                <a16:creationId xmlns:a16="http://schemas.microsoft.com/office/drawing/2014/main" id="{129137A6-2106-A142-8108-31627DC300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EC770CE5-F735-AB4F-B1C1-A6EC1ED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927AFF61-901B-1247-88D2-B8034F3A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B27D57-D5E6-2947-BED5-2A089CFAE6BC}" type="slidenum">
              <a:rPr lang="en-US" altLang="en-US" sz="1400"/>
              <a:pPr algn="r"/>
              <a:t>64</a:t>
            </a:fld>
            <a:endParaRPr lang="en-US" altLang="en-US" sz="1400"/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68875AED-2F01-B544-9FF7-C4AEB63A4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Motivation: 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(Q2) Find hidden variables</a:t>
            </a:r>
          </a:p>
        </p:txBody>
      </p:sp>
      <p:pic>
        <p:nvPicPr>
          <p:cNvPr id="83973" name="Picture 3" descr="DJIA_AA_AXP_BA_CAT_C_1-5">
            <a:extLst>
              <a:ext uri="{FF2B5EF4-FFF2-40B4-BE49-F238E27FC236}">
                <a16:creationId xmlns:a16="http://schemas.microsoft.com/office/drawing/2014/main" id="{FA26A007-661D-704E-B75E-5E6F1169A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7050" y="1981200"/>
            <a:ext cx="4862513" cy="3603625"/>
          </a:xfrm>
          <a:noFill/>
        </p:spPr>
      </p:pic>
      <p:sp>
        <p:nvSpPr>
          <p:cNvPr id="83974" name="Text Box 4">
            <a:extLst>
              <a:ext uri="{FF2B5EF4-FFF2-40B4-BE49-F238E27FC236}">
                <a16:creationId xmlns:a16="http://schemas.microsoft.com/office/drawing/2014/main" id="{6168126F-55AB-CA41-A50B-9B248C4C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Dow Jones Industrial Average</a:t>
            </a:r>
          </a:p>
        </p:txBody>
      </p:sp>
      <p:sp>
        <p:nvSpPr>
          <p:cNvPr id="83975" name="Text Box 5">
            <a:extLst>
              <a:ext uri="{FF2B5EF4-FFF2-40B4-BE49-F238E27FC236}">
                <a16:creationId xmlns:a16="http://schemas.microsoft.com/office/drawing/2014/main" id="{6EA5EA71-0D42-6C4C-AC06-5AADB80E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Alcoa</a:t>
            </a:r>
          </a:p>
        </p:txBody>
      </p:sp>
      <p:sp>
        <p:nvSpPr>
          <p:cNvPr id="83976" name="Text Box 6">
            <a:extLst>
              <a:ext uri="{FF2B5EF4-FFF2-40B4-BE49-F238E27FC236}">
                <a16:creationId xmlns:a16="http://schemas.microsoft.com/office/drawing/2014/main" id="{8B155778-AA5E-3E47-9FE0-92D13AB3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5088"/>
            <a:ext cx="12192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American Express</a:t>
            </a:r>
          </a:p>
        </p:txBody>
      </p:sp>
      <p:sp>
        <p:nvSpPr>
          <p:cNvPr id="83977" name="Text Box 7">
            <a:extLst>
              <a:ext uri="{FF2B5EF4-FFF2-40B4-BE49-F238E27FC236}">
                <a16:creationId xmlns:a16="http://schemas.microsoft.com/office/drawing/2014/main" id="{54736DAC-CA97-DE4A-8E9B-29B9669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67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Boeing</a:t>
            </a:r>
          </a:p>
        </p:txBody>
      </p:sp>
      <p:sp>
        <p:nvSpPr>
          <p:cNvPr id="83978" name="Text Box 8">
            <a:extLst>
              <a:ext uri="{FF2B5EF4-FFF2-40B4-BE49-F238E27FC236}">
                <a16:creationId xmlns:a16="http://schemas.microsoft.com/office/drawing/2014/main" id="{EBBC7B8E-7137-EC4D-B3AB-9DA25A98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29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3979" name="Text Box 9">
            <a:extLst>
              <a:ext uri="{FF2B5EF4-FFF2-40B4-BE49-F238E27FC236}">
                <a16:creationId xmlns:a16="http://schemas.microsoft.com/office/drawing/2014/main" id="{64AEFA3B-97E0-FA48-85F0-8B78ECD2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91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Citi Group</a:t>
            </a:r>
          </a:p>
        </p:txBody>
      </p:sp>
      <p:sp>
        <p:nvSpPr>
          <p:cNvPr id="83980" name="Text Box 10">
            <a:extLst>
              <a:ext uri="{FF2B5EF4-FFF2-40B4-BE49-F238E27FC236}">
                <a16:creationId xmlns:a16="http://schemas.microsoft.com/office/drawing/2014/main" id="{7DDE318E-337D-7F4E-896A-E69CEA39F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1981200" cy="9159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Find common hidden variables, and weights.</a:t>
            </a:r>
          </a:p>
        </p:txBody>
      </p:sp>
    </p:spTree>
    <p:extLst>
      <p:ext uri="{BB962C8B-B14F-4D97-AF65-F5344CB8AC3E}">
        <p14:creationId xmlns:p14="http://schemas.microsoft.com/office/powerpoint/2010/main" val="172715706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ate Placeholder 3">
            <a:extLst>
              <a:ext uri="{FF2B5EF4-FFF2-40B4-BE49-F238E27FC236}">
                <a16:creationId xmlns:a16="http://schemas.microsoft.com/office/drawing/2014/main" id="{9E7942AE-9C8D-DD4F-B315-BEEC0647C1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FD069C9D-370D-9C48-BC2B-37883AF3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561A5677-2DF1-E546-BFF0-CDB94FD3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8C172E3-80F6-E94B-9EEC-4B0D32DA4A8D}" type="slidenum">
              <a:rPr lang="en-US" altLang="en-US" sz="1400"/>
              <a:pPr algn="r"/>
              <a:t>65</a:t>
            </a:fld>
            <a:endParaRPr lang="en-US" altLang="en-US" sz="1400"/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243D65CD-81B2-B243-8FDF-4573891E4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Motivation: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(Q2) Find hidden variables</a:t>
            </a:r>
          </a:p>
        </p:txBody>
      </p:sp>
      <p:pic>
        <p:nvPicPr>
          <p:cNvPr id="86021" name="Picture 3" descr="DJIA_icasig_reduced_5Dim_hidden">
            <a:extLst>
              <a:ext uri="{FF2B5EF4-FFF2-40B4-BE49-F238E27FC236}">
                <a16:creationId xmlns:a16="http://schemas.microsoft.com/office/drawing/2014/main" id="{201AD74C-F278-3340-93AC-AD58B8F6EBF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4648200"/>
            <a:ext cx="4191000" cy="1066800"/>
          </a:xfrm>
          <a:noFill/>
        </p:spPr>
      </p:pic>
      <p:pic>
        <p:nvPicPr>
          <p:cNvPr id="86022" name="Picture 4" descr="DJIA_icasig_reduced_5Dim_hidden">
            <a:extLst>
              <a:ext uri="{FF2B5EF4-FFF2-40B4-BE49-F238E27FC236}">
                <a16:creationId xmlns:a16="http://schemas.microsoft.com/office/drawing/2014/main" id="{3052AA64-32A4-BE4C-A345-BFA4B49E1D9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724400"/>
            <a:ext cx="4343400" cy="990600"/>
          </a:xfrm>
          <a:noFill/>
        </p:spPr>
      </p:pic>
      <p:sp>
        <p:nvSpPr>
          <p:cNvPr id="86023" name="Text Box 5">
            <a:extLst>
              <a:ext uri="{FF2B5EF4-FFF2-40B4-BE49-F238E27FC236}">
                <a16:creationId xmlns:a16="http://schemas.microsoft.com/office/drawing/2014/main" id="{7DF32CC3-0B4B-434C-B746-3ADB7E1F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05488"/>
            <a:ext cx="3124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Hidden variable 1</a:t>
            </a:r>
          </a:p>
        </p:txBody>
      </p:sp>
      <p:sp>
        <p:nvSpPr>
          <p:cNvPr id="86024" name="Text Box 6">
            <a:extLst>
              <a:ext uri="{FF2B5EF4-FFF2-40B4-BE49-F238E27FC236}">
                <a16:creationId xmlns:a16="http://schemas.microsoft.com/office/drawing/2014/main" id="{EA0F93F7-02B4-9C42-8A6E-0D566A5A8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Hidden variable 2</a:t>
            </a:r>
          </a:p>
        </p:txBody>
      </p:sp>
      <p:sp>
        <p:nvSpPr>
          <p:cNvPr id="86025" name="Line 7">
            <a:extLst>
              <a:ext uri="{FF2B5EF4-FFF2-40B4-BE49-F238E27FC236}">
                <a16:creationId xmlns:a16="http://schemas.microsoft.com/office/drawing/2014/main" id="{57F3EF8C-20AF-194B-9635-1C4F16D5F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6" name="Line 8">
            <a:extLst>
              <a:ext uri="{FF2B5EF4-FFF2-40B4-BE49-F238E27FC236}">
                <a16:creationId xmlns:a16="http://schemas.microsoft.com/office/drawing/2014/main" id="{6A7F3A66-92DA-1443-8433-12CF746B8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048000"/>
            <a:ext cx="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7" name="Line 9">
            <a:extLst>
              <a:ext uri="{FF2B5EF4-FFF2-40B4-BE49-F238E27FC236}">
                <a16:creationId xmlns:a16="http://schemas.microsoft.com/office/drawing/2014/main" id="{095B7E27-FC6E-1E4A-9FC5-B6F272A7D7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048000"/>
            <a:ext cx="434340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8" name="Line 10">
            <a:extLst>
              <a:ext uri="{FF2B5EF4-FFF2-40B4-BE49-F238E27FC236}">
                <a16:creationId xmlns:a16="http://schemas.microsoft.com/office/drawing/2014/main" id="{573486D2-26EE-6344-AD46-0CE79DF71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441960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9" name="Text Box 11">
            <a:extLst>
              <a:ext uri="{FF2B5EF4-FFF2-40B4-BE49-F238E27FC236}">
                <a16:creationId xmlns:a16="http://schemas.microsoft.com/office/drawing/2014/main" id="{BB562B3C-30EC-A348-A73D-41A29BD1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7600"/>
            <a:ext cx="1052512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1,CAT</a:t>
            </a:r>
          </a:p>
        </p:txBody>
      </p:sp>
      <p:sp>
        <p:nvSpPr>
          <p:cNvPr id="86030" name="Text Box 12">
            <a:extLst>
              <a:ext uri="{FF2B5EF4-FFF2-40B4-BE49-F238E27FC236}">
                <a16:creationId xmlns:a16="http://schemas.microsoft.com/office/drawing/2014/main" id="{6F5BF16C-8F06-0040-80C6-0B555A17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038600"/>
            <a:ext cx="1128712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1,INTC</a:t>
            </a:r>
          </a:p>
        </p:txBody>
      </p:sp>
      <p:sp>
        <p:nvSpPr>
          <p:cNvPr id="86031" name="Text Box 13">
            <a:extLst>
              <a:ext uri="{FF2B5EF4-FFF2-40B4-BE49-F238E27FC236}">
                <a16:creationId xmlns:a16="http://schemas.microsoft.com/office/drawing/2014/main" id="{4C32C968-A613-8448-9CCE-FF92B9D8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4038600"/>
            <a:ext cx="1052512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2,CAT</a:t>
            </a:r>
          </a:p>
        </p:txBody>
      </p:sp>
      <p:sp>
        <p:nvSpPr>
          <p:cNvPr id="86032" name="Text Box 14">
            <a:extLst>
              <a:ext uri="{FF2B5EF4-FFF2-40B4-BE49-F238E27FC236}">
                <a16:creationId xmlns:a16="http://schemas.microsoft.com/office/drawing/2014/main" id="{95C51C0B-2005-9743-BA55-DF2945AF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657600"/>
            <a:ext cx="1128713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2,INTC</a:t>
            </a:r>
          </a:p>
        </p:txBody>
      </p:sp>
      <p:sp>
        <p:nvSpPr>
          <p:cNvPr id="86033" name="Text Box 15">
            <a:extLst>
              <a:ext uri="{FF2B5EF4-FFF2-40B4-BE49-F238E27FC236}">
                <a16:creationId xmlns:a16="http://schemas.microsoft.com/office/drawing/2014/main" id="{2FECC4C1-E7B3-8C48-8ADA-DA4BA549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34290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rgbClr val="CC00CC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6034" name="Text Box 16">
            <a:extLst>
              <a:ext uri="{FF2B5EF4-FFF2-40B4-BE49-F238E27FC236}">
                <a16:creationId xmlns:a16="http://schemas.microsoft.com/office/drawing/2014/main" id="{5241ACE8-E9EA-A942-8513-E00A047B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9530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rgbClr val="CC00CC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6035" name="Text Box 17">
            <a:extLst>
              <a:ext uri="{FF2B5EF4-FFF2-40B4-BE49-F238E27FC236}">
                <a16:creationId xmlns:a16="http://schemas.microsoft.com/office/drawing/2014/main" id="{491D0D69-BD3F-A74D-B1C8-1FFE10CC6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rgbClr val="CC00CC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86036" name="Picture 18" descr="DJIA_AA_AXP_BA_CAT_C_1-5">
            <a:extLst>
              <a:ext uri="{FF2B5EF4-FFF2-40B4-BE49-F238E27FC236}">
                <a16:creationId xmlns:a16="http://schemas.microsoft.com/office/drawing/2014/main" id="{46047F74-2DDE-5F4E-A553-FF8CA04A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419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7" name="Picture 19" descr="DJIA_HWP_HD_HON_INTC_IBM_11-15">
            <a:extLst>
              <a:ext uri="{FF2B5EF4-FFF2-40B4-BE49-F238E27FC236}">
                <a16:creationId xmlns:a16="http://schemas.microsoft.com/office/drawing/2014/main" id="{AF1A2C5C-1FFA-454B-9450-F333F9D98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8" name="Text Box 20">
            <a:extLst>
              <a:ext uri="{FF2B5EF4-FFF2-40B4-BE49-F238E27FC236}">
                <a16:creationId xmlns:a16="http://schemas.microsoft.com/office/drawing/2014/main" id="{DCF72984-8D5A-2844-8102-33E08F67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6039" name="Text Box 21">
            <a:extLst>
              <a:ext uri="{FF2B5EF4-FFF2-40B4-BE49-F238E27FC236}">
                <a16:creationId xmlns:a16="http://schemas.microsoft.com/office/drawing/2014/main" id="{A1F56CB0-CDA7-974C-8186-1336CFFB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278274506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4">
            <a:extLst>
              <a:ext uri="{FF2B5EF4-FFF2-40B4-BE49-F238E27FC236}">
                <a16:creationId xmlns:a16="http://schemas.microsoft.com/office/drawing/2014/main" id="{0A375199-D473-3F4A-AADE-713A4CA726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87042" name="Footer Placeholder 5">
            <a:extLst>
              <a:ext uri="{FF2B5EF4-FFF2-40B4-BE49-F238E27FC236}">
                <a16:creationId xmlns:a16="http://schemas.microsoft.com/office/drawing/2014/main" id="{6F4F6A2F-A829-BD4A-A0FB-7B6F30C0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E8753DD8-E41A-0F46-8ACD-5243346D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EB6CD9A-F540-8A4C-A785-43A84309E6D8}" type="slidenum">
              <a:rPr lang="en-US" altLang="en-US" sz="1400"/>
              <a:pPr algn="r"/>
              <a:t>66</a:t>
            </a:fld>
            <a:endParaRPr lang="en-US" altLang="en-US" sz="1400"/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87D6750D-0F8E-F448-A408-E12B3C42F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Motivation: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(Q2) Find hidden variables</a:t>
            </a:r>
          </a:p>
        </p:txBody>
      </p:sp>
      <p:pic>
        <p:nvPicPr>
          <p:cNvPr id="87045" name="Picture 3" descr="DJIA_AA_AXP_BA_CAT_C_1-5">
            <a:extLst>
              <a:ext uri="{FF2B5EF4-FFF2-40B4-BE49-F238E27FC236}">
                <a16:creationId xmlns:a16="http://schemas.microsoft.com/office/drawing/2014/main" id="{1F8A539C-B157-4047-B03B-63C4DA91A2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419600" cy="1073150"/>
          </a:xfrm>
          <a:noFill/>
        </p:spPr>
      </p:pic>
      <p:pic>
        <p:nvPicPr>
          <p:cNvPr id="87046" name="Picture 4" descr="DJIA_icasig_reduced_5Dim_hidden">
            <a:extLst>
              <a:ext uri="{FF2B5EF4-FFF2-40B4-BE49-F238E27FC236}">
                <a16:creationId xmlns:a16="http://schemas.microsoft.com/office/drawing/2014/main" id="{9431773D-B27B-A74D-9576-9ADF4A74B25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4648200"/>
            <a:ext cx="4191000" cy="1066800"/>
          </a:xfrm>
          <a:noFill/>
        </p:spPr>
      </p:pic>
      <p:pic>
        <p:nvPicPr>
          <p:cNvPr id="87047" name="Picture 5" descr="DJIA_icasig_reduced_5Dim_hidden">
            <a:extLst>
              <a:ext uri="{FF2B5EF4-FFF2-40B4-BE49-F238E27FC236}">
                <a16:creationId xmlns:a16="http://schemas.microsoft.com/office/drawing/2014/main" id="{BF7A9CE6-2286-A94A-9BAF-3EA856A5FC5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724400"/>
            <a:ext cx="4343400" cy="990600"/>
          </a:xfrm>
          <a:noFill/>
        </p:spPr>
      </p:pic>
      <p:sp>
        <p:nvSpPr>
          <p:cNvPr id="87048" name="Text Box 6">
            <a:extLst>
              <a:ext uri="{FF2B5EF4-FFF2-40B4-BE49-F238E27FC236}">
                <a16:creationId xmlns:a16="http://schemas.microsoft.com/office/drawing/2014/main" id="{646BFF35-62F2-384A-97FE-AE1759B2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05488"/>
            <a:ext cx="3124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“Hidden variable 1”</a:t>
            </a:r>
          </a:p>
        </p:txBody>
      </p:sp>
      <p:sp>
        <p:nvSpPr>
          <p:cNvPr id="87049" name="Text Box 7">
            <a:extLst>
              <a:ext uri="{FF2B5EF4-FFF2-40B4-BE49-F238E27FC236}">
                <a16:creationId xmlns:a16="http://schemas.microsoft.com/office/drawing/2014/main" id="{088CE8C6-342B-2049-B704-893E0A5A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“Hidden variable 2”</a:t>
            </a:r>
          </a:p>
        </p:txBody>
      </p:sp>
      <p:sp>
        <p:nvSpPr>
          <p:cNvPr id="87050" name="Line 8">
            <a:extLst>
              <a:ext uri="{FF2B5EF4-FFF2-40B4-BE49-F238E27FC236}">
                <a16:creationId xmlns:a16="http://schemas.microsoft.com/office/drawing/2014/main" id="{389EB7AE-DF0E-7847-B998-C9A426143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1" name="Line 9">
            <a:extLst>
              <a:ext uri="{FF2B5EF4-FFF2-40B4-BE49-F238E27FC236}">
                <a16:creationId xmlns:a16="http://schemas.microsoft.com/office/drawing/2014/main" id="{DAEA0D19-50E1-A347-8EF3-29B35722C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048000"/>
            <a:ext cx="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2" name="Line 10">
            <a:extLst>
              <a:ext uri="{FF2B5EF4-FFF2-40B4-BE49-F238E27FC236}">
                <a16:creationId xmlns:a16="http://schemas.microsoft.com/office/drawing/2014/main" id="{983789E3-4023-DC40-B3BB-FA5FC5AA8C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048000"/>
            <a:ext cx="434340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3" name="Line 11">
            <a:extLst>
              <a:ext uri="{FF2B5EF4-FFF2-40B4-BE49-F238E27FC236}">
                <a16:creationId xmlns:a16="http://schemas.microsoft.com/office/drawing/2014/main" id="{AE1A9E0D-F6D4-DD41-BC09-1570CB111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441960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4" name="Text Box 12">
            <a:extLst>
              <a:ext uri="{FF2B5EF4-FFF2-40B4-BE49-F238E27FC236}">
                <a16:creationId xmlns:a16="http://schemas.microsoft.com/office/drawing/2014/main" id="{BD54AFD9-D940-204C-9F2A-31D210D7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657600"/>
            <a:ext cx="828675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0.94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55" name="Text Box 13">
            <a:extLst>
              <a:ext uri="{FF2B5EF4-FFF2-40B4-BE49-F238E27FC236}">
                <a16:creationId xmlns:a16="http://schemas.microsoft.com/office/drawing/2014/main" id="{45B0DB19-1AB8-1448-B84E-7D52AB7A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4038600"/>
            <a:ext cx="828675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0.63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56" name="Text Box 14">
            <a:extLst>
              <a:ext uri="{FF2B5EF4-FFF2-40B4-BE49-F238E27FC236}">
                <a16:creationId xmlns:a16="http://schemas.microsoft.com/office/drawing/2014/main" id="{A4D58FCC-2787-D247-B2C2-987DF36E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4038600"/>
            <a:ext cx="828675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0.03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57" name="Text Box 15">
            <a:extLst>
              <a:ext uri="{FF2B5EF4-FFF2-40B4-BE49-F238E27FC236}">
                <a16:creationId xmlns:a16="http://schemas.microsoft.com/office/drawing/2014/main" id="{36B7BBE6-6B1C-C244-97EB-A06BF04D8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3657600"/>
            <a:ext cx="828675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0.64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7058" name="Picture 16" descr="DJIA_HWP_HD_HON_INTC_IBM_11-15">
            <a:extLst>
              <a:ext uri="{FF2B5EF4-FFF2-40B4-BE49-F238E27FC236}">
                <a16:creationId xmlns:a16="http://schemas.microsoft.com/office/drawing/2014/main" id="{71CC37AE-01E0-AF44-B1D3-3CE6C9DFE8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495800" cy="1066800"/>
          </a:xfrm>
          <a:noFill/>
        </p:spPr>
      </p:pic>
      <p:sp>
        <p:nvSpPr>
          <p:cNvPr id="87059" name="Text Box 17">
            <a:extLst>
              <a:ext uri="{FF2B5EF4-FFF2-40B4-BE49-F238E27FC236}">
                <a16:creationId xmlns:a16="http://schemas.microsoft.com/office/drawing/2014/main" id="{3AAD4DA8-0EE7-0840-924E-38D0BF370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7060" name="Text Box 18">
            <a:extLst>
              <a:ext uri="{FF2B5EF4-FFF2-40B4-BE49-F238E27FC236}">
                <a16:creationId xmlns:a16="http://schemas.microsoft.com/office/drawing/2014/main" id="{7F28D899-9CDF-F343-8429-B2E8ED98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153747589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4">
            <a:extLst>
              <a:ext uri="{FF2B5EF4-FFF2-40B4-BE49-F238E27FC236}">
                <a16:creationId xmlns:a16="http://schemas.microsoft.com/office/drawing/2014/main" id="{9C30933D-1EAB-3545-A724-7DD06F3A47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88066" name="Footer Placeholder 5">
            <a:extLst>
              <a:ext uri="{FF2B5EF4-FFF2-40B4-BE49-F238E27FC236}">
                <a16:creationId xmlns:a16="http://schemas.microsoft.com/office/drawing/2014/main" id="{DCBC1433-BFE8-9540-AF83-F758B2EC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8067" name="Slide Number Placeholder 6">
            <a:extLst>
              <a:ext uri="{FF2B5EF4-FFF2-40B4-BE49-F238E27FC236}">
                <a16:creationId xmlns:a16="http://schemas.microsoft.com/office/drawing/2014/main" id="{E7866F9E-039E-2F4A-B850-3F008F8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77A4FD5-E24A-1649-9C08-C2FAE5217EDC}" type="slidenum">
              <a:rPr lang="en-US" altLang="en-US" sz="1400"/>
              <a:pPr algn="r"/>
              <a:t>67</a:t>
            </a:fld>
            <a:endParaRPr lang="en-US" altLang="en-US" sz="140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D14FFB6D-D847-C142-B05B-F8646C53B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Motivation: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(Q2) Find hidden variables</a:t>
            </a:r>
          </a:p>
        </p:txBody>
      </p:sp>
      <p:pic>
        <p:nvPicPr>
          <p:cNvPr id="88069" name="Picture 3" descr="DJIA_AA_AXP_BA_CAT_C_1-5">
            <a:extLst>
              <a:ext uri="{FF2B5EF4-FFF2-40B4-BE49-F238E27FC236}">
                <a16:creationId xmlns:a16="http://schemas.microsoft.com/office/drawing/2014/main" id="{C4B8BA60-DE8C-104D-915C-DBEF719613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419600" cy="1073150"/>
          </a:xfrm>
          <a:noFill/>
        </p:spPr>
      </p:pic>
      <p:pic>
        <p:nvPicPr>
          <p:cNvPr id="88070" name="Picture 4" descr="DJIA_icasig_reduced_5Dim_hidden">
            <a:extLst>
              <a:ext uri="{FF2B5EF4-FFF2-40B4-BE49-F238E27FC236}">
                <a16:creationId xmlns:a16="http://schemas.microsoft.com/office/drawing/2014/main" id="{5C054D20-044C-2A42-9C72-000A78C4B57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4648200"/>
            <a:ext cx="4191000" cy="1066800"/>
          </a:xfrm>
          <a:noFill/>
        </p:spPr>
      </p:pic>
      <p:pic>
        <p:nvPicPr>
          <p:cNvPr id="88071" name="Picture 5" descr="DJIA_icasig_reduced_5Dim_hidden">
            <a:extLst>
              <a:ext uri="{FF2B5EF4-FFF2-40B4-BE49-F238E27FC236}">
                <a16:creationId xmlns:a16="http://schemas.microsoft.com/office/drawing/2014/main" id="{8BA3381D-B40C-9148-A4D3-5A6F1EA209B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724400"/>
            <a:ext cx="4343400" cy="990600"/>
          </a:xfrm>
          <a:noFill/>
        </p:spPr>
      </p:pic>
      <p:sp>
        <p:nvSpPr>
          <p:cNvPr id="88072" name="Text Box 6">
            <a:extLst>
              <a:ext uri="{FF2B5EF4-FFF2-40B4-BE49-F238E27FC236}">
                <a16:creationId xmlns:a16="http://schemas.microsoft.com/office/drawing/2014/main" id="{DC4DB8FE-E224-A84B-ADAF-2D846C376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05488"/>
            <a:ext cx="3124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“General trend”</a:t>
            </a:r>
          </a:p>
        </p:txBody>
      </p:sp>
      <p:sp>
        <p:nvSpPr>
          <p:cNvPr id="88073" name="Text Box 7">
            <a:extLst>
              <a:ext uri="{FF2B5EF4-FFF2-40B4-BE49-F238E27FC236}">
                <a16:creationId xmlns:a16="http://schemas.microsoft.com/office/drawing/2014/main" id="{5392C8C2-7FB5-AB49-A307-E4F55889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“Internet bubble”</a:t>
            </a:r>
          </a:p>
        </p:txBody>
      </p:sp>
      <p:sp>
        <p:nvSpPr>
          <p:cNvPr id="88074" name="Line 8">
            <a:extLst>
              <a:ext uri="{FF2B5EF4-FFF2-40B4-BE49-F238E27FC236}">
                <a16:creationId xmlns:a16="http://schemas.microsoft.com/office/drawing/2014/main" id="{B44F717B-D480-DF45-B285-74902B5F8C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75" name="Line 9">
            <a:extLst>
              <a:ext uri="{FF2B5EF4-FFF2-40B4-BE49-F238E27FC236}">
                <a16:creationId xmlns:a16="http://schemas.microsoft.com/office/drawing/2014/main" id="{0219A5C5-7842-A748-9CEB-08EC9E8ECD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048000"/>
            <a:ext cx="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76" name="Line 10">
            <a:extLst>
              <a:ext uri="{FF2B5EF4-FFF2-40B4-BE49-F238E27FC236}">
                <a16:creationId xmlns:a16="http://schemas.microsoft.com/office/drawing/2014/main" id="{EF33F6D3-2F49-7840-B205-B94FE901FD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048000"/>
            <a:ext cx="434340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77" name="Line 11">
            <a:extLst>
              <a:ext uri="{FF2B5EF4-FFF2-40B4-BE49-F238E27FC236}">
                <a16:creationId xmlns:a16="http://schemas.microsoft.com/office/drawing/2014/main" id="{F6ED6AE1-FB1E-2142-A6C8-9B520B5FF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441960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78" name="Text Box 12">
            <a:extLst>
              <a:ext uri="{FF2B5EF4-FFF2-40B4-BE49-F238E27FC236}">
                <a16:creationId xmlns:a16="http://schemas.microsoft.com/office/drawing/2014/main" id="{F5705FC8-8055-F047-8AC0-061BEAB7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657600"/>
            <a:ext cx="828675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0.94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8079" name="Text Box 13">
            <a:extLst>
              <a:ext uri="{FF2B5EF4-FFF2-40B4-BE49-F238E27FC236}">
                <a16:creationId xmlns:a16="http://schemas.microsoft.com/office/drawing/2014/main" id="{DD461C1B-787F-674A-B7FF-01FD51D9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4038600"/>
            <a:ext cx="828675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0.63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8080" name="Text Box 14">
            <a:extLst>
              <a:ext uri="{FF2B5EF4-FFF2-40B4-BE49-F238E27FC236}">
                <a16:creationId xmlns:a16="http://schemas.microsoft.com/office/drawing/2014/main" id="{8B57C0D3-B3AF-7F48-9B6E-AE32FF71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4038600"/>
            <a:ext cx="828675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0.03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8081" name="Text Box 15">
            <a:extLst>
              <a:ext uri="{FF2B5EF4-FFF2-40B4-BE49-F238E27FC236}">
                <a16:creationId xmlns:a16="http://schemas.microsoft.com/office/drawing/2014/main" id="{52D5E6A8-8437-9C49-8A28-D5E399E9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3657600"/>
            <a:ext cx="828675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0.64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8082" name="Picture 16" descr="DJIA_HWP_HD_HON_INTC_IBM_11-15">
            <a:extLst>
              <a:ext uri="{FF2B5EF4-FFF2-40B4-BE49-F238E27FC236}">
                <a16:creationId xmlns:a16="http://schemas.microsoft.com/office/drawing/2014/main" id="{5CAC2E03-A01F-F24F-8E72-F2A45A9195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495800" cy="1066800"/>
          </a:xfrm>
          <a:noFill/>
        </p:spPr>
      </p:pic>
      <p:sp>
        <p:nvSpPr>
          <p:cNvPr id="88083" name="Text Box 17">
            <a:extLst>
              <a:ext uri="{FF2B5EF4-FFF2-40B4-BE49-F238E27FC236}">
                <a16:creationId xmlns:a16="http://schemas.microsoft.com/office/drawing/2014/main" id="{582D6535-E180-5A4A-A0E8-B63A6EFF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8084" name="Text Box 18">
            <a:extLst>
              <a:ext uri="{FF2B5EF4-FFF2-40B4-BE49-F238E27FC236}">
                <a16:creationId xmlns:a16="http://schemas.microsoft.com/office/drawing/2014/main" id="{DC982B83-3EE3-C84A-BE18-EF950A85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208153501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68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8" y="4274410"/>
            <a:ext cx="1821214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</p:spTree>
    <p:extLst>
      <p:ext uri="{BB962C8B-B14F-4D97-AF65-F5344CB8AC3E}">
        <p14:creationId xmlns:p14="http://schemas.microsoft.com/office/powerpoint/2010/main" val="204561860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69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8" y="4274410"/>
            <a:ext cx="1821214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45498-1570-F442-B55A-A582C8CF8A1D}"/>
              </a:ext>
            </a:extLst>
          </p:cNvPr>
          <p:cNvSpPr/>
          <p:nvPr/>
        </p:nvSpPr>
        <p:spPr bwMode="auto">
          <a:xfrm>
            <a:off x="304800" y="2314701"/>
            <a:ext cx="1191768" cy="114285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C8172A-3A54-A147-B5D3-16AC1D61655C}"/>
              </a:ext>
            </a:extLst>
          </p:cNvPr>
          <p:cNvSpPr/>
          <p:nvPr/>
        </p:nvSpPr>
        <p:spPr bwMode="auto">
          <a:xfrm>
            <a:off x="647700" y="2501900"/>
            <a:ext cx="2870200" cy="1206500"/>
          </a:xfrm>
          <a:custGeom>
            <a:avLst/>
            <a:gdLst>
              <a:gd name="connsiteX0" fmla="*/ 0 w 2870200"/>
              <a:gd name="connsiteY0" fmla="*/ 0 h 1206500"/>
              <a:gd name="connsiteX1" fmla="*/ 901700 w 2870200"/>
              <a:gd name="connsiteY1" fmla="*/ 889000 h 1206500"/>
              <a:gd name="connsiteX2" fmla="*/ 2870200 w 2870200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0200" h="1206500">
                <a:moveTo>
                  <a:pt x="0" y="0"/>
                </a:moveTo>
                <a:cubicBezTo>
                  <a:pt x="211666" y="343958"/>
                  <a:pt x="423333" y="687917"/>
                  <a:pt x="901700" y="889000"/>
                </a:cubicBezTo>
                <a:cubicBezTo>
                  <a:pt x="1380067" y="1090083"/>
                  <a:pt x="2125133" y="1148291"/>
                  <a:pt x="2870200" y="120650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13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9ACDCBA0-2BA9-B54A-936C-48670D7BEA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2A1E77D-6A91-9344-A81B-A6B9C3EF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A4ACE5B8-27BA-5E4A-8D35-19A66BC3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AC281D0-EE1E-C54A-AD0F-4FBBFED1F94C}" type="slidenum">
              <a:rPr lang="en-US" altLang="en-US" sz="1400"/>
              <a:pPr algn="r"/>
              <a:t>7</a:t>
            </a:fld>
            <a:endParaRPr lang="en-US" altLang="en-US" sz="1400"/>
          </a:p>
        </p:txBody>
      </p:sp>
      <p:sp>
        <p:nvSpPr>
          <p:cNvPr id="24580" name="Rectangle 1026">
            <a:extLst>
              <a:ext uri="{FF2B5EF4-FFF2-40B4-BE49-F238E27FC236}">
                <a16:creationId xmlns:a16="http://schemas.microsoft.com/office/drawing/2014/main" id="{0FF81A0F-3A06-394E-9847-33DA20313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 - Applications</a:t>
            </a:r>
          </a:p>
        </p:txBody>
      </p:sp>
      <p:sp>
        <p:nvSpPr>
          <p:cNvPr id="24581" name="Rectangle 1027">
            <a:extLst>
              <a:ext uri="{FF2B5EF4-FFF2-40B4-BE49-F238E27FC236}">
                <a16:creationId xmlns:a16="http://schemas.microsoft.com/office/drawing/2014/main" id="{F7ECCAE9-81C5-C747-ABF9-2A0C42CB3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69545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sz="3600">
                <a:ea typeface="ＭＳ Ｐゴシック" panose="020B0600070205080204" pitchFamily="34" charset="-128"/>
              </a:rPr>
              <a:t>Financial, sales, economic series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ea typeface="ＭＳ Ｐゴシック" panose="020B0600070205080204" pitchFamily="34" charset="-128"/>
              </a:rPr>
              <a:t> Medical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reactions to new drugs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elderly care</a:t>
            </a:r>
          </a:p>
        </p:txBody>
      </p:sp>
    </p:spTree>
    <p:extLst>
      <p:ext uri="{BB962C8B-B14F-4D97-AF65-F5344CB8AC3E}">
        <p14:creationId xmlns:p14="http://schemas.microsoft.com/office/powerpoint/2010/main" val="69970945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70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7" y="4274410"/>
            <a:ext cx="1821213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E9B7822-30C7-8044-A4BC-9F95DF92CAE8}"/>
              </a:ext>
            </a:extLst>
          </p:cNvPr>
          <p:cNvSpPr/>
          <p:nvPr/>
        </p:nvSpPr>
        <p:spPr bwMode="auto">
          <a:xfrm>
            <a:off x="3053046" y="2032000"/>
            <a:ext cx="696053" cy="3592221"/>
          </a:xfrm>
          <a:custGeom>
            <a:avLst/>
            <a:gdLst>
              <a:gd name="connsiteX0" fmla="*/ 388654 w 696053"/>
              <a:gd name="connsiteY0" fmla="*/ 0 h 3592221"/>
              <a:gd name="connsiteX1" fmla="*/ 693454 w 696053"/>
              <a:gd name="connsiteY1" fmla="*/ 800100 h 3592221"/>
              <a:gd name="connsiteX2" fmla="*/ 236254 w 696053"/>
              <a:gd name="connsiteY2" fmla="*/ 2374900 h 3592221"/>
              <a:gd name="connsiteX3" fmla="*/ 7654 w 696053"/>
              <a:gd name="connsiteY3" fmla="*/ 3454400 h 3592221"/>
              <a:gd name="connsiteX4" fmla="*/ 502954 w 696053"/>
              <a:gd name="connsiteY4" fmla="*/ 3543300 h 359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053" h="3592221">
                <a:moveTo>
                  <a:pt x="388654" y="0"/>
                </a:moveTo>
                <a:cubicBezTo>
                  <a:pt x="553754" y="202141"/>
                  <a:pt x="718854" y="404283"/>
                  <a:pt x="693454" y="800100"/>
                </a:cubicBezTo>
                <a:cubicBezTo>
                  <a:pt x="668054" y="1195917"/>
                  <a:pt x="350554" y="1932517"/>
                  <a:pt x="236254" y="2374900"/>
                </a:cubicBezTo>
                <a:cubicBezTo>
                  <a:pt x="121954" y="2817283"/>
                  <a:pt x="-36796" y="3259667"/>
                  <a:pt x="7654" y="3454400"/>
                </a:cubicBezTo>
                <a:cubicBezTo>
                  <a:pt x="52104" y="3649133"/>
                  <a:pt x="277529" y="3596216"/>
                  <a:pt x="502954" y="3543300"/>
                </a:cubicBezTo>
              </a:path>
            </a:pathLst>
          </a:cu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5709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71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solidFill>
              <a:srgbClr val="7030A0"/>
            </a:solidFill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7" y="4274410"/>
            <a:ext cx="1821213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1538BB-BB02-F14A-BE42-8568F0E27618}"/>
              </a:ext>
            </a:extLst>
          </p:cNvPr>
          <p:cNvSpPr/>
          <p:nvPr/>
        </p:nvSpPr>
        <p:spPr bwMode="auto">
          <a:xfrm>
            <a:off x="1001232" y="2400300"/>
            <a:ext cx="4053368" cy="2412772"/>
          </a:xfrm>
          <a:custGeom>
            <a:avLst/>
            <a:gdLst>
              <a:gd name="connsiteX0" fmla="*/ 637068 w 4053368"/>
              <a:gd name="connsiteY0" fmla="*/ 0 h 2412772"/>
              <a:gd name="connsiteX1" fmla="*/ 154468 w 4053368"/>
              <a:gd name="connsiteY1" fmla="*/ 1155700 h 2412772"/>
              <a:gd name="connsiteX2" fmla="*/ 3011968 w 4053368"/>
              <a:gd name="connsiteY2" fmla="*/ 2286000 h 2412772"/>
              <a:gd name="connsiteX3" fmla="*/ 4053368 w 4053368"/>
              <a:gd name="connsiteY3" fmla="*/ 2336800 h 24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368" h="2412772">
                <a:moveTo>
                  <a:pt x="637068" y="0"/>
                </a:moveTo>
                <a:cubicBezTo>
                  <a:pt x="197859" y="387350"/>
                  <a:pt x="-241349" y="774700"/>
                  <a:pt x="154468" y="1155700"/>
                </a:cubicBezTo>
                <a:cubicBezTo>
                  <a:pt x="550285" y="1536700"/>
                  <a:pt x="2362151" y="2089150"/>
                  <a:pt x="3011968" y="2286000"/>
                </a:cubicBezTo>
                <a:cubicBezTo>
                  <a:pt x="3661785" y="2482850"/>
                  <a:pt x="3857576" y="2409825"/>
                  <a:pt x="4053368" y="2336800"/>
                </a:cubicBezTo>
              </a:path>
            </a:pathLst>
          </a:cu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068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to extract features (commonalities)?</a:t>
            </a:r>
          </a:p>
          <a:p>
            <a:pPr algn="l"/>
            <a:r>
              <a:rPr lang="en-US" dirty="0">
                <a:latin typeface="+mn-lt"/>
              </a:rPr>
              <a:t>A: SVD, ICA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2" name="Picture 3" descr="DJIA_icasig_reduced_5Dim_hidden">
            <a:extLst>
              <a:ext uri="{FF2B5EF4-FFF2-40B4-BE49-F238E27FC236}">
                <a16:creationId xmlns:a16="http://schemas.microsoft.com/office/drawing/2014/main" id="{107FA335-B287-D640-800E-8CED6247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4859923"/>
            <a:ext cx="3686175" cy="9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JIA_icasig_reduced_5Dim_hidden">
            <a:extLst>
              <a:ext uri="{FF2B5EF4-FFF2-40B4-BE49-F238E27FC236}">
                <a16:creationId xmlns:a16="http://schemas.microsoft.com/office/drawing/2014/main" id="{7F8A8E01-5427-4A41-8CA2-2AF567F3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521" y="3758612"/>
            <a:ext cx="3686175" cy="8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cipe Book Clip Art">
            <a:extLst>
              <a:ext uri="{FF2B5EF4-FFF2-40B4-BE49-F238E27FC236}">
                <a16:creationId xmlns:a16="http://schemas.microsoft.com/office/drawing/2014/main" id="{D194F69C-1489-D94F-A658-3AE56F1F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29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23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3">
            <a:extLst>
              <a:ext uri="{FF2B5EF4-FFF2-40B4-BE49-F238E27FC236}">
                <a16:creationId xmlns:a16="http://schemas.microsoft.com/office/drawing/2014/main" id="{57A5260F-F24E-9D4E-82B2-89D94B4712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5D49564A-3D0E-AE48-92FB-DD6CA7E2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44B9BC1E-07E4-D140-8190-F6065673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39B722-48F9-6141-A111-358F2FCE0421}" type="slidenum">
              <a:rPr lang="en-US" altLang="en-US" sz="1400"/>
              <a:pPr algn="r"/>
              <a:t>73</a:t>
            </a:fld>
            <a:endParaRPr lang="en-US" altLang="en-US" sz="1400"/>
          </a:p>
        </p:txBody>
      </p:sp>
      <p:sp>
        <p:nvSpPr>
          <p:cNvPr id="90116" name="Rectangle 1026">
            <a:extLst>
              <a:ext uri="{FF2B5EF4-FFF2-40B4-BE49-F238E27FC236}">
                <a16:creationId xmlns:a16="http://schemas.microsoft.com/office/drawing/2014/main" id="{1C78E6FB-F80F-D247-8EEA-91B3E7381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90117" name="Rectangle 1027">
            <a:extLst>
              <a:ext uri="{FF2B5EF4-FFF2-40B4-BE49-F238E27FC236}">
                <a16:creationId xmlns:a16="http://schemas.microsoft.com/office/drawing/2014/main" id="{996598C5-AB9D-3147-9E9C-652953571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William H. Press, Saul A. Teukolsky, William T. Vetterling and  Brian P. Flannery: </a:t>
            </a:r>
            <a:r>
              <a:rPr lang="en-US" altLang="en-US" sz="2400" i="1">
                <a:ea typeface="ＭＳ Ｐゴシック" panose="020B0600070205080204" pitchFamily="34" charset="-128"/>
              </a:rPr>
              <a:t>Numerical Recipes in C</a:t>
            </a:r>
            <a:r>
              <a:rPr lang="en-US" altLang="en-US" sz="2400">
                <a:ea typeface="ＭＳ Ｐゴシック" panose="020B0600070205080204" pitchFamily="34" charset="-128"/>
              </a:rPr>
              <a:t>,   Cambridge University Press, 1992, 2nd Edition. (Great description, intuition and code for SVD)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C. Faloutsos: </a:t>
            </a:r>
            <a:r>
              <a:rPr lang="en-US" altLang="en-US" sz="2400" i="1">
                <a:ea typeface="ＭＳ Ｐゴシック" panose="020B0600070205080204" pitchFamily="34" charset="-128"/>
              </a:rPr>
              <a:t>Searching Multimedia Databases by Content</a:t>
            </a:r>
            <a:r>
              <a:rPr lang="en-US" altLang="en-US" sz="2400">
                <a:ea typeface="ＭＳ Ｐゴシック" panose="020B0600070205080204" pitchFamily="34" charset="-128"/>
              </a:rPr>
              <a:t>, Kluwer Academic Press, 1996 (introduction to SVD, and GEMINI)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63810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>
            <a:extLst>
              <a:ext uri="{FF2B5EF4-FFF2-40B4-BE49-F238E27FC236}">
                <a16:creationId xmlns:a16="http://schemas.microsoft.com/office/drawing/2014/main" id="{E76AAE5D-7CE7-4B4F-B1EF-EA42A7F774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1138" name="Footer Placeholder 4">
            <a:extLst>
              <a:ext uri="{FF2B5EF4-FFF2-40B4-BE49-F238E27FC236}">
                <a16:creationId xmlns:a16="http://schemas.microsoft.com/office/drawing/2014/main" id="{558EAF4C-A58A-8946-A64E-53250911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1139" name="Slide Number Placeholder 5">
            <a:extLst>
              <a:ext uri="{FF2B5EF4-FFF2-40B4-BE49-F238E27FC236}">
                <a16:creationId xmlns:a16="http://schemas.microsoft.com/office/drawing/2014/main" id="{835071DA-9E9E-2643-B575-D47B65B1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AF73D21-0D12-E645-AD13-F590B27CCF41}" type="slidenum">
              <a:rPr lang="en-US" altLang="en-US" sz="1400"/>
              <a:pPr algn="r"/>
              <a:t>74</a:t>
            </a:fld>
            <a:endParaRPr lang="en-US" altLang="en-US" sz="1400"/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7B08F754-B07D-124E-92EB-715098476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E588E0AE-5568-4845-862A-6FE92E1DB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Agrawal, R., K.-I. Lin, et al. (Sept. 1995). Fast Similarity Search in the Presence of Noise, Scaling and Translation in Time-Series Databases. Proc. of VLDB, Zurich, Switzerland.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Babu, S. and J. Widom (2001). “Continuous Queries over Data Streams.” SIGMOD Record 30(3): 109-120.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Breunig, M. M., H.-P. Kriegel, et al. (2000). LOF: Identifying Density-Based Local Outliers. SIGMOD Conference, Dallas,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TX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Berry, Michael: http://www.cs.utk.edu/~lsi/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79227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>
            <a:extLst>
              <a:ext uri="{FF2B5EF4-FFF2-40B4-BE49-F238E27FC236}">
                <a16:creationId xmlns:a16="http://schemas.microsoft.com/office/drawing/2014/main" id="{F10A02FE-B61C-1941-B283-636F5DCDD2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2162" name="Footer Placeholder 4">
            <a:extLst>
              <a:ext uri="{FF2B5EF4-FFF2-40B4-BE49-F238E27FC236}">
                <a16:creationId xmlns:a16="http://schemas.microsoft.com/office/drawing/2014/main" id="{586C058D-1955-C047-9308-7369883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DAA60E2B-8550-6D4E-BE30-4141A8F9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E2DEAF0-4924-F84B-9960-7A0090AF5F4C}" type="slidenum">
              <a:rPr lang="en-US" altLang="en-US" sz="1400"/>
              <a:pPr algn="r"/>
              <a:t>75</a:t>
            </a:fld>
            <a:endParaRPr lang="en-US" altLang="en-US" sz="1400"/>
          </a:p>
        </p:txBody>
      </p:sp>
      <p:sp>
        <p:nvSpPr>
          <p:cNvPr id="92164" name="Rectangle 1026">
            <a:extLst>
              <a:ext uri="{FF2B5EF4-FFF2-40B4-BE49-F238E27FC236}">
                <a16:creationId xmlns:a16="http://schemas.microsoft.com/office/drawing/2014/main" id="{F2505B51-D744-5748-A0FD-EF3D9DBE2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92165" name="Rectangle 1027">
            <a:extLst>
              <a:ext uri="{FF2B5EF4-FFF2-40B4-BE49-F238E27FC236}">
                <a16:creationId xmlns:a16="http://schemas.microsoft.com/office/drawing/2014/main" id="{94738C36-AD80-D145-8F1F-E416AEF13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Ciaccia, P., M. Patella, et al. (1997). M-tree: An Efficient Access Method for Similarity Search in Metric Spaces. VLDB.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Foltz, P. W. and S. T. Dumais (Dec. 1992). “Personalized Information Delivery: An Analysis of Information Filtering Methods.” Comm. of ACM (CACM) 35(12): 51-60.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Guttman, A. (June 1984). R-Trees: A Dynamic Index Structure for Spatial Searching. Proc. ACM SIGMOD, Boston, Mass.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92954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>
            <a:extLst>
              <a:ext uri="{FF2B5EF4-FFF2-40B4-BE49-F238E27FC236}">
                <a16:creationId xmlns:a16="http://schemas.microsoft.com/office/drawing/2014/main" id="{725A24CB-3F54-C14C-819D-6A96A07CFB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3186" name="Footer Placeholder 4">
            <a:extLst>
              <a:ext uri="{FF2B5EF4-FFF2-40B4-BE49-F238E27FC236}">
                <a16:creationId xmlns:a16="http://schemas.microsoft.com/office/drawing/2014/main" id="{94FC5E17-BA11-0349-A231-2BB73BF6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3187" name="Slide Number Placeholder 5">
            <a:extLst>
              <a:ext uri="{FF2B5EF4-FFF2-40B4-BE49-F238E27FC236}">
                <a16:creationId xmlns:a16="http://schemas.microsoft.com/office/drawing/2014/main" id="{725A21FD-3BCD-D74C-BBDE-948B335F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55A17F2-AC11-D248-AFEB-0FD5C360D676}" type="slidenum">
              <a:rPr lang="en-US" altLang="en-US" sz="1400"/>
              <a:pPr algn="r"/>
              <a:t>76</a:t>
            </a:fld>
            <a:endParaRPr lang="en-US" altLang="en-US" sz="1400"/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5EC71EA3-391E-0341-9364-F2547DE90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5261B4EF-FD5D-3B43-874D-DBFD1A95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Gaede, V. and O. Guenther (1998). “Multidimensional Access Methods.” Computing Surveys  30(2): 170-231.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Gehrke, J. E., F. Korn, et al. (May 2001). On Computing Correlated Aggregates Over Continual Data Streams. ACM Sigmod, Santa Barbara, California.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08192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3">
            <a:extLst>
              <a:ext uri="{FF2B5EF4-FFF2-40B4-BE49-F238E27FC236}">
                <a16:creationId xmlns:a16="http://schemas.microsoft.com/office/drawing/2014/main" id="{A6852236-5032-F641-8AE6-2EDA2CE5E1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4210" name="Footer Placeholder 4">
            <a:extLst>
              <a:ext uri="{FF2B5EF4-FFF2-40B4-BE49-F238E27FC236}">
                <a16:creationId xmlns:a16="http://schemas.microsoft.com/office/drawing/2014/main" id="{873C23F9-1828-994D-8861-30CF97C9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4211" name="Slide Number Placeholder 5">
            <a:extLst>
              <a:ext uri="{FF2B5EF4-FFF2-40B4-BE49-F238E27FC236}">
                <a16:creationId xmlns:a16="http://schemas.microsoft.com/office/drawing/2014/main" id="{25059F24-D4DB-9E4F-AD19-342F6E37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/>
              <a:t>Part2.1 #</a:t>
            </a:r>
            <a:fld id="{EFFAD6EE-A0B3-104F-B670-DB1C3413D4BA}" type="slidenum">
              <a:rPr lang="en-US" altLang="en-US" sz="1400"/>
              <a:pPr algn="r"/>
              <a:t>77</a:t>
            </a:fld>
            <a:endParaRPr lang="en-US" altLang="en-US" sz="1400"/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8C646918-C8E2-1946-ABD8-AFAB2E558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93DE1C6B-C3F7-074D-983D-E7E62B913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Gunopulos, D. and G. Das (2001). Time Series Similarity Measures and Time Series Indexing. SIGMOD Conference, Santa Barbara, CA.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Eamonn J. Keogh, </a:t>
            </a:r>
            <a:r>
              <a:rPr lang="en-US" altLang="en-US" sz="2800">
                <a:ea typeface="ＭＳ Ｐゴシック" panose="020B0600070205080204" pitchFamily="34" charset="-128"/>
                <a:hlinkClick r:id="rId2"/>
              </a:rPr>
              <a:t>Themis Palpanas</a:t>
            </a:r>
            <a:r>
              <a:rPr lang="en-US" altLang="en-US" sz="2800">
                <a:ea typeface="ＭＳ Ｐゴシック" panose="020B0600070205080204" pitchFamily="34" charset="-128"/>
              </a:rPr>
              <a:t>, </a:t>
            </a:r>
            <a:r>
              <a:rPr lang="en-US" altLang="en-US" sz="2800">
                <a:ea typeface="ＭＳ Ｐゴシック" panose="020B0600070205080204" pitchFamily="34" charset="-128"/>
                <a:hlinkClick r:id="rId3"/>
              </a:rPr>
              <a:t>Victor B. Zordan</a:t>
            </a:r>
            <a:r>
              <a:rPr lang="en-US" altLang="en-US" sz="2800">
                <a:ea typeface="ＭＳ Ｐゴシック" panose="020B0600070205080204" pitchFamily="34" charset="-128"/>
              </a:rPr>
              <a:t>, </a:t>
            </a:r>
            <a:r>
              <a:rPr lang="en-US" altLang="en-US" sz="2800">
                <a:ea typeface="ＭＳ Ｐゴシック" panose="020B0600070205080204" pitchFamily="34" charset="-128"/>
                <a:hlinkClick r:id="rId4"/>
              </a:rPr>
              <a:t>Dimitrios Gunopulos</a:t>
            </a:r>
            <a:r>
              <a:rPr lang="en-US" altLang="en-US" sz="2800">
                <a:ea typeface="ＭＳ Ｐゴシック" panose="020B0600070205080204" pitchFamily="34" charset="-128"/>
              </a:rPr>
              <a:t>, </a:t>
            </a:r>
            <a:r>
              <a:rPr lang="en-US" altLang="en-US" sz="2800">
                <a:ea typeface="ＭＳ Ｐゴシック" panose="020B0600070205080204" pitchFamily="34" charset="-128"/>
                <a:hlinkClick r:id="rId5"/>
              </a:rPr>
              <a:t>Marc Cardle</a:t>
            </a:r>
            <a:r>
              <a:rPr lang="en-US" altLang="en-US" sz="2800">
                <a:ea typeface="ＭＳ Ｐゴシック" panose="020B0600070205080204" pitchFamily="34" charset="-128"/>
              </a:rPr>
              <a:t>: Indexing Large Human-Motion Databases. </a:t>
            </a:r>
            <a:r>
              <a:rPr lang="en-US" altLang="en-US" sz="2800">
                <a:ea typeface="ＭＳ Ｐゴシック" panose="020B0600070205080204" pitchFamily="34" charset="-128"/>
                <a:hlinkClick r:id="rId6"/>
              </a:rPr>
              <a:t>VLDB 2004</a:t>
            </a:r>
            <a:r>
              <a:rPr lang="en-US" altLang="en-US" sz="2800">
                <a:ea typeface="ＭＳ Ｐゴシック" panose="020B0600070205080204" pitchFamily="34" charset="-128"/>
              </a:rPr>
              <a:t>: 780-791 </a:t>
            </a:r>
          </a:p>
        </p:txBody>
      </p:sp>
    </p:spTree>
    <p:extLst>
      <p:ext uri="{BB962C8B-B14F-4D97-AF65-F5344CB8AC3E}">
        <p14:creationId xmlns:p14="http://schemas.microsoft.com/office/powerpoint/2010/main" val="211162113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>
            <a:extLst>
              <a:ext uri="{FF2B5EF4-FFF2-40B4-BE49-F238E27FC236}">
                <a16:creationId xmlns:a16="http://schemas.microsoft.com/office/drawing/2014/main" id="{900A1C32-05DE-1A49-9EF2-55F152C8D3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5234" name="Footer Placeholder 4">
            <a:extLst>
              <a:ext uri="{FF2B5EF4-FFF2-40B4-BE49-F238E27FC236}">
                <a16:creationId xmlns:a16="http://schemas.microsoft.com/office/drawing/2014/main" id="{67073D87-E703-B944-86DC-A1DD9451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5235" name="Slide Number Placeholder 5">
            <a:extLst>
              <a:ext uri="{FF2B5EF4-FFF2-40B4-BE49-F238E27FC236}">
                <a16:creationId xmlns:a16="http://schemas.microsoft.com/office/drawing/2014/main" id="{534D7002-DE59-D641-8CFA-6A6428C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7FA72C7-5DA4-F047-86A2-8D1A651E4F2D}" type="slidenum">
              <a:rPr lang="en-US" altLang="en-US" sz="1400"/>
              <a:pPr algn="r"/>
              <a:t>78</a:t>
            </a:fld>
            <a:endParaRPr lang="en-US" altLang="en-US" sz="1400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87F4B276-5B83-1C4A-9080-261671BAE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E1CA3328-EB6C-C942-97B7-DB9D2F4EB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Hatonen, K., M. Klemettinen, et al. (1996). Knowledge Discovery from Telecommunication Network Alarm Databases. ICDE, New Orleans, Louisiana.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Jolliffe, I. T. (1986). Principal Component  Analysis, Springer Verlag.</a:t>
            </a:r>
          </a:p>
        </p:txBody>
      </p:sp>
    </p:spTree>
    <p:extLst>
      <p:ext uri="{BB962C8B-B14F-4D97-AF65-F5344CB8AC3E}">
        <p14:creationId xmlns:p14="http://schemas.microsoft.com/office/powerpoint/2010/main" val="310339928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Date Placeholder 3">
            <a:extLst>
              <a:ext uri="{FF2B5EF4-FFF2-40B4-BE49-F238E27FC236}">
                <a16:creationId xmlns:a16="http://schemas.microsoft.com/office/drawing/2014/main" id="{07DD1595-20D4-EA48-9A40-88DA0DB73A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6258" name="Footer Placeholder 4">
            <a:extLst>
              <a:ext uri="{FF2B5EF4-FFF2-40B4-BE49-F238E27FC236}">
                <a16:creationId xmlns:a16="http://schemas.microsoft.com/office/drawing/2014/main" id="{0B483FDC-7283-8B41-94D4-9A5864C7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8AC49252-E52A-BE43-9094-ED398684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AB745F3-CED2-0C47-962C-A0F731BF7C71}" type="slidenum">
              <a:rPr lang="en-US" altLang="en-US" sz="1400"/>
              <a:pPr algn="r"/>
              <a:t>79</a:t>
            </a:fld>
            <a:endParaRPr lang="en-US" altLang="en-US" sz="1400"/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E4DAF104-8E8E-8645-AC65-1A949FD51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DF3956F1-AAE1-B04C-B0D9-951398C70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Keogh, E. J., K. Chakrabarti, et al. (2001). Locally Adaptive Dimensionality Reduction for Indexing Large Time Series Databases. SIGMOD Conference, Santa Barbara, CA.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 Kobla, V., D. S. Doermann, et al. (Nov. 1997). VideoTrails: Representing and Visualizing Structure in Video Sequences. ACM Multimedia 97, Seattle, WA.</a:t>
            </a:r>
          </a:p>
        </p:txBody>
      </p:sp>
    </p:spTree>
    <p:extLst>
      <p:ext uri="{BB962C8B-B14F-4D97-AF65-F5344CB8AC3E}">
        <p14:creationId xmlns:p14="http://schemas.microsoft.com/office/powerpoint/2010/main" val="6134293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C169A52-0B76-9140-8FA3-E1FB8312B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ECG - physionet.org</a:t>
            </a:r>
          </a:p>
        </p:txBody>
      </p:sp>
      <p:pic>
        <p:nvPicPr>
          <p:cNvPr id="25602" name="Content Placeholder 6">
            <a:extLst>
              <a:ext uri="{FF2B5EF4-FFF2-40B4-BE49-F238E27FC236}">
                <a16:creationId xmlns:a16="http://schemas.microsoft.com/office/drawing/2014/main" id="{C4D1CEBF-5C8D-BB41-8A76-32E3C7279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606" r="-39606"/>
          <a:stretch>
            <a:fillRect/>
          </a:stretch>
        </p:blipFill>
        <p:spPr/>
      </p:pic>
      <p:sp>
        <p:nvSpPr>
          <p:cNvPr id="25603" name="Date Placeholder 3">
            <a:extLst>
              <a:ext uri="{FF2B5EF4-FFF2-40B4-BE49-F238E27FC236}">
                <a16:creationId xmlns:a16="http://schemas.microsoft.com/office/drawing/2014/main" id="{07AC1CE7-8134-FE46-9C3F-B034307326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41BE24CB-DB09-6D44-82AA-36872ECE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02F3C78F-260F-0C45-936C-4149C41D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DAFAF16-9FBD-5943-80B7-AF26D195C3BA}" type="slidenum">
              <a:rPr lang="en-US" altLang="en-US" sz="1400"/>
              <a:pPr algn="r"/>
              <a:t>8</a:t>
            </a:fld>
            <a:endParaRPr lang="en-US" altLang="en-US" sz="1400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95D6FD8D-CB88-A147-915B-F1157274D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6261100"/>
            <a:ext cx="31496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356703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>
            <a:extLst>
              <a:ext uri="{FF2B5EF4-FFF2-40B4-BE49-F238E27FC236}">
                <a16:creationId xmlns:a16="http://schemas.microsoft.com/office/drawing/2014/main" id="{6167568B-BE3B-3942-9F46-FD51157DBB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7282" name="Footer Placeholder 4">
            <a:extLst>
              <a:ext uri="{FF2B5EF4-FFF2-40B4-BE49-F238E27FC236}">
                <a16:creationId xmlns:a16="http://schemas.microsoft.com/office/drawing/2014/main" id="{AF7B66BD-7946-984D-AB1E-42713FF2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0BE061F6-6AE0-A844-8714-C9378C00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2DE77A9-B89C-5240-A61A-C0C008F1C406}" type="slidenum">
              <a:rPr lang="en-US" altLang="en-US" sz="1400"/>
              <a:pPr algn="r"/>
              <a:t>80</a:t>
            </a:fld>
            <a:endParaRPr lang="en-US" altLang="en-US" sz="140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5F39592A-E0B3-6546-935A-E4A2E383B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2F659772-FD2D-3D4E-B9F0-550F66C34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Oppenheim, I. J., A. Jain, et al. (March 2002). A MEMS Ultrasonic Transducer for Resident Monitoring of Steel Structures. SPIE Smart Structures Conference SS05, San Diego.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Papadimitriou, C. H., P. Raghavan, et al. (1998). Latent Semantic Indexing: A Probabilistic Analysis. PODS, Seattle, WA.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Rabiner, L. and B.-H. Juang (1993). Fundamentals of Speech Recognition, Prentice Hall.</a:t>
            </a:r>
          </a:p>
        </p:txBody>
      </p:sp>
    </p:spTree>
    <p:extLst>
      <p:ext uri="{BB962C8B-B14F-4D97-AF65-F5344CB8AC3E}">
        <p14:creationId xmlns:p14="http://schemas.microsoft.com/office/powerpoint/2010/main" val="336670729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Date Placeholder 3">
            <a:extLst>
              <a:ext uri="{FF2B5EF4-FFF2-40B4-BE49-F238E27FC236}">
                <a16:creationId xmlns:a16="http://schemas.microsoft.com/office/drawing/2014/main" id="{13F3B8D0-8554-5C44-9E13-BF54F41E93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8306" name="Footer Placeholder 4">
            <a:extLst>
              <a:ext uri="{FF2B5EF4-FFF2-40B4-BE49-F238E27FC236}">
                <a16:creationId xmlns:a16="http://schemas.microsoft.com/office/drawing/2014/main" id="{3F673A04-9693-BF42-BD53-A13B6A38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27E44C75-83EE-6D48-A559-7A1D04F3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13EF0E6-F0AC-074F-BC22-2CE94E65C57C}" type="slidenum">
              <a:rPr lang="en-US" altLang="en-US" sz="1400"/>
              <a:pPr algn="r"/>
              <a:t>81</a:t>
            </a:fld>
            <a:endParaRPr lang="en-US" altLang="en-US" sz="1400"/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4C2FE672-3359-074E-9457-7AC828A0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0CFF26EF-0B8B-9041-985D-8997BEE9F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Traina, C., A. Traina, et al. (October 2000). Fast feature selection using the fractal dimension,. XV Brazilian Symposium on Databases (SBBD), Paraiba, Brazil.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7839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>
            <a:extLst>
              <a:ext uri="{FF2B5EF4-FFF2-40B4-BE49-F238E27FC236}">
                <a16:creationId xmlns:a16="http://schemas.microsoft.com/office/drawing/2014/main" id="{9293A44C-81EE-544C-A358-2D67E9AE87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99330" name="Footer Placeholder 4">
            <a:extLst>
              <a:ext uri="{FF2B5EF4-FFF2-40B4-BE49-F238E27FC236}">
                <a16:creationId xmlns:a16="http://schemas.microsoft.com/office/drawing/2014/main" id="{1EF44448-9660-F541-9288-801DE8AB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9331" name="Slide Number Placeholder 5">
            <a:extLst>
              <a:ext uri="{FF2B5EF4-FFF2-40B4-BE49-F238E27FC236}">
                <a16:creationId xmlns:a16="http://schemas.microsoft.com/office/drawing/2014/main" id="{A57AB1D6-A122-1A46-BD74-601116B4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BC3B2CE-360F-264F-883C-B47A114BB25E}" type="slidenum">
              <a:rPr lang="en-US" altLang="en-US" sz="1400"/>
              <a:pPr algn="r"/>
              <a:t>82</a:t>
            </a:fld>
            <a:endParaRPr lang="en-US" altLang="en-US" sz="1400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9CF7E508-2A14-5F43-A8DF-CB3019C63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3DE7020D-D273-2F40-BBEC-52A90915F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27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Dennis Shasha and Yunyue Zhu </a:t>
            </a:r>
            <a:r>
              <a:rPr lang="en-US" altLang="en-US" sz="2400" i="1">
                <a:ea typeface="ＭＳ Ｐゴシック" panose="020B0600070205080204" pitchFamily="34" charset="-128"/>
              </a:rPr>
              <a:t>High Performance Discovery in Time Series: Techniques and Case Studies </a:t>
            </a:r>
            <a:r>
              <a:rPr lang="en-US" altLang="en-US" sz="2400">
                <a:ea typeface="ＭＳ Ｐゴシック" panose="020B0600070205080204" pitchFamily="34" charset="-128"/>
              </a:rPr>
              <a:t>Springer 2004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Yunyue Zhu, Dennis Shasha </a:t>
            </a:r>
            <a:r>
              <a:rPr lang="en-US" altLang="en-US" sz="2400" i="1">
                <a:ea typeface="ＭＳ Ｐゴシック" panose="020B0600070205080204" pitchFamily="34" charset="-128"/>
              </a:rPr>
              <a:t>``StatStream: Statistical Monitoring of Thousands of Data Streams in Real Time'‘ </a:t>
            </a:r>
            <a:r>
              <a:rPr lang="en-US" altLang="en-US" sz="2400">
                <a:ea typeface="ＭＳ Ｐゴシック" panose="020B0600070205080204" pitchFamily="34" charset="-128"/>
              </a:rPr>
              <a:t>VLDB, August, 2002. pp. 358-369.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Samuel R. Madden, Michael J. Franklin,  Joseph M. Hellerstein, and Wei Hong. </a:t>
            </a:r>
            <a:r>
              <a:rPr lang="en-US" altLang="en-US" sz="2400" i="1">
                <a:ea typeface="ＭＳ Ｐゴシック" panose="020B0600070205080204" pitchFamily="34" charset="-128"/>
              </a:rPr>
              <a:t>The Design of an Acquisitional Query Processor for Sensor Networks</a:t>
            </a:r>
            <a:r>
              <a:rPr lang="en-US" altLang="en-US" sz="2400">
                <a:ea typeface="ＭＳ Ｐゴシック" panose="020B0600070205080204" pitchFamily="34" charset="-128"/>
              </a:rPr>
              <a:t>.  SIGMOD, June 2003, San Diego, CA.</a:t>
            </a:r>
          </a:p>
          <a:p>
            <a:pPr>
              <a:lnSpc>
                <a:spcPct val="8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502658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Date Placeholder 3">
            <a:extLst>
              <a:ext uri="{FF2B5EF4-FFF2-40B4-BE49-F238E27FC236}">
                <a16:creationId xmlns:a16="http://schemas.microsoft.com/office/drawing/2014/main" id="{414D3EDA-CEC1-8C42-9CCD-6CCCD8C6D5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0354" name="Footer Placeholder 4">
            <a:extLst>
              <a:ext uri="{FF2B5EF4-FFF2-40B4-BE49-F238E27FC236}">
                <a16:creationId xmlns:a16="http://schemas.microsoft.com/office/drawing/2014/main" id="{2F5B67D5-4686-3841-BA93-0998DFC8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0355" name="Slide Number Placeholder 5">
            <a:extLst>
              <a:ext uri="{FF2B5EF4-FFF2-40B4-BE49-F238E27FC236}">
                <a16:creationId xmlns:a16="http://schemas.microsoft.com/office/drawing/2014/main" id="{242DDA94-CBC4-A446-B22F-919A426D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/>
              <a:t>#</a:t>
            </a:r>
            <a:fld id="{D1A1AE3E-01BE-0E43-87CA-83C7D0B940F9}" type="slidenum">
              <a:rPr lang="en-US" altLang="en-US" sz="1400"/>
              <a:pPr algn="r"/>
              <a:t>83</a:t>
            </a:fld>
            <a:endParaRPr lang="en-US" altLang="en-US" sz="1400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64E0F9E6-101B-3243-A250-586F7375D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0A971B2A-9F5E-7145-B371-3C3EB1758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Lawrence Saul &amp; Sam Roweis. </a:t>
            </a:r>
            <a:r>
              <a:rPr lang="en-US" altLang="en-US" sz="2400" i="1">
                <a:ea typeface="ＭＳ Ｐゴシック" panose="020B0600070205080204" pitchFamily="34" charset="-128"/>
              </a:rPr>
              <a:t>An Introduction to Locally Linear Embedding</a:t>
            </a:r>
            <a:r>
              <a:rPr lang="en-US" altLang="en-US" sz="2400">
                <a:ea typeface="ＭＳ Ｐゴシック" panose="020B0600070205080204" pitchFamily="34" charset="-128"/>
              </a:rPr>
              <a:t> (draft)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Sam Roweis &amp; Lawrence Saul. </a:t>
            </a:r>
            <a:r>
              <a:rPr lang="en-US" altLang="en-US" sz="2400" i="1">
                <a:ea typeface="ＭＳ Ｐゴシック" panose="020B0600070205080204" pitchFamily="34" charset="-128"/>
              </a:rPr>
              <a:t>Nonlinear dimensionality reduction by locally linear embedding</a:t>
            </a:r>
            <a:r>
              <a:rPr lang="en-US" altLang="en-US" sz="2400">
                <a:ea typeface="ＭＳ Ｐゴシック" panose="020B0600070205080204" pitchFamily="34" charset="-128"/>
              </a:rPr>
              <a:t>. Science, v.290 </a:t>
            </a:r>
            <a:r>
              <a:rPr lang="en-US" altLang="en-US" sz="2400">
                <a:ea typeface="ＭＳ Ｐゴシック" panose="020B0600070205080204" pitchFamily="34" charset="-128"/>
                <a:hlinkClick r:id="rId2"/>
              </a:rPr>
              <a:t>no.5500</a:t>
            </a:r>
            <a:r>
              <a:rPr lang="en-US" altLang="en-US" sz="2400">
                <a:ea typeface="ＭＳ Ｐゴシック" panose="020B0600070205080204" pitchFamily="34" charset="-128"/>
              </a:rPr>
              <a:t> , Dec.22, 2000. pp.2323--2326.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B. Shaw and T. Jebara. "</a:t>
            </a:r>
            <a:r>
              <a:rPr lang="en-US" altLang="en-US" sz="2400" i="1">
                <a:ea typeface="ＭＳ Ｐゴシック" panose="020B0600070205080204" pitchFamily="34" charset="-128"/>
              </a:rPr>
              <a:t>Minimum Volume Embedding</a:t>
            </a:r>
            <a:r>
              <a:rPr lang="en-US" altLang="en-US" sz="2400">
                <a:ea typeface="ＭＳ Ｐゴシック" panose="020B0600070205080204" pitchFamily="34" charset="-128"/>
              </a:rPr>
              <a:t>" . Artificial Intelligence and Statistics, AISTATS, March 2007.</a:t>
            </a:r>
          </a:p>
          <a:p>
            <a:pPr>
              <a:lnSpc>
                <a:spcPct val="9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08744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3">
            <a:extLst>
              <a:ext uri="{FF2B5EF4-FFF2-40B4-BE49-F238E27FC236}">
                <a16:creationId xmlns:a16="http://schemas.microsoft.com/office/drawing/2014/main" id="{8A3930CD-FAA7-084C-87A2-F359C5BAC7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1378" name="Footer Placeholder 4">
            <a:extLst>
              <a:ext uri="{FF2B5EF4-FFF2-40B4-BE49-F238E27FC236}">
                <a16:creationId xmlns:a16="http://schemas.microsoft.com/office/drawing/2014/main" id="{2423D712-C03E-2B4B-A65A-AF4F7AB0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43358284-AB90-544A-825D-E72F62C1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/>
              <a:t>#</a:t>
            </a:r>
            <a:fld id="{1B719EEE-90D8-E541-A86F-FBBFF601BBEF}" type="slidenum">
              <a:rPr lang="en-US" altLang="en-US" sz="1400"/>
              <a:pPr algn="r"/>
              <a:t>84</a:t>
            </a:fld>
            <a:endParaRPr lang="en-US" altLang="en-US" sz="1400"/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71338F9D-9FE4-F049-B737-87D62DE72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57EC55E9-1CBF-5846-94E4-CF193094B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Josh Tenenbaum, Vin de Silva and John Langford. </a:t>
            </a:r>
            <a:r>
              <a:rPr lang="en-US" altLang="en-US" sz="2400" i="1">
                <a:ea typeface="ＭＳ Ｐゴシック" panose="020B0600070205080204" pitchFamily="34" charset="-128"/>
              </a:rPr>
              <a:t>A Global Geometric Framework for Nonlinear dimensionality Reduction</a:t>
            </a:r>
            <a:r>
              <a:rPr lang="en-US" altLang="en-US" sz="2400">
                <a:ea typeface="ＭＳ Ｐゴシック" panose="020B0600070205080204" pitchFamily="34" charset="-128"/>
              </a:rPr>
              <a:t>. Science 290, pp. 2319-2323, 2000.</a:t>
            </a:r>
          </a:p>
          <a:p>
            <a:pPr>
              <a:buFontTx/>
              <a:buNone/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68823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1">
            <a:extLst>
              <a:ext uri="{FF2B5EF4-FFF2-40B4-BE49-F238E27FC236}">
                <a16:creationId xmlns:a16="http://schemas.microsoft.com/office/drawing/2014/main" id="{4B404877-5BC4-2A46-A0BC-401A28EC34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2402" name="Footer Placeholder 2">
            <a:extLst>
              <a:ext uri="{FF2B5EF4-FFF2-40B4-BE49-F238E27FC236}">
                <a16:creationId xmlns:a16="http://schemas.microsoft.com/office/drawing/2014/main" id="{4AC4A4B0-44FE-9949-B597-E7787F38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ADE3EDBA-5955-AB4A-8B56-5F4602DE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22B57C9-A04F-8D48-9FC2-C046A1833150}" type="slidenum">
              <a:rPr lang="en-US" altLang="en-US" sz="1400"/>
              <a:pPr algn="r"/>
              <a:t>85</a:t>
            </a:fld>
            <a:endParaRPr lang="en-US" altLang="en-US" sz="1400"/>
          </a:p>
        </p:txBody>
      </p:sp>
      <p:sp>
        <p:nvSpPr>
          <p:cNvPr id="102404" name="WordArt 2">
            <a:extLst>
              <a:ext uri="{FF2B5EF4-FFF2-40B4-BE49-F238E27FC236}">
                <a16:creationId xmlns:a16="http://schemas.microsoft.com/office/drawing/2014/main" id="{C54C139D-4B77-0946-AB96-4A0B7A9A5B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238250"/>
            <a:ext cx="7029450" cy="440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2.2: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DSP (Digital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Signal Processing)</a:t>
            </a:r>
          </a:p>
        </p:txBody>
      </p:sp>
    </p:spTree>
    <p:extLst>
      <p:ext uri="{BB962C8B-B14F-4D97-AF65-F5344CB8AC3E}">
        <p14:creationId xmlns:p14="http://schemas.microsoft.com/office/powerpoint/2010/main" val="305568704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3">
            <a:extLst>
              <a:ext uri="{FF2B5EF4-FFF2-40B4-BE49-F238E27FC236}">
                <a16:creationId xmlns:a16="http://schemas.microsoft.com/office/drawing/2014/main" id="{7EF1E8DF-80A2-764E-B0AD-CC8289608B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3427" name="Footer Placeholder 4">
            <a:extLst>
              <a:ext uri="{FF2B5EF4-FFF2-40B4-BE49-F238E27FC236}">
                <a16:creationId xmlns:a16="http://schemas.microsoft.com/office/drawing/2014/main" id="{E9621C77-61D5-174A-A478-29D3D506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3428" name="Slide Number Placeholder 5">
            <a:extLst>
              <a:ext uri="{FF2B5EF4-FFF2-40B4-BE49-F238E27FC236}">
                <a16:creationId xmlns:a16="http://schemas.microsoft.com/office/drawing/2014/main" id="{5A4CD44D-EF3A-1E49-89E0-DC96638C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1CB8EEE-D2D2-A245-852B-FD6FC0001765}" type="slidenum">
              <a:rPr lang="en-US" altLang="en-US" sz="1400"/>
              <a:pPr algn="r"/>
              <a:t>86</a:t>
            </a:fld>
            <a:endParaRPr lang="en-US" altLang="en-US" sz="1400"/>
          </a:p>
        </p:txBody>
      </p:sp>
      <p:sp>
        <p:nvSpPr>
          <p:cNvPr id="103429" name="Rectangle 2">
            <a:extLst>
              <a:ext uri="{FF2B5EF4-FFF2-40B4-BE49-F238E27FC236}">
                <a16:creationId xmlns:a16="http://schemas.microsoft.com/office/drawing/2014/main" id="{6E13B208-FC47-2D45-AF6E-839ED11EB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03430" name="Rectangle 3">
            <a:extLst>
              <a:ext uri="{FF2B5EF4-FFF2-40B4-BE49-F238E27FC236}">
                <a16:creationId xmlns:a16="http://schemas.microsoft.com/office/drawing/2014/main" id="{FB083476-438B-7F43-8787-D07F6E77F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 (DFT, DWT)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Tensors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103431" name="AutoShape 4">
            <a:extLst>
              <a:ext uri="{FF2B5EF4-FFF2-40B4-BE49-F238E27FC236}">
                <a16:creationId xmlns:a16="http://schemas.microsoft.com/office/drawing/2014/main" id="{A9089F01-0F72-A84F-AB1A-F6591743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8194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9396B183-1366-D74F-A2A0-FCC92479A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92761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3">
            <a:extLst>
              <a:ext uri="{FF2B5EF4-FFF2-40B4-BE49-F238E27FC236}">
                <a16:creationId xmlns:a16="http://schemas.microsoft.com/office/drawing/2014/main" id="{7A5F1682-9212-3440-BE37-BBA1D64961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4450" name="Footer Placeholder 4">
            <a:extLst>
              <a:ext uri="{FF2B5EF4-FFF2-40B4-BE49-F238E27FC236}">
                <a16:creationId xmlns:a16="http://schemas.microsoft.com/office/drawing/2014/main" id="{14CD2594-3C3D-2344-A9F3-6773CC62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4451" name="Slide Number Placeholder 5">
            <a:extLst>
              <a:ext uri="{FF2B5EF4-FFF2-40B4-BE49-F238E27FC236}">
                <a16:creationId xmlns:a16="http://schemas.microsoft.com/office/drawing/2014/main" id="{22164283-9827-AE4D-9BF5-A0945749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912658-E65E-FD42-9483-A61CFCD51158}" type="slidenum">
              <a:rPr lang="en-US" altLang="en-US" sz="1400"/>
              <a:pPr algn="r"/>
              <a:t>87</a:t>
            </a:fld>
            <a:endParaRPr lang="en-US" altLang="en-US" sz="14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3246366B-7FE3-4747-876D-99DDBB6F4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A81DB37D-57F8-A849-9E9C-B51FEBA29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DFT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Definition of DFT and properties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 to read the DFT spectrum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DWT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Definition of DWT and properties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 to read the DWT scalogram</a:t>
            </a:r>
          </a:p>
        </p:txBody>
      </p:sp>
      <p:sp>
        <p:nvSpPr>
          <p:cNvPr id="104454" name="AutoShape 4">
            <a:extLst>
              <a:ext uri="{FF2B5EF4-FFF2-40B4-BE49-F238E27FC236}">
                <a16:creationId xmlns:a16="http://schemas.microsoft.com/office/drawing/2014/main" id="{5A76FE31-C7E5-484F-88A6-5326904A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0193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004D116D-565F-294A-8707-5227C43518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5947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88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patterns/rules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5550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89</a:t>
            </a:fld>
            <a:endParaRPr lang="en-US" altLang="en-US" sz="1400"/>
          </a:p>
        </p:txBody>
      </p: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14AD9-4C5E-A84A-BB89-8E31B4768D92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6" y="4129096"/>
            <a:ext cx="2208042" cy="1263281"/>
            <a:chOff x="374074" y="1893888"/>
            <a:chExt cx="6483926" cy="3709633"/>
          </a:xfrm>
        </p:grpSpPr>
        <p:grpSp>
          <p:nvGrpSpPr>
            <p:cNvPr id="60420" name="Group 2">
              <a:extLst>
                <a:ext uri="{FF2B5EF4-FFF2-40B4-BE49-F238E27FC236}">
                  <a16:creationId xmlns:a16="http://schemas.microsoft.com/office/drawing/2014/main" id="{81A89504-A76D-134F-B291-F2A5BCBD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60438" name="Group 3">
                <a:extLst>
                  <a:ext uri="{FF2B5EF4-FFF2-40B4-BE49-F238E27FC236}">
                    <a16:creationId xmlns:a16="http://schemas.microsoft.com/office/drawing/2014/main" id="{37257871-68EE-F748-91DA-F4DD4683B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60457" name="Group 4">
                  <a:extLst>
                    <a:ext uri="{FF2B5EF4-FFF2-40B4-BE49-F238E27FC236}">
                      <a16:creationId xmlns:a16="http://schemas.microsoft.com/office/drawing/2014/main" id="{79CCB880-64D2-044B-8850-8DE10D9A3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60459" name="Group 5">
                    <a:extLst>
                      <a:ext uri="{FF2B5EF4-FFF2-40B4-BE49-F238E27FC236}">
                        <a16:creationId xmlns:a16="http://schemas.microsoft.com/office/drawing/2014/main" id="{53BFFC9E-1161-884B-A94C-321D04A9C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65" name="Line 6">
                      <a:extLst>
                        <a:ext uri="{FF2B5EF4-FFF2-40B4-BE49-F238E27FC236}">
                          <a16:creationId xmlns:a16="http://schemas.microsoft.com/office/drawing/2014/main" id="{C1D6D0B3-2444-2B47-96EF-F9E00AAF12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66" name="Line 7">
                      <a:extLst>
                        <a:ext uri="{FF2B5EF4-FFF2-40B4-BE49-F238E27FC236}">
                          <a16:creationId xmlns:a16="http://schemas.microsoft.com/office/drawing/2014/main" id="{3711214B-B463-6D47-9A66-A278D6B636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61" name="Text Box 9">
                    <a:extLst>
                      <a:ext uri="{FF2B5EF4-FFF2-40B4-BE49-F238E27FC236}">
                        <a16:creationId xmlns:a16="http://schemas.microsoft.com/office/drawing/2014/main" id="{026FFFE3-FC44-7142-9ACE-AED7D9D904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64" name="Line 12">
                    <a:extLst>
                      <a:ext uri="{FF2B5EF4-FFF2-40B4-BE49-F238E27FC236}">
                        <a16:creationId xmlns:a16="http://schemas.microsoft.com/office/drawing/2014/main" id="{2E0C9C92-8DF1-9C4C-A0E7-6A5B9E25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58" name="Freeform 13">
                  <a:extLst>
                    <a:ext uri="{FF2B5EF4-FFF2-40B4-BE49-F238E27FC236}">
                      <a16:creationId xmlns:a16="http://schemas.microsoft.com/office/drawing/2014/main" id="{2D480235-8C45-0848-BF32-F6CAC2FF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9" name="Group 14">
                <a:extLst>
                  <a:ext uri="{FF2B5EF4-FFF2-40B4-BE49-F238E27FC236}">
                    <a16:creationId xmlns:a16="http://schemas.microsoft.com/office/drawing/2014/main" id="{8474098F-8F96-5E43-B697-CDDF40D3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60440" name="Group 15">
                  <a:extLst>
                    <a:ext uri="{FF2B5EF4-FFF2-40B4-BE49-F238E27FC236}">
                      <a16:creationId xmlns:a16="http://schemas.microsoft.com/office/drawing/2014/main" id="{569D56D0-326D-2D49-BC32-4821C9E42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60455" name="Oval 17">
                    <a:extLst>
                      <a:ext uri="{FF2B5EF4-FFF2-40B4-BE49-F238E27FC236}">
                        <a16:creationId xmlns:a16="http://schemas.microsoft.com/office/drawing/2014/main" id="{16692DB3-4683-2F40-9E83-75EE39DEA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6" name="Oval 18">
                    <a:extLst>
                      <a:ext uri="{FF2B5EF4-FFF2-40B4-BE49-F238E27FC236}">
                        <a16:creationId xmlns:a16="http://schemas.microsoft.com/office/drawing/2014/main" id="{817F0267-F372-044D-908C-8959FEDC3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0441" name="Group 19">
                  <a:extLst>
                    <a:ext uri="{FF2B5EF4-FFF2-40B4-BE49-F238E27FC236}">
                      <a16:creationId xmlns:a16="http://schemas.microsoft.com/office/drawing/2014/main" id="{660CEC0A-A3A3-F84E-A4DE-539E65CAC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60443" name="Group 20">
                    <a:extLst>
                      <a:ext uri="{FF2B5EF4-FFF2-40B4-BE49-F238E27FC236}">
                        <a16:creationId xmlns:a16="http://schemas.microsoft.com/office/drawing/2014/main" id="{FF98A8BC-EA46-F64F-ACCE-73EE1D275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60446" name="Group 21">
                      <a:extLst>
                        <a:ext uri="{FF2B5EF4-FFF2-40B4-BE49-F238E27FC236}">
                          <a16:creationId xmlns:a16="http://schemas.microsoft.com/office/drawing/2014/main" id="{45ECF616-19F0-B640-8727-4530FD7AFF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60452" name="Line 22">
                        <a:extLst>
                          <a:ext uri="{FF2B5EF4-FFF2-40B4-BE49-F238E27FC236}">
                            <a16:creationId xmlns:a16="http://schemas.microsoft.com/office/drawing/2014/main" id="{720989EB-5131-BA4E-B3ED-8064AC30CA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53" name="Line 23">
                        <a:extLst>
                          <a:ext uri="{FF2B5EF4-FFF2-40B4-BE49-F238E27FC236}">
                            <a16:creationId xmlns:a16="http://schemas.microsoft.com/office/drawing/2014/main" id="{067DB695-C226-6042-81E7-3C4FDE3A7C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0448" name="Text Box 25">
                      <a:extLst>
                        <a:ext uri="{FF2B5EF4-FFF2-40B4-BE49-F238E27FC236}">
                          <a16:creationId xmlns:a16="http://schemas.microsoft.com/office/drawing/2014/main" id="{03A21F0D-9878-5140-99D8-67D2DBA63E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60451" name="Line 28">
                      <a:extLst>
                        <a:ext uri="{FF2B5EF4-FFF2-40B4-BE49-F238E27FC236}">
                          <a16:creationId xmlns:a16="http://schemas.microsoft.com/office/drawing/2014/main" id="{A6D37DD8-CF50-7C4A-A9E8-29C140F83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4" name="Freeform 29">
                    <a:extLst>
                      <a:ext uri="{FF2B5EF4-FFF2-40B4-BE49-F238E27FC236}">
                        <a16:creationId xmlns:a16="http://schemas.microsoft.com/office/drawing/2014/main" id="{9C871D1B-7DAA-9C4E-9EBE-43019BC13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45" name="Text Box 30">
                    <a:extLst>
                      <a:ext uri="{FF2B5EF4-FFF2-40B4-BE49-F238E27FC236}">
                        <a16:creationId xmlns:a16="http://schemas.microsoft.com/office/drawing/2014/main" id="{E307C074-A3B4-9C4D-BF87-144483EE8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60442" name="Text Box 31">
                  <a:extLst>
                    <a:ext uri="{FF2B5EF4-FFF2-40B4-BE49-F238E27FC236}">
                      <a16:creationId xmlns:a16="http://schemas.microsoft.com/office/drawing/2014/main" id="{928B1208-DB41-FB48-B26F-83E79ACD0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4A6AC649-747B-F347-B929-4001ACBFE09A}"/>
              </a:ext>
            </a:extLst>
          </p:cNvPr>
          <p:cNvSpPr txBox="1"/>
          <p:nvPr/>
        </p:nvSpPr>
        <p:spPr>
          <a:xfrm>
            <a:off x="598311" y="1884466"/>
            <a:ext cx="737894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Q: How to summarize / extract few features</a:t>
            </a:r>
          </a:p>
        </p:txBody>
      </p:sp>
      <p:pic>
        <p:nvPicPr>
          <p:cNvPr id="55" name="Picture 1" descr="Orange man questions clipart">
            <a:extLst>
              <a:ext uri="{FF2B5EF4-FFF2-40B4-BE49-F238E27FC236}">
                <a16:creationId xmlns:a16="http://schemas.microsoft.com/office/drawing/2014/main" id="{3F36BE1C-5E0A-2140-8227-466605B1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081" y="263224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13126829-D844-5B46-8578-BA49CC97B11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050" y="4040323"/>
            <a:ext cx="3343600" cy="16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41046-2696-9048-AC3C-107049F3E0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1" y="4069539"/>
            <a:ext cx="1192486" cy="7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79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B057CA7-BE0E-724C-A9BA-953BE669B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EEG - epilepsy</a:t>
            </a:r>
          </a:p>
        </p:txBody>
      </p:sp>
      <p:sp>
        <p:nvSpPr>
          <p:cNvPr id="26626" name="Date Placeholder 3">
            <a:extLst>
              <a:ext uri="{FF2B5EF4-FFF2-40B4-BE49-F238E27FC236}">
                <a16:creationId xmlns:a16="http://schemas.microsoft.com/office/drawing/2014/main" id="{1FF3411F-4298-6543-9C0B-5A749EEB9D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C5DD5980-2906-9941-A48C-62BC2183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951715BB-069D-0D43-ACB1-6F2F86CB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37714D4-709A-494A-BC58-108C0F9C0336}" type="slidenum">
              <a:rPr lang="en-US" altLang="en-US" sz="1400"/>
              <a:pPr algn="r"/>
              <a:t>9</a:t>
            </a:fld>
            <a:endParaRPr lang="en-US" altLang="en-US" sz="1400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97545B9A-D30F-1344-8F31-53956BE5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6261100"/>
            <a:ext cx="31496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from wikipedia</a:t>
            </a:r>
          </a:p>
        </p:txBody>
      </p:sp>
      <p:pic>
        <p:nvPicPr>
          <p:cNvPr id="26630" name="Content Placeholder 9">
            <a:extLst>
              <a:ext uri="{FF2B5EF4-FFF2-40B4-BE49-F238E27FC236}">
                <a16:creationId xmlns:a16="http://schemas.microsoft.com/office/drawing/2014/main" id="{FFDE8960-1801-6E46-9AAB-D6671417BE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792" r="-48792"/>
          <a:stretch>
            <a:fillRect/>
          </a:stretch>
        </p:blipFill>
        <p:spPr/>
      </p:pic>
      <p:pic>
        <p:nvPicPr>
          <p:cNvPr id="26631" name="Picture 10">
            <a:extLst>
              <a:ext uri="{FF2B5EF4-FFF2-40B4-BE49-F238E27FC236}">
                <a16:creationId xmlns:a16="http://schemas.microsoft.com/office/drawing/2014/main" id="{C086FF97-4543-0246-8201-4D9408252E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50" y="2676525"/>
            <a:ext cx="1028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1">
            <a:extLst>
              <a:ext uri="{FF2B5EF4-FFF2-40B4-BE49-F238E27FC236}">
                <a16:creationId xmlns:a16="http://schemas.microsoft.com/office/drawing/2014/main" id="{146B9724-3B2D-4748-8FE6-D401DC33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3251200"/>
            <a:ext cx="444500" cy="177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74680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90</a:t>
            </a:fld>
            <a:endParaRPr lang="en-US" altLang="en-US" sz="1400"/>
          </a:p>
        </p:txBody>
      </p: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14AD9-4C5E-A84A-BB89-8E31B4768D92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6" y="4129096"/>
            <a:ext cx="2208042" cy="1263281"/>
            <a:chOff x="374074" y="1893888"/>
            <a:chExt cx="6483926" cy="3709633"/>
          </a:xfrm>
        </p:grpSpPr>
        <p:grpSp>
          <p:nvGrpSpPr>
            <p:cNvPr id="60420" name="Group 2">
              <a:extLst>
                <a:ext uri="{FF2B5EF4-FFF2-40B4-BE49-F238E27FC236}">
                  <a16:creationId xmlns:a16="http://schemas.microsoft.com/office/drawing/2014/main" id="{81A89504-A76D-134F-B291-F2A5BCBD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60438" name="Group 3">
                <a:extLst>
                  <a:ext uri="{FF2B5EF4-FFF2-40B4-BE49-F238E27FC236}">
                    <a16:creationId xmlns:a16="http://schemas.microsoft.com/office/drawing/2014/main" id="{37257871-68EE-F748-91DA-F4DD4683B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60457" name="Group 4">
                  <a:extLst>
                    <a:ext uri="{FF2B5EF4-FFF2-40B4-BE49-F238E27FC236}">
                      <a16:creationId xmlns:a16="http://schemas.microsoft.com/office/drawing/2014/main" id="{79CCB880-64D2-044B-8850-8DE10D9A3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60459" name="Group 5">
                    <a:extLst>
                      <a:ext uri="{FF2B5EF4-FFF2-40B4-BE49-F238E27FC236}">
                        <a16:creationId xmlns:a16="http://schemas.microsoft.com/office/drawing/2014/main" id="{53BFFC9E-1161-884B-A94C-321D04A9C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65" name="Line 6">
                      <a:extLst>
                        <a:ext uri="{FF2B5EF4-FFF2-40B4-BE49-F238E27FC236}">
                          <a16:creationId xmlns:a16="http://schemas.microsoft.com/office/drawing/2014/main" id="{C1D6D0B3-2444-2B47-96EF-F9E00AAF12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66" name="Line 7">
                      <a:extLst>
                        <a:ext uri="{FF2B5EF4-FFF2-40B4-BE49-F238E27FC236}">
                          <a16:creationId xmlns:a16="http://schemas.microsoft.com/office/drawing/2014/main" id="{3711214B-B463-6D47-9A66-A278D6B636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61" name="Text Box 9">
                    <a:extLst>
                      <a:ext uri="{FF2B5EF4-FFF2-40B4-BE49-F238E27FC236}">
                        <a16:creationId xmlns:a16="http://schemas.microsoft.com/office/drawing/2014/main" id="{026FFFE3-FC44-7142-9ACE-AED7D9D904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64" name="Line 12">
                    <a:extLst>
                      <a:ext uri="{FF2B5EF4-FFF2-40B4-BE49-F238E27FC236}">
                        <a16:creationId xmlns:a16="http://schemas.microsoft.com/office/drawing/2014/main" id="{2E0C9C92-8DF1-9C4C-A0E7-6A5B9E25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58" name="Freeform 13">
                  <a:extLst>
                    <a:ext uri="{FF2B5EF4-FFF2-40B4-BE49-F238E27FC236}">
                      <a16:creationId xmlns:a16="http://schemas.microsoft.com/office/drawing/2014/main" id="{2D480235-8C45-0848-BF32-F6CAC2FF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9" name="Group 14">
                <a:extLst>
                  <a:ext uri="{FF2B5EF4-FFF2-40B4-BE49-F238E27FC236}">
                    <a16:creationId xmlns:a16="http://schemas.microsoft.com/office/drawing/2014/main" id="{8474098F-8F96-5E43-B697-CDDF40D3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60440" name="Group 15">
                  <a:extLst>
                    <a:ext uri="{FF2B5EF4-FFF2-40B4-BE49-F238E27FC236}">
                      <a16:creationId xmlns:a16="http://schemas.microsoft.com/office/drawing/2014/main" id="{569D56D0-326D-2D49-BC32-4821C9E42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60455" name="Oval 17">
                    <a:extLst>
                      <a:ext uri="{FF2B5EF4-FFF2-40B4-BE49-F238E27FC236}">
                        <a16:creationId xmlns:a16="http://schemas.microsoft.com/office/drawing/2014/main" id="{16692DB3-4683-2F40-9E83-75EE39DEA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6" name="Oval 18">
                    <a:extLst>
                      <a:ext uri="{FF2B5EF4-FFF2-40B4-BE49-F238E27FC236}">
                        <a16:creationId xmlns:a16="http://schemas.microsoft.com/office/drawing/2014/main" id="{817F0267-F372-044D-908C-8959FEDC3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0441" name="Group 19">
                  <a:extLst>
                    <a:ext uri="{FF2B5EF4-FFF2-40B4-BE49-F238E27FC236}">
                      <a16:creationId xmlns:a16="http://schemas.microsoft.com/office/drawing/2014/main" id="{660CEC0A-A3A3-F84E-A4DE-539E65CAC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60443" name="Group 20">
                    <a:extLst>
                      <a:ext uri="{FF2B5EF4-FFF2-40B4-BE49-F238E27FC236}">
                        <a16:creationId xmlns:a16="http://schemas.microsoft.com/office/drawing/2014/main" id="{FF98A8BC-EA46-F64F-ACCE-73EE1D275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60446" name="Group 21">
                      <a:extLst>
                        <a:ext uri="{FF2B5EF4-FFF2-40B4-BE49-F238E27FC236}">
                          <a16:creationId xmlns:a16="http://schemas.microsoft.com/office/drawing/2014/main" id="{45ECF616-19F0-B640-8727-4530FD7AFF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60452" name="Line 22">
                        <a:extLst>
                          <a:ext uri="{FF2B5EF4-FFF2-40B4-BE49-F238E27FC236}">
                            <a16:creationId xmlns:a16="http://schemas.microsoft.com/office/drawing/2014/main" id="{720989EB-5131-BA4E-B3ED-8064AC30CA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53" name="Line 23">
                        <a:extLst>
                          <a:ext uri="{FF2B5EF4-FFF2-40B4-BE49-F238E27FC236}">
                            <a16:creationId xmlns:a16="http://schemas.microsoft.com/office/drawing/2014/main" id="{067DB695-C226-6042-81E7-3C4FDE3A7C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0448" name="Text Box 25">
                      <a:extLst>
                        <a:ext uri="{FF2B5EF4-FFF2-40B4-BE49-F238E27FC236}">
                          <a16:creationId xmlns:a16="http://schemas.microsoft.com/office/drawing/2014/main" id="{03A21F0D-9878-5140-99D8-67D2DBA63E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60451" name="Line 28">
                      <a:extLst>
                        <a:ext uri="{FF2B5EF4-FFF2-40B4-BE49-F238E27FC236}">
                          <a16:creationId xmlns:a16="http://schemas.microsoft.com/office/drawing/2014/main" id="{A6D37DD8-CF50-7C4A-A9E8-29C140F83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4" name="Freeform 29">
                    <a:extLst>
                      <a:ext uri="{FF2B5EF4-FFF2-40B4-BE49-F238E27FC236}">
                        <a16:creationId xmlns:a16="http://schemas.microsoft.com/office/drawing/2014/main" id="{9C871D1B-7DAA-9C4E-9EBE-43019BC13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45" name="Text Box 30">
                    <a:extLst>
                      <a:ext uri="{FF2B5EF4-FFF2-40B4-BE49-F238E27FC236}">
                        <a16:creationId xmlns:a16="http://schemas.microsoft.com/office/drawing/2014/main" id="{E307C074-A3B4-9C4D-BF87-144483EE8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60442" name="Text Box 31">
                  <a:extLst>
                    <a:ext uri="{FF2B5EF4-FFF2-40B4-BE49-F238E27FC236}">
                      <a16:creationId xmlns:a16="http://schemas.microsoft.com/office/drawing/2014/main" id="{928B1208-DB41-FB48-B26F-83E79ACD0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4A6AC649-747B-F347-B929-4001ACBFE09A}"/>
              </a:ext>
            </a:extLst>
          </p:cNvPr>
          <p:cNvSpPr txBox="1"/>
          <p:nvPr/>
        </p:nvSpPr>
        <p:spPr>
          <a:xfrm>
            <a:off x="598311" y="1884466"/>
            <a:ext cx="7378943" cy="156966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Q: How to summarize / extract few features</a:t>
            </a:r>
          </a:p>
          <a:p>
            <a:r>
              <a:rPr lang="en-US" dirty="0"/>
              <a:t>A1: Data dep.: SVD, ICA</a:t>
            </a:r>
          </a:p>
          <a:p>
            <a:r>
              <a:rPr lang="en-US" dirty="0"/>
              <a:t>A2: Data </a:t>
            </a:r>
            <a:r>
              <a:rPr lang="en-US" dirty="0" err="1"/>
              <a:t>indep</a:t>
            </a:r>
            <a:r>
              <a:rPr lang="en-US" dirty="0"/>
              <a:t>.: Fourier; Wavelets</a:t>
            </a:r>
          </a:p>
        </p:txBody>
      </p:sp>
      <p:graphicFrame>
        <p:nvGraphicFramePr>
          <p:cNvPr id="43" name="Object 3">
            <a:extLst>
              <a:ext uri="{FF2B5EF4-FFF2-40B4-BE49-F238E27FC236}">
                <a16:creationId xmlns:a16="http://schemas.microsoft.com/office/drawing/2014/main" id="{48E9A157-C612-204B-81C0-5867F7365F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825" y="372716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48E9A157-C612-204B-81C0-5867F7365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25" y="372716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" descr="Recipe Book Clip Art">
            <a:extLst>
              <a:ext uri="{FF2B5EF4-FFF2-40B4-BE49-F238E27FC236}">
                <a16:creationId xmlns:a16="http://schemas.microsoft.com/office/drawing/2014/main" id="{5C12BFD0-0324-0347-9AB7-44C52675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72" y="220788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A09EBD-7431-5040-94B9-175A1EEF29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1" y="4069539"/>
            <a:ext cx="1192486" cy="794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C6F38-EA55-1C45-826D-CFC8C0E9A2C4}"/>
              </a:ext>
            </a:extLst>
          </p:cNvPr>
          <p:cNvSpPr txBox="1"/>
          <p:nvPr/>
        </p:nvSpPr>
        <p:spPr>
          <a:xfrm>
            <a:off x="128711" y="2399579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✔︎</a:t>
            </a:r>
          </a:p>
        </p:txBody>
      </p:sp>
    </p:spTree>
    <p:extLst>
      <p:ext uri="{BB962C8B-B14F-4D97-AF65-F5344CB8AC3E}">
        <p14:creationId xmlns:p14="http://schemas.microsoft.com/office/powerpoint/2010/main" val="4023125582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>
            <a:extLst>
              <a:ext uri="{FF2B5EF4-FFF2-40B4-BE49-F238E27FC236}">
                <a16:creationId xmlns:a16="http://schemas.microsoft.com/office/drawing/2014/main" id="{B008DC7D-69DA-1246-AE43-079BDA9545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5474" name="Footer Placeholder 4">
            <a:extLst>
              <a:ext uri="{FF2B5EF4-FFF2-40B4-BE49-F238E27FC236}">
                <a16:creationId xmlns:a16="http://schemas.microsoft.com/office/drawing/2014/main" id="{7574BE84-21ED-7F4F-A8FC-3A83ADD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5475" name="Slide Number Placeholder 5">
            <a:extLst>
              <a:ext uri="{FF2B5EF4-FFF2-40B4-BE49-F238E27FC236}">
                <a16:creationId xmlns:a16="http://schemas.microsoft.com/office/drawing/2014/main" id="{E10C2DF9-2249-0246-9EC1-96223311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81401FF-48A1-8F46-B2FB-AE6771270594}" type="slidenum">
              <a:rPr lang="en-US" altLang="en-US" sz="1400"/>
              <a:pPr algn="r"/>
              <a:t>91</a:t>
            </a:fld>
            <a:endParaRPr lang="en-US" altLang="en-US" sz="14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14A1D065-5CCC-7247-8B89-7FE17BD94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 - Problem#1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8AA8E1C9-5CA6-CF4C-8A97-3C51FB836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390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 and/or compress</a:t>
            </a:r>
          </a:p>
        </p:txBody>
      </p:sp>
      <p:sp>
        <p:nvSpPr>
          <p:cNvPr id="105478" name="Rectangle 4">
            <a:extLst>
              <a:ext uri="{FF2B5EF4-FFF2-40B4-BE49-F238E27FC236}">
                <a16:creationId xmlns:a16="http://schemas.microsoft.com/office/drawing/2014/main" id="{BCB8C692-986A-DE40-BB0B-D4D33309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9" name="Rectangle 5">
            <a:extLst>
              <a:ext uri="{FF2B5EF4-FFF2-40B4-BE49-F238E27FC236}">
                <a16:creationId xmlns:a16="http://schemas.microsoft.com/office/drawing/2014/main" id="{FBF045E6-83A7-934C-A8CE-AFE0C76A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0" name="Text Box 6">
            <a:extLst>
              <a:ext uri="{FF2B5EF4-FFF2-40B4-BE49-F238E27FC236}">
                <a16:creationId xmlns:a16="http://schemas.microsoft.com/office/drawing/2014/main" id="{5B5D85F2-A339-8D4A-B209-B8EC4CBEF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105481" name="Text Box 7">
            <a:extLst>
              <a:ext uri="{FF2B5EF4-FFF2-40B4-BE49-F238E27FC236}">
                <a16:creationId xmlns:a16="http://schemas.microsoft.com/office/drawing/2014/main" id="{6594E4B6-40C1-364D-94A4-1AF49F544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355975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105482" name="Text Box 8">
            <a:extLst>
              <a:ext uri="{FF2B5EF4-FFF2-40B4-BE49-F238E27FC236}">
                <a16:creationId xmlns:a16="http://schemas.microsoft.com/office/drawing/2014/main" id="{E0F0F27D-8D8D-074E-9E59-07E6F608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3226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automobiles per hour)</a:t>
            </a:r>
          </a:p>
        </p:txBody>
      </p:sp>
      <p:graphicFrame>
        <p:nvGraphicFramePr>
          <p:cNvPr id="105483" name="Object 2">
            <a:extLst>
              <a:ext uri="{FF2B5EF4-FFF2-40B4-BE49-F238E27FC236}">
                <a16:creationId xmlns:a16="http://schemas.microsoft.com/office/drawing/2014/main" id="{17C20C7E-2C37-9F42-A8AB-1199191AF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3811588"/>
          <a:ext cx="34290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105483" name="Object 2">
                        <a:extLst>
                          <a:ext uri="{FF2B5EF4-FFF2-40B4-BE49-F238E27FC236}">
                            <a16:creationId xmlns:a16="http://schemas.microsoft.com/office/drawing/2014/main" id="{17C20C7E-2C37-9F42-A8AB-1199191AF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811588"/>
                        <a:ext cx="34290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AC0D982-A024-BC41-A435-3D8EDFE579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2660670"/>
            <a:ext cx="2059782" cy="13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138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>
            <a:extLst>
              <a:ext uri="{FF2B5EF4-FFF2-40B4-BE49-F238E27FC236}">
                <a16:creationId xmlns:a16="http://schemas.microsoft.com/office/drawing/2014/main" id="{84D74255-691A-4845-A2DD-F314861849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6498" name="Footer Placeholder 4">
            <a:extLst>
              <a:ext uri="{FF2B5EF4-FFF2-40B4-BE49-F238E27FC236}">
                <a16:creationId xmlns:a16="http://schemas.microsoft.com/office/drawing/2014/main" id="{8050B609-92EC-8648-A8A9-459B416B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2EEC0FB0-F928-974C-B61A-C30923C7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DABEEC9-0DC6-604E-A60E-4415D2BEFE72}" type="slidenum">
              <a:rPr lang="en-US" altLang="en-US" sz="1400"/>
              <a:pPr algn="r"/>
              <a:t>92</a:t>
            </a:fld>
            <a:endParaRPr lang="en-US" altLang="en-US" sz="140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E4556F6E-36C0-234B-80D0-62D7F5C9C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does DFT do?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50040B45-F5C5-4149-A944-7A57FD688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A: highlights the periodicities</a:t>
            </a:r>
          </a:p>
        </p:txBody>
      </p:sp>
    </p:spTree>
    <p:extLst>
      <p:ext uri="{BB962C8B-B14F-4D97-AF65-F5344CB8AC3E}">
        <p14:creationId xmlns:p14="http://schemas.microsoft.com/office/powerpoint/2010/main" val="227227955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>
            <a:extLst>
              <a:ext uri="{FF2B5EF4-FFF2-40B4-BE49-F238E27FC236}">
                <a16:creationId xmlns:a16="http://schemas.microsoft.com/office/drawing/2014/main" id="{E55DCE4E-F62C-EA46-970C-937199E6B0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5F526957-7B49-9744-B039-851C2EBF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8E049DBA-1D27-1B49-B0AA-7854F85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E6AF6CB-7975-7745-B43C-89B320DA288B}" type="slidenum">
              <a:rPr lang="en-US" altLang="en-US" sz="1400"/>
              <a:pPr algn="r"/>
              <a:t>93</a:t>
            </a:fld>
            <a:endParaRPr lang="en-US" altLang="en-US" sz="14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9B850D0F-B54B-7B41-9442-E8A5C60E2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definition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E338BC40-69FF-074D-A28D-D9BB13249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135255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a sequence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 …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n-1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(</a:t>
            </a:r>
            <a:r>
              <a:rPr lang="en-US" altLang="en-US" b="1" u="sng">
                <a:ea typeface="ＭＳ Ｐゴシック" panose="020B0600070205080204" pitchFamily="34" charset="-128"/>
              </a:rPr>
              <a:t>n-point</a:t>
            </a:r>
            <a:r>
              <a:rPr lang="en-US" altLang="en-US">
                <a:ea typeface="ＭＳ Ｐゴシック" panose="020B0600070205080204" pitchFamily="34" charset="-128"/>
              </a:rPr>
              <a:t>) Discrete Fourier Transform is</a:t>
            </a:r>
          </a:p>
          <a:p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 …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n-1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</p:txBody>
      </p:sp>
      <p:grpSp>
        <p:nvGrpSpPr>
          <p:cNvPr id="107526" name="Group 9">
            <a:extLst>
              <a:ext uri="{FF2B5EF4-FFF2-40B4-BE49-F238E27FC236}">
                <a16:creationId xmlns:a16="http://schemas.microsoft.com/office/drawing/2014/main" id="{764453D0-97A3-0348-AA75-1F19AD1207C2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219450"/>
            <a:ext cx="8229600" cy="3048000"/>
            <a:chOff x="384" y="1632"/>
            <a:chExt cx="5184" cy="1920"/>
          </a:xfrm>
        </p:grpSpPr>
        <p:graphicFrame>
          <p:nvGraphicFramePr>
            <p:cNvPr id="107528" name="Object 2">
              <a:extLst>
                <a:ext uri="{FF2B5EF4-FFF2-40B4-BE49-F238E27FC236}">
                  <a16:creationId xmlns:a16="http://schemas.microsoft.com/office/drawing/2014/main" id="{87B5627D-A2E1-0549-803B-C793072A3E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6" y="1729"/>
            <a:ext cx="5146" cy="1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Equation" r:id="rId3" imgW="77241400" imgH="26035000" progId="Equation.3">
                    <p:embed/>
                  </p:oleObj>
                </mc:Choice>
                <mc:Fallback>
                  <p:oleObj name="Equation" r:id="rId3" imgW="77241400" imgH="26035000" progId="Equation.3">
                    <p:embed/>
                    <p:pic>
                      <p:nvPicPr>
                        <p:cNvPr id="107528" name="Object 2">
                          <a:extLst>
                            <a:ext uri="{FF2B5EF4-FFF2-40B4-BE49-F238E27FC236}">
                              <a16:creationId xmlns:a16="http://schemas.microsoft.com/office/drawing/2014/main" id="{87B5627D-A2E1-0549-803B-C793072A3E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" y="1729"/>
                          <a:ext cx="5146" cy="1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29" name="Line 5">
              <a:extLst>
                <a:ext uri="{FF2B5EF4-FFF2-40B4-BE49-F238E27FC236}">
                  <a16:creationId xmlns:a16="http://schemas.microsoft.com/office/drawing/2014/main" id="{8BCB9600-411C-9942-88C8-153F88C7B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2769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0" name="Text Box 6">
              <a:extLst>
                <a:ext uri="{FF2B5EF4-FFF2-40B4-BE49-F238E27FC236}">
                  <a16:creationId xmlns:a16="http://schemas.microsoft.com/office/drawing/2014/main" id="{DE086D3A-B57C-F14F-9079-65F95B52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96"/>
              <a:ext cx="1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inverse DFT</a:t>
              </a:r>
            </a:p>
          </p:txBody>
        </p:sp>
        <p:sp>
          <p:nvSpPr>
            <p:cNvPr id="107531" name="Rectangle 7">
              <a:extLst>
                <a:ext uri="{FF2B5EF4-FFF2-40B4-BE49-F238E27FC236}">
                  <a16:creationId xmlns:a16="http://schemas.microsoft.com/office/drawing/2014/main" id="{12B889D5-DF5D-9F4A-B01C-4D95D446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32"/>
              <a:ext cx="5184" cy="192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7527" name="AutoShape 10">
            <a:extLst>
              <a:ext uri="{FF2B5EF4-FFF2-40B4-BE49-F238E27FC236}">
                <a16:creationId xmlns:a16="http://schemas.microsoft.com/office/drawing/2014/main" id="{3AEBBAB3-641E-334F-B762-218438779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"/>
            <a:ext cx="1504950" cy="685800"/>
          </a:xfrm>
          <a:prstGeom prst="homePlate">
            <a:avLst>
              <a:gd name="adj" fmla="val 54861"/>
            </a:avLst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chemeClr val="tx2"/>
                </a:solidFill>
              </a:rPr>
              <a:t>Skip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161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ate Placeholder 3">
            <a:extLst>
              <a:ext uri="{FF2B5EF4-FFF2-40B4-BE49-F238E27FC236}">
                <a16:creationId xmlns:a16="http://schemas.microsoft.com/office/drawing/2014/main" id="{0792A016-EB92-8F4B-82CD-B8D811EB21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18786" name="Footer Placeholder 4">
            <a:extLst>
              <a:ext uri="{FF2B5EF4-FFF2-40B4-BE49-F238E27FC236}">
                <a16:creationId xmlns:a16="http://schemas.microsoft.com/office/drawing/2014/main" id="{F646647F-FE0A-A947-852E-4D57B3E0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18787" name="Slide Number Placeholder 5">
            <a:extLst>
              <a:ext uri="{FF2B5EF4-FFF2-40B4-BE49-F238E27FC236}">
                <a16:creationId xmlns:a16="http://schemas.microsoft.com/office/drawing/2014/main" id="{DCDD6D3A-66C5-7147-A791-5C4E8216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C8569A-B71D-2640-91A6-0098B99862EE}" type="slidenum">
              <a:rPr lang="en-US" altLang="en-US" sz="1400"/>
              <a:pPr algn="r"/>
              <a:t>94</a:t>
            </a:fld>
            <a:endParaRPr lang="en-US" altLang="en-US" sz="1400"/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C7D6B23C-43CB-0042-B5C2-390D466E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18789" name="Object 2">
            <a:extLst>
              <a:ext uri="{FF2B5EF4-FFF2-40B4-BE49-F238E27FC236}">
                <a16:creationId xmlns:a16="http://schemas.microsoft.com/office/drawing/2014/main" id="{2703DBA1-A60C-0E44-BBCD-9F24812B36EB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118789" name="Object 2">
                        <a:extLst>
                          <a:ext uri="{FF2B5EF4-FFF2-40B4-BE49-F238E27FC236}">
                            <a16:creationId xmlns:a16="http://schemas.microsoft.com/office/drawing/2014/main" id="{2703DBA1-A60C-0E44-BBCD-9F24812B3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3">
            <a:extLst>
              <a:ext uri="{FF2B5EF4-FFF2-40B4-BE49-F238E27FC236}">
                <a16:creationId xmlns:a16="http://schemas.microsoft.com/office/drawing/2014/main" id="{7BE87291-AC60-B94C-89E7-F275EA60F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Worksheet" r:id="rId5" imgW="3937000" imgH="2032000" progId="Excel.Sheet.8">
                  <p:embed/>
                </p:oleObj>
              </mc:Choice>
              <mc:Fallback>
                <p:oleObj name="Worksheet" r:id="rId5" imgW="3937000" imgH="2032000" progId="Excel.Sheet.8">
                  <p:embed/>
                  <p:pic>
                    <p:nvPicPr>
                      <p:cNvPr id="118790" name="Object 3">
                        <a:extLst>
                          <a:ext uri="{FF2B5EF4-FFF2-40B4-BE49-F238E27FC236}">
                            <a16:creationId xmlns:a16="http://schemas.microsoft.com/office/drawing/2014/main" id="{7BE87291-AC60-B94C-89E7-F275EA60F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Text Box 5">
            <a:extLst>
              <a:ext uri="{FF2B5EF4-FFF2-40B4-BE49-F238E27FC236}">
                <a16:creationId xmlns:a16="http://schemas.microsoft.com/office/drawing/2014/main" id="{0AA63F69-BD23-F640-B984-03283801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18792" name="Text Box 6">
            <a:extLst>
              <a:ext uri="{FF2B5EF4-FFF2-40B4-BE49-F238E27FC236}">
                <a16:creationId xmlns:a16="http://schemas.microsoft.com/office/drawing/2014/main" id="{6589C92B-EA7A-EA4C-9349-919A6172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18793" name="Text Box 7">
            <a:extLst>
              <a:ext uri="{FF2B5EF4-FFF2-40B4-BE49-F238E27FC236}">
                <a16:creationId xmlns:a16="http://schemas.microsoft.com/office/drawing/2014/main" id="{0F9066C9-6BF0-8943-9D9C-13410392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18794" name="Text Box 8">
            <a:extLst>
              <a:ext uri="{FF2B5EF4-FFF2-40B4-BE49-F238E27FC236}">
                <a16:creationId xmlns:a16="http://schemas.microsoft.com/office/drawing/2014/main" id="{A30A5B54-96A4-0047-B159-C98D48B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18795" name="Rectangle 9">
            <a:extLst>
              <a:ext uri="{FF2B5EF4-FFF2-40B4-BE49-F238E27FC236}">
                <a16:creationId xmlns:a16="http://schemas.microsoft.com/office/drawing/2014/main" id="{FC2B7898-B24C-2C42-A117-8B10BF2B1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6" name="Text Box 10">
            <a:extLst>
              <a:ext uri="{FF2B5EF4-FFF2-40B4-BE49-F238E27FC236}">
                <a16:creationId xmlns:a16="http://schemas.microsoft.com/office/drawing/2014/main" id="{D103F8DE-0E4F-4547-A506-02313C2F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18797" name="Text Box 11">
            <a:extLst>
              <a:ext uri="{FF2B5EF4-FFF2-40B4-BE49-F238E27FC236}">
                <a16:creationId xmlns:a16="http://schemas.microsoft.com/office/drawing/2014/main" id="{C6249E44-7661-724C-85BE-FAC26954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18798" name="Text Box 12">
            <a:extLst>
              <a:ext uri="{FF2B5EF4-FFF2-40B4-BE49-F238E27FC236}">
                <a16:creationId xmlns:a16="http://schemas.microsoft.com/office/drawing/2014/main" id="{BAA8A795-2E84-6548-B138-AC634224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17605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18799" name="Object 4">
            <a:extLst>
              <a:ext uri="{FF2B5EF4-FFF2-40B4-BE49-F238E27FC236}">
                <a16:creationId xmlns:a16="http://schemas.microsoft.com/office/drawing/2014/main" id="{46E2B329-6C90-9347-977B-333C8797D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8475" y="1776413"/>
          <a:ext cx="47244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7" imgW="44183300" imgH="6731000" progId="Equation.3">
                  <p:embed/>
                </p:oleObj>
              </mc:Choice>
              <mc:Fallback>
                <p:oleObj name="Equation" r:id="rId7" imgW="44183300" imgH="6731000" progId="Equation.3">
                  <p:embed/>
                  <p:pic>
                    <p:nvPicPr>
                      <p:cNvPr id="118799" name="Object 4">
                        <a:extLst>
                          <a:ext uri="{FF2B5EF4-FFF2-40B4-BE49-F238E27FC236}">
                            <a16:creationId xmlns:a16="http://schemas.microsoft.com/office/drawing/2014/main" id="{46E2B329-6C90-9347-977B-333C8797D6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1776413"/>
                        <a:ext cx="47244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00" name="Text Box 14">
            <a:extLst>
              <a:ext uri="{FF2B5EF4-FFF2-40B4-BE49-F238E27FC236}">
                <a16:creationId xmlns:a16="http://schemas.microsoft.com/office/drawing/2014/main" id="{F12872C6-703C-F841-9FDB-65D0EF76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62138"/>
            <a:ext cx="2035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Amplitude: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E0AFC2-17C8-C245-BB74-2144C4F492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5" y="5281613"/>
            <a:ext cx="1385918" cy="9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0916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3">
            <a:extLst>
              <a:ext uri="{FF2B5EF4-FFF2-40B4-BE49-F238E27FC236}">
                <a16:creationId xmlns:a16="http://schemas.microsoft.com/office/drawing/2014/main" id="{494C71F2-342C-EB44-AFA4-8F32B2EC1F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19810" name="Footer Placeholder 4">
            <a:extLst>
              <a:ext uri="{FF2B5EF4-FFF2-40B4-BE49-F238E27FC236}">
                <a16:creationId xmlns:a16="http://schemas.microsoft.com/office/drawing/2014/main" id="{DCA38BFF-88B2-6947-AFDC-11169F39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19811" name="Slide Number Placeholder 5">
            <a:extLst>
              <a:ext uri="{FF2B5EF4-FFF2-40B4-BE49-F238E27FC236}">
                <a16:creationId xmlns:a16="http://schemas.microsoft.com/office/drawing/2014/main" id="{2DAE3360-B776-454D-9BAC-8986A8C9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E2C04DB-C93F-AD4F-A566-D13B75615E13}" type="slidenum">
              <a:rPr lang="en-US" altLang="en-US" sz="1400"/>
              <a:pPr algn="r"/>
              <a:t>95</a:t>
            </a:fld>
            <a:endParaRPr lang="en-US" altLang="en-US" sz="1400"/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1326A840-27BC-454D-B838-7AABCF0C0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19813" name="Object 2">
            <a:extLst>
              <a:ext uri="{FF2B5EF4-FFF2-40B4-BE49-F238E27FC236}">
                <a16:creationId xmlns:a16="http://schemas.microsoft.com/office/drawing/2014/main" id="{F8430E7C-5005-344D-8BE9-2D1B5835C980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119813" name="Object 2">
                        <a:extLst>
                          <a:ext uri="{FF2B5EF4-FFF2-40B4-BE49-F238E27FC236}">
                            <a16:creationId xmlns:a16="http://schemas.microsoft.com/office/drawing/2014/main" id="{F8430E7C-5005-344D-8BE9-2D1B5835C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3">
            <a:extLst>
              <a:ext uri="{FF2B5EF4-FFF2-40B4-BE49-F238E27FC236}">
                <a16:creationId xmlns:a16="http://schemas.microsoft.com/office/drawing/2014/main" id="{AFBE76A3-356F-2A40-9C0C-A585E65A1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Worksheet" r:id="rId5" imgW="3937000" imgH="2032000" progId="Excel.Sheet.8">
                  <p:embed/>
                </p:oleObj>
              </mc:Choice>
              <mc:Fallback>
                <p:oleObj name="Worksheet" r:id="rId5" imgW="3937000" imgH="2032000" progId="Excel.Sheet.8">
                  <p:embed/>
                  <p:pic>
                    <p:nvPicPr>
                      <p:cNvPr id="119814" name="Object 3">
                        <a:extLst>
                          <a:ext uri="{FF2B5EF4-FFF2-40B4-BE49-F238E27FC236}">
                            <a16:creationId xmlns:a16="http://schemas.microsoft.com/office/drawing/2014/main" id="{AFBE76A3-356F-2A40-9C0C-A585E65A1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Text Box 5">
            <a:extLst>
              <a:ext uri="{FF2B5EF4-FFF2-40B4-BE49-F238E27FC236}">
                <a16:creationId xmlns:a16="http://schemas.microsoft.com/office/drawing/2014/main" id="{820F936B-7D2E-774B-85EF-B844CAB2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19816" name="Text Box 6">
            <a:extLst>
              <a:ext uri="{FF2B5EF4-FFF2-40B4-BE49-F238E27FC236}">
                <a16:creationId xmlns:a16="http://schemas.microsoft.com/office/drawing/2014/main" id="{DA6D98A7-BF58-DE44-A6F6-BA16D230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19817" name="Text Box 7">
            <a:extLst>
              <a:ext uri="{FF2B5EF4-FFF2-40B4-BE49-F238E27FC236}">
                <a16:creationId xmlns:a16="http://schemas.microsoft.com/office/drawing/2014/main" id="{88BE0E0A-E906-2848-8D8C-D8A510E8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19818" name="Text Box 8">
            <a:extLst>
              <a:ext uri="{FF2B5EF4-FFF2-40B4-BE49-F238E27FC236}">
                <a16:creationId xmlns:a16="http://schemas.microsoft.com/office/drawing/2014/main" id="{C4E0E2D9-67DD-8C4A-8028-5E31E028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19819" name="Rectangle 9">
            <a:extLst>
              <a:ext uri="{FF2B5EF4-FFF2-40B4-BE49-F238E27FC236}">
                <a16:creationId xmlns:a16="http://schemas.microsoft.com/office/drawing/2014/main" id="{9F2BF5AB-F935-6A44-B45F-EC0C6411C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20" name="Text Box 10">
            <a:extLst>
              <a:ext uri="{FF2B5EF4-FFF2-40B4-BE49-F238E27FC236}">
                <a16:creationId xmlns:a16="http://schemas.microsoft.com/office/drawing/2014/main" id="{25203595-4E8E-6C47-9ED7-62ED55D0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19821" name="Text Box 11">
            <a:extLst>
              <a:ext uri="{FF2B5EF4-FFF2-40B4-BE49-F238E27FC236}">
                <a16:creationId xmlns:a16="http://schemas.microsoft.com/office/drawing/2014/main" id="{5EEE77BE-AC7D-BD4D-B20C-260584FD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19822" name="Line 12">
            <a:extLst>
              <a:ext uri="{FF2B5EF4-FFF2-40B4-BE49-F238E27FC236}">
                <a16:creationId xmlns:a16="http://schemas.microsoft.com/office/drawing/2014/main" id="{53018169-1795-D54A-BA7B-3CE258F3E9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1438" y="3883025"/>
            <a:ext cx="938212" cy="706438"/>
          </a:xfrm>
          <a:prstGeom prst="line">
            <a:avLst/>
          </a:prstGeom>
          <a:noFill/>
          <a:ln w="12700" cap="sq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2751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ate Placeholder 3">
            <a:extLst>
              <a:ext uri="{FF2B5EF4-FFF2-40B4-BE49-F238E27FC236}">
                <a16:creationId xmlns:a16="http://schemas.microsoft.com/office/drawing/2014/main" id="{9507F9E9-5564-1743-BC0F-A65A99975D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0834" name="Footer Placeholder 4">
            <a:extLst>
              <a:ext uri="{FF2B5EF4-FFF2-40B4-BE49-F238E27FC236}">
                <a16:creationId xmlns:a16="http://schemas.microsoft.com/office/drawing/2014/main" id="{CE5681E4-70AA-2B46-980E-91814BBD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0835" name="Slide Number Placeholder 5">
            <a:extLst>
              <a:ext uri="{FF2B5EF4-FFF2-40B4-BE49-F238E27FC236}">
                <a16:creationId xmlns:a16="http://schemas.microsoft.com/office/drawing/2014/main" id="{0139205B-D13A-7343-9CBB-2D57B173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A32454-A485-CF49-98F0-A8295FE73377}" type="slidenum">
              <a:rPr lang="en-US" altLang="en-US" sz="1400"/>
              <a:pPr algn="r"/>
              <a:t>96</a:t>
            </a:fld>
            <a:endParaRPr lang="en-US" altLang="en-US" sz="1400"/>
          </a:p>
        </p:txBody>
      </p:sp>
      <p:graphicFrame>
        <p:nvGraphicFramePr>
          <p:cNvPr id="120836" name="Object 2">
            <a:extLst>
              <a:ext uri="{FF2B5EF4-FFF2-40B4-BE49-F238E27FC236}">
                <a16:creationId xmlns:a16="http://schemas.microsoft.com/office/drawing/2014/main" id="{A8AB4A93-59F7-374C-96EB-50734199C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Worksheet" r:id="rId3" imgW="3937000" imgH="2032000" progId="Excel.Sheet.8">
                  <p:embed/>
                </p:oleObj>
              </mc:Choice>
              <mc:Fallback>
                <p:oleObj name="Worksheet" r:id="rId3" imgW="3937000" imgH="2032000" progId="Excel.Sheet.8">
                  <p:embed/>
                  <p:pic>
                    <p:nvPicPr>
                      <p:cNvPr id="120836" name="Object 2">
                        <a:extLst>
                          <a:ext uri="{FF2B5EF4-FFF2-40B4-BE49-F238E27FC236}">
                            <a16:creationId xmlns:a16="http://schemas.microsoft.com/office/drawing/2014/main" id="{A8AB4A93-59F7-374C-96EB-50734199C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3">
            <a:extLst>
              <a:ext uri="{FF2B5EF4-FFF2-40B4-BE49-F238E27FC236}">
                <a16:creationId xmlns:a16="http://schemas.microsoft.com/office/drawing/2014/main" id="{D8BA7F44-8276-AF45-8108-CA02D8A1D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20838" name="Object 3">
            <a:extLst>
              <a:ext uri="{FF2B5EF4-FFF2-40B4-BE49-F238E27FC236}">
                <a16:creationId xmlns:a16="http://schemas.microsoft.com/office/drawing/2014/main" id="{C7247EA4-3151-2A4D-AC9A-4614001F9B25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Worksheet" r:id="rId5" imgW="3632200" imgH="2120900" progId="Excel.Sheet.8">
                  <p:embed/>
                </p:oleObj>
              </mc:Choice>
              <mc:Fallback>
                <p:oleObj name="Worksheet" r:id="rId5" imgW="3632200" imgH="2120900" progId="Excel.Sheet.8">
                  <p:embed/>
                  <p:pic>
                    <p:nvPicPr>
                      <p:cNvPr id="120838" name="Object 3">
                        <a:extLst>
                          <a:ext uri="{FF2B5EF4-FFF2-40B4-BE49-F238E27FC236}">
                            <a16:creationId xmlns:a16="http://schemas.microsoft.com/office/drawing/2014/main" id="{C7247EA4-3151-2A4D-AC9A-4614001F9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Text Box 5">
            <a:extLst>
              <a:ext uri="{FF2B5EF4-FFF2-40B4-BE49-F238E27FC236}">
                <a16:creationId xmlns:a16="http://schemas.microsoft.com/office/drawing/2014/main" id="{5F234583-036E-8B4D-862D-CA2FBD32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20840" name="Text Box 6">
            <a:extLst>
              <a:ext uri="{FF2B5EF4-FFF2-40B4-BE49-F238E27FC236}">
                <a16:creationId xmlns:a16="http://schemas.microsoft.com/office/drawing/2014/main" id="{360E5238-1996-1E41-962A-0E40BD2C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20841" name="Text Box 7">
            <a:extLst>
              <a:ext uri="{FF2B5EF4-FFF2-40B4-BE49-F238E27FC236}">
                <a16:creationId xmlns:a16="http://schemas.microsoft.com/office/drawing/2014/main" id="{A76E59D4-7AC0-684B-9AC7-57A372C7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20842" name="Text Box 8">
            <a:extLst>
              <a:ext uri="{FF2B5EF4-FFF2-40B4-BE49-F238E27FC236}">
                <a16:creationId xmlns:a16="http://schemas.microsoft.com/office/drawing/2014/main" id="{429B2FCC-CA2D-2A4C-A9DD-9A8765D4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20843" name="Rectangle 9">
            <a:extLst>
              <a:ext uri="{FF2B5EF4-FFF2-40B4-BE49-F238E27FC236}">
                <a16:creationId xmlns:a16="http://schemas.microsoft.com/office/drawing/2014/main" id="{944BEB6B-F8BB-1749-AB4D-9C2CEB94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44" name="Text Box 10">
            <a:extLst>
              <a:ext uri="{FF2B5EF4-FFF2-40B4-BE49-F238E27FC236}">
                <a16:creationId xmlns:a16="http://schemas.microsoft.com/office/drawing/2014/main" id="{18321C07-C1FE-274F-B706-4F023E4D9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20845" name="Text Box 11">
            <a:extLst>
              <a:ext uri="{FF2B5EF4-FFF2-40B4-BE49-F238E27FC236}">
                <a16:creationId xmlns:a16="http://schemas.microsoft.com/office/drawing/2014/main" id="{707F5A29-3FA7-C242-A096-5F4C17EA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20846" name="Line 12">
            <a:extLst>
              <a:ext uri="{FF2B5EF4-FFF2-40B4-BE49-F238E27FC236}">
                <a16:creationId xmlns:a16="http://schemas.microsoft.com/office/drawing/2014/main" id="{BE6A934A-B68F-DD4A-8B71-958DA7766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0188" y="4344988"/>
            <a:ext cx="0" cy="271462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13">
            <a:extLst>
              <a:ext uri="{FF2B5EF4-FFF2-40B4-BE49-F238E27FC236}">
                <a16:creationId xmlns:a16="http://schemas.microsoft.com/office/drawing/2014/main" id="{95D084BD-BBD6-2B40-837F-1948EB32C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3" y="4618038"/>
            <a:ext cx="246062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4">
            <a:extLst>
              <a:ext uri="{FF2B5EF4-FFF2-40B4-BE49-F238E27FC236}">
                <a16:creationId xmlns:a16="http://schemas.microsoft.com/office/drawing/2014/main" id="{0911FB49-0B05-5A42-B353-566923285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356100"/>
            <a:ext cx="246062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5">
            <a:extLst>
              <a:ext uri="{FF2B5EF4-FFF2-40B4-BE49-F238E27FC236}">
                <a16:creationId xmlns:a16="http://schemas.microsoft.com/office/drawing/2014/main" id="{CAF6EDAC-0C14-F04A-81A8-5FF254F46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1950" y="4503738"/>
            <a:ext cx="1038225" cy="0"/>
          </a:xfrm>
          <a:prstGeom prst="line">
            <a:avLst/>
          </a:prstGeom>
          <a:noFill/>
          <a:ln w="3175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754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ate Placeholder 3">
            <a:extLst>
              <a:ext uri="{FF2B5EF4-FFF2-40B4-BE49-F238E27FC236}">
                <a16:creationId xmlns:a16="http://schemas.microsoft.com/office/drawing/2014/main" id="{34C41912-8D68-6F44-A09B-F6786ABF40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1858" name="Footer Placeholder 4">
            <a:extLst>
              <a:ext uri="{FF2B5EF4-FFF2-40B4-BE49-F238E27FC236}">
                <a16:creationId xmlns:a16="http://schemas.microsoft.com/office/drawing/2014/main" id="{27B32E59-094F-9145-8333-8DC74E3A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1859" name="Slide Number Placeholder 5">
            <a:extLst>
              <a:ext uri="{FF2B5EF4-FFF2-40B4-BE49-F238E27FC236}">
                <a16:creationId xmlns:a16="http://schemas.microsoft.com/office/drawing/2014/main" id="{B8942E84-F0E0-4B4F-81CF-78CB3AFC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5C034BB-470C-6C45-87F0-B70A257DAA2C}" type="slidenum">
              <a:rPr lang="en-US" altLang="en-US" sz="1400"/>
              <a:pPr algn="r"/>
              <a:t>97</a:t>
            </a:fld>
            <a:endParaRPr lang="en-US" altLang="en-US" sz="1400"/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DA8645A4-9258-F744-AE3A-2AA21C3C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C658D257-C465-E74F-986B-D355A9D8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8BC6906B-12D4-044B-BB36-63F3E94F41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3" name="Rectangle 5">
            <a:extLst>
              <a:ext uri="{FF2B5EF4-FFF2-40B4-BE49-F238E27FC236}">
                <a16:creationId xmlns:a16="http://schemas.microsoft.com/office/drawing/2014/main" id="{8B57C213-001A-5A41-9A25-164979684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4" name="Rectangle 6">
            <a:extLst>
              <a:ext uri="{FF2B5EF4-FFF2-40B4-BE49-F238E27FC236}">
                <a16:creationId xmlns:a16="http://schemas.microsoft.com/office/drawing/2014/main" id="{45EC3593-F78A-D844-9561-A81C6A9D0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</p:txBody>
      </p:sp>
      <p:graphicFrame>
        <p:nvGraphicFramePr>
          <p:cNvPr id="121865" name="Object 2">
            <a:extLst>
              <a:ext uri="{FF2B5EF4-FFF2-40B4-BE49-F238E27FC236}">
                <a16:creationId xmlns:a16="http://schemas.microsoft.com/office/drawing/2014/main" id="{07A52A0E-F6D6-8E47-ACE3-0CFE1F431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" y="3957638"/>
          <a:ext cx="3429000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121865" name="Object 2">
                        <a:extLst>
                          <a:ext uri="{FF2B5EF4-FFF2-40B4-BE49-F238E27FC236}">
                            <a16:creationId xmlns:a16="http://schemas.microsoft.com/office/drawing/2014/main" id="{07A52A0E-F6D6-8E47-ACE3-0CFE1F431D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3957638"/>
                        <a:ext cx="3429000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6" name="Object 3">
            <a:extLst>
              <a:ext uri="{FF2B5EF4-FFF2-40B4-BE49-F238E27FC236}">
                <a16:creationId xmlns:a16="http://schemas.microsoft.com/office/drawing/2014/main" id="{598F3D0E-3AEF-634A-B536-35CBCE0C4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6263" y="3787775"/>
          <a:ext cx="4459287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Worksheet" r:id="rId5" imgW="3619500" imgH="2184400" progId="Excel.Sheet.8">
                  <p:embed/>
                </p:oleObj>
              </mc:Choice>
              <mc:Fallback>
                <p:oleObj name="Worksheet" r:id="rId5" imgW="3619500" imgH="2184400" progId="Excel.Sheet.8">
                  <p:embed/>
                  <p:pic>
                    <p:nvPicPr>
                      <p:cNvPr id="121866" name="Object 3">
                        <a:extLst>
                          <a:ext uri="{FF2B5EF4-FFF2-40B4-BE49-F238E27FC236}">
                            <a16:creationId xmlns:a16="http://schemas.microsoft.com/office/drawing/2014/main" id="{598F3D0E-3AEF-634A-B536-35CBCE0C4E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3787775"/>
                        <a:ext cx="4459287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7" name="Text Box 9">
            <a:extLst>
              <a:ext uri="{FF2B5EF4-FFF2-40B4-BE49-F238E27FC236}">
                <a16:creationId xmlns:a16="http://schemas.microsoft.com/office/drawing/2014/main" id="{576D3DF0-3FE6-5647-B097-0B514825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21868" name="Rectangle 10">
            <a:extLst>
              <a:ext uri="{FF2B5EF4-FFF2-40B4-BE49-F238E27FC236}">
                <a16:creationId xmlns:a16="http://schemas.microsoft.com/office/drawing/2014/main" id="{6CFD19DF-FFFD-B74D-A113-E3E63050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3673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>
            <a:extLst>
              <a:ext uri="{FF2B5EF4-FFF2-40B4-BE49-F238E27FC236}">
                <a16:creationId xmlns:a16="http://schemas.microsoft.com/office/drawing/2014/main" id="{07997561-B551-4E4A-A492-D14D67C0DA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2882" name="Footer Placeholder 4">
            <a:extLst>
              <a:ext uri="{FF2B5EF4-FFF2-40B4-BE49-F238E27FC236}">
                <a16:creationId xmlns:a16="http://schemas.microsoft.com/office/drawing/2014/main" id="{9CCFB73D-1200-F446-A58A-6A413318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2883" name="Slide Number Placeholder 5">
            <a:extLst>
              <a:ext uri="{FF2B5EF4-FFF2-40B4-BE49-F238E27FC236}">
                <a16:creationId xmlns:a16="http://schemas.microsoft.com/office/drawing/2014/main" id="{0A2D80A6-A76E-D14B-B4EE-F3C7DCD1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29148F-51E0-1549-BD35-FDC7D0390F59}" type="slidenum">
              <a:rPr lang="en-US" altLang="en-US" sz="1400"/>
              <a:pPr algn="r"/>
              <a:t>98</a:t>
            </a:fld>
            <a:endParaRPr lang="en-US" altLang="en-US" sz="1400"/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9241E0E0-E521-4D40-9C8A-A28B068FE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212CB230-F31E-014F-A560-17F87619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6" name="Rectangle 4">
            <a:extLst>
              <a:ext uri="{FF2B5EF4-FFF2-40B4-BE49-F238E27FC236}">
                <a16:creationId xmlns:a16="http://schemas.microsoft.com/office/drawing/2014/main" id="{218BF0A1-7B77-F34A-B56E-92CF07E127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7" name="Rectangle 5">
            <a:extLst>
              <a:ext uri="{FF2B5EF4-FFF2-40B4-BE49-F238E27FC236}">
                <a16:creationId xmlns:a16="http://schemas.microsoft.com/office/drawing/2014/main" id="{D55D5DC9-4777-0E42-86DF-9CC98F09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8" name="Rectangle 6">
            <a:extLst>
              <a:ext uri="{FF2B5EF4-FFF2-40B4-BE49-F238E27FC236}">
                <a16:creationId xmlns:a16="http://schemas.microsoft.com/office/drawing/2014/main" id="{9CE65A89-7604-BC41-8488-BA626CD0C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</a:t>
            </a:r>
            <a:r>
              <a:rPr lang="en-US" altLang="en-US" b="1">
                <a:ea typeface="ＭＳ Ｐゴシック" panose="020B0600070205080204" pitchFamily="34" charset="-128"/>
              </a:rPr>
              <a:t>(lossy) compression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A2: pattern discovery</a:t>
            </a:r>
          </a:p>
        </p:txBody>
      </p:sp>
      <p:graphicFrame>
        <p:nvGraphicFramePr>
          <p:cNvPr id="122889" name="Object 2">
            <a:extLst>
              <a:ext uri="{FF2B5EF4-FFF2-40B4-BE49-F238E27FC236}">
                <a16:creationId xmlns:a16="http://schemas.microsoft.com/office/drawing/2014/main" id="{2BCD1E5C-0E00-AB46-9DE7-1C8FED0AE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5725" y="3109913"/>
          <a:ext cx="3506788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Worksheet" r:id="rId3" imgW="3619500" imgH="2184400" progId="Excel.Sheet.8">
                  <p:embed/>
                </p:oleObj>
              </mc:Choice>
              <mc:Fallback>
                <p:oleObj name="Worksheet" r:id="rId3" imgW="3619500" imgH="2184400" progId="Excel.Sheet.8">
                  <p:embed/>
                  <p:pic>
                    <p:nvPicPr>
                      <p:cNvPr id="122889" name="Object 2">
                        <a:extLst>
                          <a:ext uri="{FF2B5EF4-FFF2-40B4-BE49-F238E27FC236}">
                            <a16:creationId xmlns:a16="http://schemas.microsoft.com/office/drawing/2014/main" id="{2BCD1E5C-0E00-AB46-9DE7-1C8FED0AE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3109913"/>
                        <a:ext cx="3506788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0" name="Rectangle 8">
            <a:extLst>
              <a:ext uri="{FF2B5EF4-FFF2-40B4-BE49-F238E27FC236}">
                <a16:creationId xmlns:a16="http://schemas.microsoft.com/office/drawing/2014/main" id="{AE50701E-47B3-D44D-A2D8-DD61BBD0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3121025"/>
            <a:ext cx="1436688" cy="1697038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36360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Date Placeholder 3">
            <a:extLst>
              <a:ext uri="{FF2B5EF4-FFF2-40B4-BE49-F238E27FC236}">
                <a16:creationId xmlns:a16="http://schemas.microsoft.com/office/drawing/2014/main" id="{82070D02-AD7E-2A40-9FA9-660BBE0DBE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123906" name="Footer Placeholder 4">
            <a:extLst>
              <a:ext uri="{FF2B5EF4-FFF2-40B4-BE49-F238E27FC236}">
                <a16:creationId xmlns:a16="http://schemas.microsoft.com/office/drawing/2014/main" id="{0FD5FEBC-6AA8-2E40-BD02-7452D44B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3907" name="Slide Number Placeholder 5">
            <a:extLst>
              <a:ext uri="{FF2B5EF4-FFF2-40B4-BE49-F238E27FC236}">
                <a16:creationId xmlns:a16="http://schemas.microsoft.com/office/drawing/2014/main" id="{42E9D1A0-0204-0149-B690-C5684128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7977E4A-7E29-E44E-94C2-E558D6772E4B}" type="slidenum">
              <a:rPr lang="en-US" altLang="en-US" sz="1400"/>
              <a:pPr algn="r"/>
              <a:t>99</a:t>
            </a:fld>
            <a:endParaRPr lang="en-US" altLang="en-US" sz="1400"/>
          </a:p>
        </p:txBody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4FC44DEA-F4C1-2F40-A39B-0A5017F64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3909" name="Rectangle 3">
            <a:extLst>
              <a:ext uri="{FF2B5EF4-FFF2-40B4-BE49-F238E27FC236}">
                <a16:creationId xmlns:a16="http://schemas.microsoft.com/office/drawing/2014/main" id="{940DD94E-ADF9-C14F-BE6A-97271261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0" name="Rectangle 4">
            <a:extLst>
              <a:ext uri="{FF2B5EF4-FFF2-40B4-BE49-F238E27FC236}">
                <a16:creationId xmlns:a16="http://schemas.microsoft.com/office/drawing/2014/main" id="{708413BC-AB1A-6D4D-9C83-F54D865A01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1" name="Rectangle 5">
            <a:extLst>
              <a:ext uri="{FF2B5EF4-FFF2-40B4-BE49-F238E27FC236}">
                <a16:creationId xmlns:a16="http://schemas.microsoft.com/office/drawing/2014/main" id="{5D8C9AED-B2A7-1044-8994-5BA5D345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2" name="Rectangle 6">
            <a:extLst>
              <a:ext uri="{FF2B5EF4-FFF2-40B4-BE49-F238E27FC236}">
                <a16:creationId xmlns:a16="http://schemas.microsoft.com/office/drawing/2014/main" id="{55D17451-D42A-514B-AC00-599D3F07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(lossy) compression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A2: </a:t>
            </a:r>
            <a:r>
              <a:rPr lang="en-US" altLang="en-US" b="1">
                <a:ea typeface="ＭＳ Ｐゴシック" panose="020B0600070205080204" pitchFamily="34" charset="-128"/>
              </a:rPr>
              <a:t>pattern discovery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3913" name="Object 2">
            <a:extLst>
              <a:ext uri="{FF2B5EF4-FFF2-40B4-BE49-F238E27FC236}">
                <a16:creationId xmlns:a16="http://schemas.microsoft.com/office/drawing/2014/main" id="{A2622CF3-176A-7B47-83A2-6EBBDA763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5413" y="3308350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123913" name="Object 2">
                        <a:extLst>
                          <a:ext uri="{FF2B5EF4-FFF2-40B4-BE49-F238E27FC236}">
                            <a16:creationId xmlns:a16="http://schemas.microsoft.com/office/drawing/2014/main" id="{A2622CF3-176A-7B47-83A2-6EBBDA763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3308350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33611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8"/>
</p:tagLst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oI_template" id="{FAFEE9C3-B0F2-9A4C-9A07-FA86D12AE29E}" vid="{35D7B68E-1A7E-0F49-9CA0-B2F2162B00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</TotalTime>
  <Words>6674</Words>
  <Application>Microsoft Macintosh PowerPoint</Application>
  <PresentationFormat>On-screen Show (4:3)</PresentationFormat>
  <Paragraphs>1406</Paragraphs>
  <Slides>147</Slides>
  <Notes>21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147</vt:i4>
      </vt:variant>
      <vt:variant>
        <vt:lpstr>Custom Shows</vt:lpstr>
      </vt:variant>
      <vt:variant>
        <vt:i4>1</vt:i4>
      </vt:variant>
    </vt:vector>
  </HeadingPairs>
  <TitlesOfParts>
    <vt:vector size="158" baseType="lpstr">
      <vt:lpstr>Arial</vt:lpstr>
      <vt:lpstr>Garamond</vt:lpstr>
      <vt:lpstr>Impact</vt:lpstr>
      <vt:lpstr>Symbol</vt:lpstr>
      <vt:lpstr>Times New Roman</vt:lpstr>
      <vt:lpstr>template</vt:lpstr>
      <vt:lpstr>Photo Editor Photo</vt:lpstr>
      <vt:lpstr>Chart</vt:lpstr>
      <vt:lpstr>Worksheet</vt:lpstr>
      <vt:lpstr>Equation</vt:lpstr>
      <vt:lpstr>Mining graphs and time series: patterns, anomalies, and fraud detection</vt:lpstr>
      <vt:lpstr>Problem:</vt:lpstr>
      <vt:lpstr>Answers</vt:lpstr>
      <vt:lpstr>Outline</vt:lpstr>
      <vt:lpstr>Detailed Outline</vt:lpstr>
      <vt:lpstr>Problem definition</vt:lpstr>
      <vt:lpstr>Motivation - Applications</vt:lpstr>
      <vt:lpstr>ECG - physionet.org</vt:lpstr>
      <vt:lpstr>EEG - epilepsy</vt:lpstr>
      <vt:lpstr>Motivation - Applications (cont’d)</vt:lpstr>
      <vt:lpstr>Motivation - Applications (cont’d)</vt:lpstr>
      <vt:lpstr>Motivation - Applications (cont’d)</vt:lpstr>
      <vt:lpstr>Motivation - Applications (cont’d)</vt:lpstr>
      <vt:lpstr>Problem #1:</vt:lpstr>
      <vt:lpstr>Problem#2: Forecast</vt:lpstr>
      <vt:lpstr>Problem#2’: Similarity search</vt:lpstr>
      <vt:lpstr>Problem #3:</vt:lpstr>
      <vt:lpstr>Important observations</vt:lpstr>
      <vt:lpstr>Outline</vt:lpstr>
      <vt:lpstr>Outline</vt:lpstr>
      <vt:lpstr>Problem:</vt:lpstr>
      <vt:lpstr>Answer:</vt:lpstr>
      <vt:lpstr>Importance of distance functions</vt:lpstr>
      <vt:lpstr>Euclidean and Lp</vt:lpstr>
      <vt:lpstr>Observation #1</vt:lpstr>
      <vt:lpstr>Observation #2</vt:lpstr>
      <vt:lpstr>Time Warping</vt:lpstr>
      <vt:lpstr>Time Warping</vt:lpstr>
      <vt:lpstr>Other Distance functions</vt:lpstr>
      <vt:lpstr>More distance functions.</vt:lpstr>
      <vt:lpstr>Conclusions</vt:lpstr>
      <vt:lpstr>Outline</vt:lpstr>
      <vt:lpstr>Important observations</vt:lpstr>
      <vt:lpstr>Outline</vt:lpstr>
      <vt:lpstr>Problem:</vt:lpstr>
      <vt:lpstr>Answer:</vt:lpstr>
      <vt:lpstr>Indexing</vt:lpstr>
      <vt:lpstr>PowerPoint Presentation</vt:lpstr>
      <vt:lpstr>Idea: ‘GEMINI’</vt:lpstr>
      <vt:lpstr>‘GEMINI’ - Pictorially</vt:lpstr>
      <vt:lpstr>GEMINI</vt:lpstr>
      <vt:lpstr>Examples of GEMINI</vt:lpstr>
      <vt:lpstr>Conclusions</vt:lpstr>
      <vt:lpstr>Outline</vt:lpstr>
      <vt:lpstr>Outline</vt:lpstr>
      <vt:lpstr>Important observations</vt:lpstr>
      <vt:lpstr>Outline</vt:lpstr>
      <vt:lpstr>Problem:</vt:lpstr>
      <vt:lpstr>Answer</vt:lpstr>
      <vt:lpstr>SVD</vt:lpstr>
      <vt:lpstr>Motivation:  Find hidden variables</vt:lpstr>
      <vt:lpstr>Singular Value Decomposition (SVD)</vt:lpstr>
      <vt:lpstr>SVD</vt:lpstr>
      <vt:lpstr>SVD</vt:lpstr>
      <vt:lpstr>SVD</vt:lpstr>
      <vt:lpstr>SVD</vt:lpstr>
      <vt:lpstr>SVD</vt:lpstr>
      <vt:lpstr>Outline</vt:lpstr>
      <vt:lpstr>Citation </vt:lpstr>
      <vt:lpstr>ICA = BSS</vt:lpstr>
      <vt:lpstr>Motivation:  (Q1) Find patterns in data</vt:lpstr>
      <vt:lpstr>PCA sometimes misses essential features</vt:lpstr>
      <vt:lpstr>Motivation:  (Q1) Find patterns in data</vt:lpstr>
      <vt:lpstr>Motivation:  (Q2) Find hidden variables</vt:lpstr>
      <vt:lpstr>Motivation: (Q2) Find hidden variables</vt:lpstr>
      <vt:lpstr>Motivation: (Q2) Find hidden variables</vt:lpstr>
      <vt:lpstr>Motivation: (Q2) Find hidden variables</vt:lpstr>
      <vt:lpstr>ICA: Like SVD, but sparse</vt:lpstr>
      <vt:lpstr>ICA: Like SVD, but sparse</vt:lpstr>
      <vt:lpstr>ICA: Like SVD, but sparse</vt:lpstr>
      <vt:lpstr>ICA: Like SVD, but sparse</vt:lpstr>
      <vt:lpstr>Answer</vt:lpstr>
      <vt:lpstr>Books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PowerPoint Presentation</vt:lpstr>
      <vt:lpstr>Outline</vt:lpstr>
      <vt:lpstr>Outline</vt:lpstr>
      <vt:lpstr>Important observations</vt:lpstr>
      <vt:lpstr>Problem</vt:lpstr>
      <vt:lpstr>Answer:</vt:lpstr>
      <vt:lpstr>Introduction - Problem#1</vt:lpstr>
      <vt:lpstr>What does DFT do?</vt:lpstr>
      <vt:lpstr>DFT: definition</vt:lpstr>
      <vt:lpstr>DFT: Amplitude spectrum</vt:lpstr>
      <vt:lpstr>DFT: Amplitude spectrum</vt:lpstr>
      <vt:lpstr>DFT: Amplitude spectrum</vt:lpstr>
      <vt:lpstr>DFT: Amplitude spectrum</vt:lpstr>
      <vt:lpstr>DFT: Amplitude spectrum</vt:lpstr>
      <vt:lpstr>DFT: Amplitude spectrum</vt:lpstr>
      <vt:lpstr>DFT - Conclusions</vt:lpstr>
      <vt:lpstr>Outline</vt:lpstr>
      <vt:lpstr>Problem #1:</vt:lpstr>
      <vt:lpstr>Wavelets - DWT</vt:lpstr>
      <vt:lpstr>Wavelets - DWT</vt:lpstr>
      <vt:lpstr>Wavelets - DWT</vt:lpstr>
      <vt:lpstr>Wavelets - DWT</vt:lpstr>
      <vt:lpstr>Wavelets - DWT</vt:lpstr>
      <vt:lpstr>Wavelets - DWT</vt:lpstr>
      <vt:lpstr>Haar Wavelets</vt:lpstr>
      <vt:lpstr>Wavelets - construction</vt:lpstr>
      <vt:lpstr>Wavelets - construction</vt:lpstr>
      <vt:lpstr>Wavelets - construction</vt:lpstr>
      <vt:lpstr>Wavelets - construction</vt:lpstr>
      <vt:lpstr>Wavelets - construction</vt:lpstr>
      <vt:lpstr>Wavelets - construction</vt:lpstr>
      <vt:lpstr>Haar wavelets - code</vt:lpstr>
      <vt:lpstr>Wavelets - construction</vt:lpstr>
      <vt:lpstr>Wavelets - how do they look like?</vt:lpstr>
      <vt:lpstr>Wavelets - how do they look like?</vt:lpstr>
      <vt:lpstr>Wavelets - how do they look like?</vt:lpstr>
      <vt:lpstr>Outline</vt:lpstr>
      <vt:lpstr>Wavelets - Drill#1:</vt:lpstr>
      <vt:lpstr>Wavelets - Drill#1:</vt:lpstr>
      <vt:lpstr>Wavelets - Drill#2:</vt:lpstr>
      <vt:lpstr>Wavelets - Drill#2:</vt:lpstr>
      <vt:lpstr>Wavelets - Drill#3:</vt:lpstr>
      <vt:lpstr>Wavelets - Drill#3:</vt:lpstr>
      <vt:lpstr>Wavelets - Drill#3:</vt:lpstr>
      <vt:lpstr>Wavelets - Drill#3:</vt:lpstr>
      <vt:lpstr>Wavelets - Drill#3:</vt:lpstr>
      <vt:lpstr>Wavelets - Drill#3:</vt:lpstr>
      <vt:lpstr>Wavelets in action</vt:lpstr>
      <vt:lpstr>More examples (BGP updates)</vt:lpstr>
      <vt:lpstr>More examples (BGP updates)</vt:lpstr>
      <vt:lpstr>More examples (BGP updates)</vt:lpstr>
      <vt:lpstr>More examples (BGP updates)</vt:lpstr>
      <vt:lpstr>More examples (BGP updates)</vt:lpstr>
      <vt:lpstr>More examples (BGP updates)</vt:lpstr>
      <vt:lpstr>More examples (BGP updates)</vt:lpstr>
      <vt:lpstr>More examples (BGP updates)</vt:lpstr>
      <vt:lpstr>More examples (BGP updates)</vt:lpstr>
      <vt:lpstr>More examples (BGP updates)</vt:lpstr>
      <vt:lpstr>Advantages of Wavelets</vt:lpstr>
      <vt:lpstr>Overall Conclusions</vt:lpstr>
      <vt:lpstr>Resources: software and urls</vt:lpstr>
      <vt:lpstr>Books</vt:lpstr>
      <vt:lpstr>Additional Reading</vt:lpstr>
      <vt:lpstr>short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and Time Series Mining: Tools and Applications</dc:title>
  <dc:creator>Christos Nick Faloutsos</dc:creator>
  <dc:description>NYU - WIN 2009_x000d_
_x000d_
</dc:description>
  <cp:lastModifiedBy>Christos Nick Faloutsos</cp:lastModifiedBy>
  <cp:revision>20</cp:revision>
  <cp:lastPrinted>2019-10-07T07:07:49Z</cp:lastPrinted>
  <dcterms:created xsi:type="dcterms:W3CDTF">2019-11-12T03:41:44Z</dcterms:created>
  <dcterms:modified xsi:type="dcterms:W3CDTF">2019-11-13T11:02:32Z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