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74"/>
  </p:notesMasterIdLst>
  <p:handoutMasterIdLst>
    <p:handoutMasterId r:id="rId75"/>
  </p:handoutMasterIdLst>
  <p:sldIdLst>
    <p:sldId id="3154" r:id="rId2"/>
    <p:sldId id="3160" r:id="rId3"/>
    <p:sldId id="3165" r:id="rId4"/>
    <p:sldId id="789" r:id="rId5"/>
    <p:sldId id="786" r:id="rId6"/>
    <p:sldId id="3183" r:id="rId7"/>
    <p:sldId id="3182" r:id="rId8"/>
    <p:sldId id="875" r:id="rId9"/>
    <p:sldId id="874" r:id="rId10"/>
    <p:sldId id="790" r:id="rId11"/>
    <p:sldId id="898" r:id="rId12"/>
    <p:sldId id="897" r:id="rId13"/>
    <p:sldId id="877" r:id="rId14"/>
    <p:sldId id="876" r:id="rId15"/>
    <p:sldId id="878" r:id="rId16"/>
    <p:sldId id="879" r:id="rId17"/>
    <p:sldId id="3184" r:id="rId18"/>
    <p:sldId id="785" r:id="rId19"/>
    <p:sldId id="903" r:id="rId20"/>
    <p:sldId id="3187" r:id="rId21"/>
    <p:sldId id="2819" r:id="rId22"/>
    <p:sldId id="2820" r:id="rId23"/>
    <p:sldId id="2821" r:id="rId24"/>
    <p:sldId id="2822" r:id="rId25"/>
    <p:sldId id="2823" r:id="rId26"/>
    <p:sldId id="2824" r:id="rId27"/>
    <p:sldId id="2825" r:id="rId28"/>
    <p:sldId id="3188" r:id="rId29"/>
    <p:sldId id="2854" r:id="rId30"/>
    <p:sldId id="2855" r:id="rId31"/>
    <p:sldId id="2858" r:id="rId32"/>
    <p:sldId id="2859" r:id="rId33"/>
    <p:sldId id="3173" r:id="rId34"/>
    <p:sldId id="3174" r:id="rId35"/>
    <p:sldId id="2860" r:id="rId36"/>
    <p:sldId id="2861" r:id="rId37"/>
    <p:sldId id="3189" r:id="rId38"/>
    <p:sldId id="2684" r:id="rId39"/>
    <p:sldId id="2685" r:id="rId40"/>
    <p:sldId id="2686" r:id="rId41"/>
    <p:sldId id="2687" r:id="rId42"/>
    <p:sldId id="2688" r:id="rId43"/>
    <p:sldId id="2689" r:id="rId44"/>
    <p:sldId id="2690" r:id="rId45"/>
    <p:sldId id="2691" r:id="rId46"/>
    <p:sldId id="2692" r:id="rId47"/>
    <p:sldId id="2693" r:id="rId48"/>
    <p:sldId id="2694" r:id="rId49"/>
    <p:sldId id="2699" r:id="rId50"/>
    <p:sldId id="2700" r:id="rId51"/>
    <p:sldId id="3190" r:id="rId52"/>
    <p:sldId id="2701" r:id="rId53"/>
    <p:sldId id="2702" r:id="rId54"/>
    <p:sldId id="2703" r:id="rId55"/>
    <p:sldId id="2704" r:id="rId56"/>
    <p:sldId id="2705" r:id="rId57"/>
    <p:sldId id="2706" r:id="rId58"/>
    <p:sldId id="2707" r:id="rId59"/>
    <p:sldId id="3191" r:id="rId60"/>
    <p:sldId id="2709" r:id="rId61"/>
    <p:sldId id="2710" r:id="rId62"/>
    <p:sldId id="2711" r:id="rId63"/>
    <p:sldId id="2712" r:id="rId64"/>
    <p:sldId id="2713" r:id="rId65"/>
    <p:sldId id="2714" r:id="rId66"/>
    <p:sldId id="3170" r:id="rId67"/>
    <p:sldId id="3256" r:id="rId68"/>
    <p:sldId id="3172" r:id="rId69"/>
    <p:sldId id="3255" r:id="rId70"/>
    <p:sldId id="3403" r:id="rId71"/>
    <p:sldId id="3404" r:id="rId72"/>
    <p:sldId id="3405" r:id="rId73"/>
  </p:sldIdLst>
  <p:sldSz cx="9144000" cy="6858000" type="screen4x3"/>
  <p:notesSz cx="7315200" cy="9601200"/>
  <p:custShowLst>
    <p:custShow name="short version" id="0">
      <p:sldLst/>
    </p:custShow>
  </p:custShowLst>
  <p:defaultTex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D5FC79"/>
    <a:srgbClr val="00FDFF"/>
    <a:srgbClr val="FFFC00"/>
    <a:srgbClr val="FF9300"/>
    <a:srgbClr val="008F00"/>
    <a:srgbClr val="FF00FF"/>
    <a:srgbClr val="000000"/>
    <a:srgbClr val="4850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5"/>
    <p:restoredTop sz="91565" autoAdjust="0"/>
  </p:normalViewPr>
  <p:slideViewPr>
    <p:cSldViewPr snapToGrid="0" showGuides="1">
      <p:cViewPr varScale="1">
        <p:scale>
          <a:sx n="128" d="100"/>
          <a:sy n="128" d="100"/>
        </p:scale>
        <p:origin x="10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4632"/>
    </p:cViewPr>
  </p:sorterViewPr>
  <p:notesViewPr>
    <p:cSldViewPr snapToGrid="0" showGuides="1">
      <p:cViewPr varScale="1">
        <p:scale>
          <a:sx n="93" d="100"/>
          <a:sy n="93" d="100"/>
        </p:scale>
        <p:origin x="-4512" y="-104"/>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2690" name="Rectangle 2"/>
          <p:cNvSpPr>
            <a:spLocks noGrp="1" noChangeArrowheads="1"/>
          </p:cNvSpPr>
          <p:nvPr>
            <p:ph type="hdr" sz="quarter"/>
          </p:nvPr>
        </p:nvSpPr>
        <p:spPr bwMode="auto">
          <a:xfrm>
            <a:off x="0" y="0"/>
            <a:ext cx="3170238" cy="471488"/>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l" defTabSz="955675" eaLnBrk="0" hangingPunct="0">
              <a:defRPr kumimoji="0" sz="1300">
                <a:latin typeface="Times New Roman" charset="0"/>
              </a:defRPr>
            </a:lvl1pPr>
          </a:lstStyle>
          <a:p>
            <a:pPr>
              <a:defRPr/>
            </a:pPr>
            <a:r>
              <a:rPr lang="en-US"/>
              <a:t>Faloutsos</a:t>
            </a:r>
          </a:p>
        </p:txBody>
      </p:sp>
      <p:sp>
        <p:nvSpPr>
          <p:cNvPr id="2162691" name="Rectangle 3"/>
          <p:cNvSpPr>
            <a:spLocks noGrp="1" noChangeArrowheads="1"/>
          </p:cNvSpPr>
          <p:nvPr>
            <p:ph type="dt" sz="quarter" idx="1"/>
          </p:nvPr>
        </p:nvSpPr>
        <p:spPr bwMode="auto">
          <a:xfrm>
            <a:off x="4144963" y="0"/>
            <a:ext cx="3170237" cy="471488"/>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r" defTabSz="955675" eaLnBrk="0" hangingPunct="0">
              <a:defRPr kumimoji="0" sz="1300">
                <a:latin typeface="Times New Roman" charset="0"/>
              </a:defRPr>
            </a:lvl1pPr>
          </a:lstStyle>
          <a:p>
            <a:pPr>
              <a:defRPr/>
            </a:pPr>
            <a:endParaRPr lang="en-US"/>
          </a:p>
        </p:txBody>
      </p:sp>
      <p:sp>
        <p:nvSpPr>
          <p:cNvPr id="2162692" name="Rectangle 4"/>
          <p:cNvSpPr>
            <a:spLocks noGrp="1" noChangeArrowheads="1"/>
          </p:cNvSpPr>
          <p:nvPr>
            <p:ph type="ftr" sz="quarter" idx="2"/>
          </p:nvPr>
        </p:nvSpPr>
        <p:spPr bwMode="auto">
          <a:xfrm>
            <a:off x="0" y="9112250"/>
            <a:ext cx="3170238" cy="471488"/>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l" defTabSz="955675" eaLnBrk="0" hangingPunct="0">
              <a:defRPr kumimoji="0" sz="1300">
                <a:latin typeface="Times New Roman" charset="0"/>
              </a:defRPr>
            </a:lvl1pPr>
          </a:lstStyle>
          <a:p>
            <a:pPr>
              <a:defRPr/>
            </a:pPr>
            <a:endParaRPr lang="en-US"/>
          </a:p>
        </p:txBody>
      </p:sp>
      <p:sp>
        <p:nvSpPr>
          <p:cNvPr id="2162693" name="Rectangle 5"/>
          <p:cNvSpPr>
            <a:spLocks noGrp="1" noChangeArrowheads="1"/>
          </p:cNvSpPr>
          <p:nvPr>
            <p:ph type="sldNum" sz="quarter" idx="3"/>
          </p:nvPr>
        </p:nvSpPr>
        <p:spPr bwMode="auto">
          <a:xfrm>
            <a:off x="4144963" y="9112250"/>
            <a:ext cx="3170237" cy="471488"/>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r" defTabSz="955675" eaLnBrk="0" hangingPunct="0">
              <a:defRPr kumimoji="0" sz="1300">
                <a:latin typeface="Times New Roman" charset="0"/>
              </a:defRPr>
            </a:lvl1pPr>
          </a:lstStyle>
          <a:p>
            <a:pPr>
              <a:defRPr/>
            </a:pPr>
            <a:fld id="{D86BE1FD-C076-8045-A813-A9CEB22909F1}" type="slidenum">
              <a:rPr lang="en-US"/>
              <a:pPr>
                <a:defRPr/>
              </a:pPr>
              <a:t>‹#›</a:t>
            </a:fld>
            <a:endParaRPr lang="en-US"/>
          </a:p>
        </p:txBody>
      </p:sp>
    </p:spTree>
    <p:extLst>
      <p:ext uri="{BB962C8B-B14F-4D97-AF65-F5344CB8AC3E}">
        <p14:creationId xmlns:p14="http://schemas.microsoft.com/office/powerpoint/2010/main" val="3497311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Rectangle 2"/>
          <p:cNvSpPr>
            <a:spLocks noGrp="1" noChangeArrowheads="1"/>
          </p:cNvSpPr>
          <p:nvPr>
            <p:ph type="hdr" sz="quarter"/>
          </p:nvPr>
        </p:nvSpPr>
        <p:spPr bwMode="auto">
          <a:xfrm>
            <a:off x="0" y="0"/>
            <a:ext cx="3170238" cy="484188"/>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lvl1pPr algn="l" defTabSz="973138" eaLnBrk="0" hangingPunct="0">
              <a:defRPr kumimoji="0" sz="1300">
                <a:latin typeface="Times New Roman" charset="0"/>
              </a:defRPr>
            </a:lvl1pPr>
          </a:lstStyle>
          <a:p>
            <a:pPr>
              <a:defRPr/>
            </a:pPr>
            <a:r>
              <a:rPr lang="en-US"/>
              <a:t>Faloutsos</a:t>
            </a:r>
          </a:p>
        </p:txBody>
      </p:sp>
      <p:sp>
        <p:nvSpPr>
          <p:cNvPr id="884739" name="Rectangle 3"/>
          <p:cNvSpPr>
            <a:spLocks noGrp="1" noChangeArrowheads="1"/>
          </p:cNvSpPr>
          <p:nvPr>
            <p:ph type="dt" idx="1"/>
          </p:nvPr>
        </p:nvSpPr>
        <p:spPr bwMode="auto">
          <a:xfrm>
            <a:off x="4146550" y="0"/>
            <a:ext cx="3170238" cy="484188"/>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lvl1pPr algn="r" defTabSz="973138" eaLnBrk="0" hangingPunct="0">
              <a:defRPr kumimoji="0" sz="13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87463" y="728663"/>
            <a:ext cx="4741862" cy="3556000"/>
          </a:xfrm>
          <a:prstGeom prst="rect">
            <a:avLst/>
          </a:prstGeom>
          <a:noFill/>
          <a:ln w="9525">
            <a:solidFill>
              <a:srgbClr val="000000"/>
            </a:solidFill>
            <a:miter lim="800000"/>
            <a:headEnd/>
            <a:tailEnd/>
          </a:ln>
        </p:spPr>
      </p:sp>
      <p:sp>
        <p:nvSpPr>
          <p:cNvPr id="884741" name="Rectangle 5"/>
          <p:cNvSpPr>
            <a:spLocks noGrp="1" noChangeArrowheads="1"/>
          </p:cNvSpPr>
          <p:nvPr>
            <p:ph type="body" sz="quarter" idx="3"/>
          </p:nvPr>
        </p:nvSpPr>
        <p:spPr bwMode="auto">
          <a:xfrm>
            <a:off x="974725" y="4525963"/>
            <a:ext cx="5367338" cy="4365625"/>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4742" name="Rectangle 6"/>
          <p:cNvSpPr>
            <a:spLocks noGrp="1" noChangeArrowheads="1"/>
          </p:cNvSpPr>
          <p:nvPr>
            <p:ph type="ftr" sz="quarter" idx="4"/>
          </p:nvPr>
        </p:nvSpPr>
        <p:spPr bwMode="auto">
          <a:xfrm>
            <a:off x="0" y="9132888"/>
            <a:ext cx="3170238" cy="484187"/>
          </a:xfrm>
          <a:prstGeom prst="rect">
            <a:avLst/>
          </a:prstGeom>
          <a:noFill/>
          <a:ln w="12700">
            <a:noFill/>
            <a:miter lim="800000"/>
            <a:headEnd type="none" w="sm" len="sm"/>
            <a:tailEnd type="none" w="sm" len="sm"/>
          </a:ln>
          <a:effectLst/>
        </p:spPr>
        <p:txBody>
          <a:bodyPr vert="horz" wrap="none" lIns="97225" tIns="48612" rIns="97225" bIns="48612" numCol="1" anchor="b" anchorCtr="0" compatLnSpc="1">
            <a:prstTxWarp prst="textNoShape">
              <a:avLst/>
            </a:prstTxWarp>
          </a:bodyPr>
          <a:lstStyle>
            <a:lvl1pPr algn="l" defTabSz="973138" eaLnBrk="0" hangingPunct="0">
              <a:defRPr kumimoji="0" sz="1300">
                <a:latin typeface="Times New Roman" charset="0"/>
              </a:defRPr>
            </a:lvl1pPr>
          </a:lstStyle>
          <a:p>
            <a:pPr>
              <a:defRPr/>
            </a:pPr>
            <a:endParaRPr lang="en-US"/>
          </a:p>
        </p:txBody>
      </p:sp>
      <p:sp>
        <p:nvSpPr>
          <p:cNvPr id="884743" name="Rectangle 7"/>
          <p:cNvSpPr>
            <a:spLocks noGrp="1" noChangeArrowheads="1"/>
          </p:cNvSpPr>
          <p:nvPr>
            <p:ph type="sldNum" sz="quarter" idx="5"/>
          </p:nvPr>
        </p:nvSpPr>
        <p:spPr bwMode="auto">
          <a:xfrm>
            <a:off x="4146550" y="9132888"/>
            <a:ext cx="3170238" cy="484187"/>
          </a:xfrm>
          <a:prstGeom prst="rect">
            <a:avLst/>
          </a:prstGeom>
          <a:noFill/>
          <a:ln w="12700">
            <a:noFill/>
            <a:miter lim="800000"/>
            <a:headEnd type="none" w="sm" len="sm"/>
            <a:tailEnd type="none" w="sm" len="sm"/>
          </a:ln>
          <a:effectLst/>
        </p:spPr>
        <p:txBody>
          <a:bodyPr vert="horz" wrap="none" lIns="97225" tIns="48612" rIns="97225" bIns="48612" numCol="1" anchor="b" anchorCtr="0" compatLnSpc="1">
            <a:prstTxWarp prst="textNoShape">
              <a:avLst/>
            </a:prstTxWarp>
          </a:bodyPr>
          <a:lstStyle>
            <a:lvl1pPr algn="r" defTabSz="973138" eaLnBrk="0" hangingPunct="0">
              <a:defRPr kumimoji="0" sz="1300">
                <a:latin typeface="Times New Roman" charset="0"/>
              </a:defRPr>
            </a:lvl1pPr>
          </a:lstStyle>
          <a:p>
            <a:pPr>
              <a:defRPr/>
            </a:pPr>
            <a:fld id="{D7FAE81C-20DD-D146-AEB1-DC28910AACE1}" type="slidenum">
              <a:rPr lang="en-US"/>
              <a:pPr>
                <a:defRPr/>
              </a:pPr>
              <a:t>‹#›</a:t>
            </a:fld>
            <a:endParaRPr lang="en-US"/>
          </a:p>
        </p:txBody>
      </p:sp>
    </p:spTree>
    <p:extLst>
      <p:ext uri="{BB962C8B-B14F-4D97-AF65-F5344CB8AC3E}">
        <p14:creationId xmlns:p14="http://schemas.microsoft.com/office/powerpoint/2010/main" val="74819226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Faloutsos</a:t>
            </a:r>
          </a:p>
        </p:txBody>
      </p:sp>
      <p:sp>
        <p:nvSpPr>
          <p:cNvPr id="19459" name="Rectangle 7"/>
          <p:cNvSpPr>
            <a:spLocks noGrp="1" noChangeArrowheads="1"/>
          </p:cNvSpPr>
          <p:nvPr>
            <p:ph type="sldNum" sz="quarter" idx="5"/>
          </p:nvPr>
        </p:nvSpPr>
        <p:spPr>
          <a:noFill/>
        </p:spPr>
        <p:txBody>
          <a:bodyPr/>
          <a:lstStyle/>
          <a:p>
            <a:fld id="{CBCF7FE9-157B-EF47-8D15-2C8CE684281C}" type="slidenum">
              <a:rPr lang="en-US"/>
              <a:pPr/>
              <a:t>1</a:t>
            </a:fld>
            <a:endParaRPr lang="en-US"/>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39485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analyzed data from two services:</a:t>
            </a:r>
            <a:r>
              <a:rPr lang="en-US" baseline="0" dirty="0"/>
              <a:t> </a:t>
            </a:r>
            <a:r>
              <a:rPr lang="en-US" baseline="0" dirty="0" err="1"/>
              <a:t>reddit</a:t>
            </a:r>
            <a:r>
              <a:rPr lang="en-US" baseline="0" dirty="0"/>
              <a:t> and twitter</a:t>
            </a:r>
          </a:p>
          <a:p>
            <a:endParaRPr lang="en-US" baseline="0" dirty="0"/>
          </a:p>
          <a:p>
            <a:r>
              <a:rPr lang="en-US" baseline="0" dirty="0"/>
              <a:t>For the </a:t>
            </a:r>
            <a:r>
              <a:rPr lang="en-US" baseline="0" dirty="0" err="1"/>
              <a:t>reddit</a:t>
            </a:r>
            <a:r>
              <a:rPr lang="en-US" baseline="0" dirty="0"/>
              <a:t> dataset we have time-stamp sequences from over 20k users and </a:t>
            </a:r>
          </a:p>
          <a:p>
            <a:r>
              <a:rPr lang="en-US" baseline="0" dirty="0"/>
              <a:t>For the twitter dataset we have time-stamp sequences from over 6k users</a:t>
            </a:r>
          </a:p>
          <a:p>
            <a:endParaRPr lang="en-US" baseline="0" dirty="0"/>
          </a:p>
          <a:p>
            <a:r>
              <a:rPr lang="en-US" baseline="0" dirty="0"/>
              <a:t>For each user had at least a sequence of at least 900 time-stamps. </a:t>
            </a:r>
          </a:p>
          <a:p>
            <a:r>
              <a:rPr lang="en-US" baseline="0" dirty="0"/>
              <a:t>For the twitter dataset the time-stamps were from tweets.</a:t>
            </a:r>
          </a:p>
          <a:p>
            <a:r>
              <a:rPr lang="en-US" baseline="0" dirty="0"/>
              <a:t>For the </a:t>
            </a:r>
            <a:r>
              <a:rPr lang="en-US" baseline="0" dirty="0" err="1"/>
              <a:t>reddit</a:t>
            </a:r>
            <a:r>
              <a:rPr lang="en-US" baseline="0" dirty="0"/>
              <a:t> dataset the time-stamps were from user comments.</a:t>
            </a:r>
          </a:p>
          <a:p>
            <a:r>
              <a:rPr lang="en-US" baseline="0" dirty="0"/>
              <a:t>From each sequence of time-stamps we also computed the IAT (inter-arrival time) between postings</a:t>
            </a:r>
          </a:p>
        </p:txBody>
      </p:sp>
      <p:sp>
        <p:nvSpPr>
          <p:cNvPr id="4" name="Slide Number Placeholder 3"/>
          <p:cNvSpPr>
            <a:spLocks noGrp="1"/>
          </p:cNvSpPr>
          <p:nvPr>
            <p:ph type="sldNum" sz="quarter" idx="10"/>
          </p:nvPr>
        </p:nvSpPr>
        <p:spPr/>
        <p:txBody>
          <a:bodyPr/>
          <a:lstStyle/>
          <a:p>
            <a:fld id="{8486A0EE-D046-CA42-A8FC-45291179AA59}" type="slidenum">
              <a:rPr lang="en-US" smtClean="0"/>
              <a:pPr/>
              <a:t>30</a:t>
            </a:fld>
            <a:endParaRPr lang="en-US"/>
          </a:p>
        </p:txBody>
      </p:sp>
    </p:spTree>
    <p:extLst>
      <p:ext uri="{BB962C8B-B14F-4D97-AF65-F5344CB8AC3E}">
        <p14:creationId xmlns:p14="http://schemas.microsoft.com/office/powerpoint/2010/main" val="164172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E36B6-41B4-E542-A1AC-13D5E126D55F}" type="slidenum">
              <a:rPr lang="en-US" smtClean="0">
                <a:ea typeface="ＭＳ Ｐゴシック" charset="-128"/>
                <a:cs typeface="ＭＳ Ｐゴシック" charset="-128"/>
              </a:rPr>
              <a:pPr fontAlgn="base">
                <a:spcBef>
                  <a:spcPct val="0"/>
                </a:spcBef>
                <a:spcAft>
                  <a:spcPct val="0"/>
                </a:spcAft>
                <a:defRPr/>
              </a:pPr>
              <a:t>41</a:t>
            </a:fld>
            <a:endParaRPr lang="en-US">
              <a:ea typeface="ＭＳ Ｐゴシック" charset="-128"/>
              <a:cs typeface="ＭＳ Ｐゴシック" charset="-128"/>
            </a:endParaRPr>
          </a:p>
        </p:txBody>
      </p:sp>
    </p:spTree>
    <p:extLst>
      <p:ext uri="{BB962C8B-B14F-4D97-AF65-F5344CB8AC3E}">
        <p14:creationId xmlns:p14="http://schemas.microsoft.com/office/powerpoint/2010/main" val="2327515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E22B3-7E42-674C-B869-D373005E8F6C}" type="slidenum">
              <a:rPr lang="en-US" smtClean="0">
                <a:ea typeface="ＭＳ Ｐゴシック" charset="-128"/>
                <a:cs typeface="ＭＳ Ｐゴシック" charset="-128"/>
              </a:rPr>
              <a:pPr fontAlgn="base">
                <a:spcBef>
                  <a:spcPct val="0"/>
                </a:spcBef>
                <a:spcAft>
                  <a:spcPct val="0"/>
                </a:spcAft>
                <a:defRPr/>
              </a:pPr>
              <a:t>42</a:t>
            </a:fld>
            <a:endParaRPr lang="en-US">
              <a:ea typeface="ＭＳ Ｐゴシック" charset="-128"/>
              <a:cs typeface="ＭＳ Ｐゴシック" charset="-128"/>
            </a:endParaRPr>
          </a:p>
        </p:txBody>
      </p:sp>
    </p:spTree>
    <p:extLst>
      <p:ext uri="{BB962C8B-B14F-4D97-AF65-F5344CB8AC3E}">
        <p14:creationId xmlns:p14="http://schemas.microsoft.com/office/powerpoint/2010/main" val="98319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9A48D-D328-9247-B6DA-3CBF4614965D}" type="slidenum">
              <a:rPr lang="en-US" smtClean="0">
                <a:ea typeface="ＭＳ Ｐゴシック" charset="-128"/>
                <a:cs typeface="ＭＳ Ｐゴシック" charset="-128"/>
              </a:rPr>
              <a:pPr fontAlgn="base">
                <a:spcBef>
                  <a:spcPct val="0"/>
                </a:spcBef>
                <a:spcAft>
                  <a:spcPct val="0"/>
                </a:spcAft>
                <a:defRPr/>
              </a:pPr>
              <a:t>43</a:t>
            </a:fld>
            <a:endParaRPr lang="en-US">
              <a:ea typeface="ＭＳ Ｐゴシック" charset="-128"/>
              <a:cs typeface="ＭＳ Ｐゴシック" charset="-128"/>
            </a:endParaRPr>
          </a:p>
        </p:txBody>
      </p:sp>
    </p:spTree>
    <p:extLst>
      <p:ext uri="{BB962C8B-B14F-4D97-AF65-F5344CB8AC3E}">
        <p14:creationId xmlns:p14="http://schemas.microsoft.com/office/powerpoint/2010/main" val="250666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6F9EA4-8D37-7549-8573-074B6EA554B5}" type="slidenum">
              <a:rPr lang="en-US" smtClean="0">
                <a:ea typeface="ＭＳ Ｐゴシック" charset="-128"/>
                <a:cs typeface="ＭＳ Ｐゴシック" charset="-128"/>
              </a:rPr>
              <a:pPr fontAlgn="base">
                <a:spcBef>
                  <a:spcPct val="0"/>
                </a:spcBef>
                <a:spcAft>
                  <a:spcPct val="0"/>
                </a:spcAft>
                <a:defRPr/>
              </a:pPr>
              <a:t>44</a:t>
            </a:fld>
            <a:endParaRPr lang="en-US">
              <a:ea typeface="ＭＳ Ｐゴシック" charset="-128"/>
              <a:cs typeface="ＭＳ Ｐゴシック" charset="-128"/>
            </a:endParaRPr>
          </a:p>
        </p:txBody>
      </p:sp>
    </p:spTree>
    <p:extLst>
      <p:ext uri="{BB962C8B-B14F-4D97-AF65-F5344CB8AC3E}">
        <p14:creationId xmlns:p14="http://schemas.microsoft.com/office/powerpoint/2010/main" val="75064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FA4FA-69E8-C840-8EBC-9E0536B9459E}" type="slidenum">
              <a:rPr lang="en-US" smtClean="0">
                <a:ea typeface="ＭＳ Ｐゴシック" charset="-128"/>
                <a:cs typeface="ＭＳ Ｐゴシック" charset="-128"/>
              </a:rPr>
              <a:pPr fontAlgn="base">
                <a:spcBef>
                  <a:spcPct val="0"/>
                </a:spcBef>
                <a:spcAft>
                  <a:spcPct val="0"/>
                </a:spcAft>
                <a:defRPr/>
              </a:pPr>
              <a:t>45</a:t>
            </a:fld>
            <a:endParaRPr lang="en-US">
              <a:ea typeface="ＭＳ Ｐゴシック" charset="-128"/>
              <a:cs typeface="ＭＳ Ｐゴシック" charset="-128"/>
            </a:endParaRPr>
          </a:p>
        </p:txBody>
      </p:sp>
    </p:spTree>
    <p:extLst>
      <p:ext uri="{BB962C8B-B14F-4D97-AF65-F5344CB8AC3E}">
        <p14:creationId xmlns:p14="http://schemas.microsoft.com/office/powerpoint/2010/main" val="99961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63D25-45A3-284A-A5BC-95252653A0CE}" type="slidenum">
              <a:rPr lang="en-US" smtClean="0">
                <a:ea typeface="ＭＳ Ｐゴシック" charset="-128"/>
                <a:cs typeface="ＭＳ Ｐゴシック" charset="-128"/>
              </a:rPr>
              <a:pPr fontAlgn="base">
                <a:spcBef>
                  <a:spcPct val="0"/>
                </a:spcBef>
                <a:spcAft>
                  <a:spcPct val="0"/>
                </a:spcAft>
                <a:defRPr/>
              </a:pPr>
              <a:t>46</a:t>
            </a:fld>
            <a:endParaRPr lang="en-US">
              <a:ea typeface="ＭＳ Ｐゴシック" charset="-128"/>
              <a:cs typeface="ＭＳ Ｐゴシック" charset="-128"/>
            </a:endParaRPr>
          </a:p>
        </p:txBody>
      </p:sp>
    </p:spTree>
    <p:extLst>
      <p:ext uri="{BB962C8B-B14F-4D97-AF65-F5344CB8AC3E}">
        <p14:creationId xmlns:p14="http://schemas.microsoft.com/office/powerpoint/2010/main" val="376732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63D25-45A3-284A-A5BC-95252653A0CE}" type="slidenum">
              <a:rPr lang="en-US" smtClean="0">
                <a:ea typeface="ＭＳ Ｐゴシック" charset="-128"/>
                <a:cs typeface="ＭＳ Ｐゴシック" charset="-128"/>
              </a:rPr>
              <a:pPr fontAlgn="base">
                <a:spcBef>
                  <a:spcPct val="0"/>
                </a:spcBef>
                <a:spcAft>
                  <a:spcPct val="0"/>
                </a:spcAft>
                <a:defRPr/>
              </a:pPr>
              <a:t>47</a:t>
            </a:fld>
            <a:endParaRPr lang="en-US">
              <a:ea typeface="ＭＳ Ｐゴシック" charset="-128"/>
              <a:cs typeface="ＭＳ Ｐゴシック" charset="-128"/>
            </a:endParaRPr>
          </a:p>
        </p:txBody>
      </p:sp>
    </p:spTree>
    <p:extLst>
      <p:ext uri="{BB962C8B-B14F-4D97-AF65-F5344CB8AC3E}">
        <p14:creationId xmlns:p14="http://schemas.microsoft.com/office/powerpoint/2010/main" val="4050164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A63D25-45A3-284A-A5BC-95252653A0CE}" type="slidenum">
              <a:rPr lang="en-US" smtClean="0">
                <a:ea typeface="ＭＳ Ｐゴシック" charset="-128"/>
                <a:cs typeface="ＭＳ Ｐゴシック" charset="-128"/>
              </a:rPr>
              <a:pPr fontAlgn="base">
                <a:spcBef>
                  <a:spcPct val="0"/>
                </a:spcBef>
                <a:spcAft>
                  <a:spcPct val="0"/>
                </a:spcAft>
                <a:defRPr/>
              </a:pPr>
              <a:t>48</a:t>
            </a:fld>
            <a:endParaRPr lang="en-US">
              <a:ea typeface="ＭＳ Ｐゴシック" charset="-128"/>
              <a:cs typeface="ＭＳ Ｐゴシック" charset="-128"/>
            </a:endParaRPr>
          </a:p>
        </p:txBody>
      </p:sp>
    </p:spTree>
    <p:extLst>
      <p:ext uri="{BB962C8B-B14F-4D97-AF65-F5344CB8AC3E}">
        <p14:creationId xmlns:p14="http://schemas.microsoft.com/office/powerpoint/2010/main" val="27782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9CD3D-E3C4-1544-81B6-E129AE9F5E53}" type="slidenum">
              <a:rPr lang="en-US" smtClean="0">
                <a:ea typeface="ＭＳ Ｐゴシック" charset="-128"/>
                <a:cs typeface="ＭＳ Ｐゴシック" charset="-128"/>
              </a:rPr>
              <a:pPr fontAlgn="base">
                <a:spcBef>
                  <a:spcPct val="0"/>
                </a:spcBef>
                <a:spcAft>
                  <a:spcPct val="0"/>
                </a:spcAft>
                <a:defRPr/>
              </a:pPr>
              <a:t>49</a:t>
            </a:fld>
            <a:endParaRPr lang="en-US">
              <a:ea typeface="ＭＳ Ｐゴシック" charset="-128"/>
              <a:cs typeface="ＭＳ Ｐゴシック" charset="-128"/>
            </a:endParaRPr>
          </a:p>
        </p:txBody>
      </p:sp>
    </p:spTree>
    <p:extLst>
      <p:ext uri="{BB962C8B-B14F-4D97-AF65-F5344CB8AC3E}">
        <p14:creationId xmlns:p14="http://schemas.microsoft.com/office/powerpoint/2010/main" val="396718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Faloutsos</a:t>
            </a:r>
          </a:p>
        </p:txBody>
      </p:sp>
      <p:sp>
        <p:nvSpPr>
          <p:cNvPr id="5" name="Slide Number Placeholder 4"/>
          <p:cNvSpPr>
            <a:spLocks noGrp="1"/>
          </p:cNvSpPr>
          <p:nvPr>
            <p:ph type="sldNum" sz="quarter" idx="11"/>
          </p:nvPr>
        </p:nvSpPr>
        <p:spPr/>
        <p:txBody>
          <a:bodyPr/>
          <a:lstStyle/>
          <a:p>
            <a:pPr>
              <a:defRPr/>
            </a:pPr>
            <a:fld id="{D7FAE81C-20DD-D146-AEB1-DC28910AACE1}" type="slidenum">
              <a:rPr lang="en-US" smtClean="0"/>
              <a:pPr>
                <a:defRPr/>
              </a:pPr>
              <a:t>2</a:t>
            </a:fld>
            <a:endParaRPr lang="en-US"/>
          </a:p>
        </p:txBody>
      </p:sp>
    </p:spTree>
    <p:extLst>
      <p:ext uri="{BB962C8B-B14F-4D97-AF65-F5344CB8AC3E}">
        <p14:creationId xmlns:p14="http://schemas.microsoft.com/office/powerpoint/2010/main" val="2742328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E18717-6B3C-9C48-8FBB-865DD896E730}" type="slidenum">
              <a:rPr lang="en-US" smtClean="0">
                <a:ea typeface="ＭＳ Ｐゴシック" charset="-128"/>
                <a:cs typeface="ＭＳ Ｐゴシック" charset="-128"/>
              </a:rPr>
              <a:pPr fontAlgn="base">
                <a:spcBef>
                  <a:spcPct val="0"/>
                </a:spcBef>
                <a:spcAft>
                  <a:spcPct val="0"/>
                </a:spcAft>
                <a:defRPr/>
              </a:pPr>
              <a:t>56</a:t>
            </a:fld>
            <a:endParaRPr lang="en-US">
              <a:ea typeface="ＭＳ Ｐゴシック" charset="-128"/>
              <a:cs typeface="ＭＳ Ｐゴシック" charset="-128"/>
            </a:endParaRPr>
          </a:p>
        </p:txBody>
      </p:sp>
    </p:spTree>
    <p:extLst>
      <p:ext uri="{BB962C8B-B14F-4D97-AF65-F5344CB8AC3E}">
        <p14:creationId xmlns:p14="http://schemas.microsoft.com/office/powerpoint/2010/main" val="2859924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AFFBA-5F66-5240-8A3B-C9948AEC787D}" type="slidenum">
              <a:rPr lang="en-US" smtClean="0">
                <a:ea typeface="ＭＳ Ｐゴシック" charset="-128"/>
                <a:cs typeface="ＭＳ Ｐゴシック" charset="-128"/>
              </a:rPr>
              <a:pPr fontAlgn="base">
                <a:spcBef>
                  <a:spcPct val="0"/>
                </a:spcBef>
                <a:spcAft>
                  <a:spcPct val="0"/>
                </a:spcAft>
                <a:defRPr/>
              </a:pPr>
              <a:t>57</a:t>
            </a:fld>
            <a:endParaRPr lang="en-US">
              <a:ea typeface="ＭＳ Ｐゴシック" charset="-128"/>
              <a:cs typeface="ＭＳ Ｐゴシック" charset="-128"/>
            </a:endParaRPr>
          </a:p>
        </p:txBody>
      </p:sp>
    </p:spTree>
    <p:extLst>
      <p:ext uri="{BB962C8B-B14F-4D97-AF65-F5344CB8AC3E}">
        <p14:creationId xmlns:p14="http://schemas.microsoft.com/office/powerpoint/2010/main" val="3254097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AFFBA-5F66-5240-8A3B-C9948AEC787D}" type="slidenum">
              <a:rPr lang="en-US" smtClean="0">
                <a:ea typeface="ＭＳ Ｐゴシック" charset="-128"/>
                <a:cs typeface="ＭＳ Ｐゴシック" charset="-128"/>
              </a:rPr>
              <a:pPr fontAlgn="base">
                <a:spcBef>
                  <a:spcPct val="0"/>
                </a:spcBef>
                <a:spcAft>
                  <a:spcPct val="0"/>
                </a:spcAft>
                <a:defRPr/>
              </a:pPr>
              <a:t>58</a:t>
            </a:fld>
            <a:endParaRPr lang="en-US">
              <a:ea typeface="ＭＳ Ｐゴシック" charset="-128"/>
              <a:cs typeface="ＭＳ Ｐゴシック" charset="-128"/>
            </a:endParaRPr>
          </a:p>
        </p:txBody>
      </p:sp>
    </p:spTree>
    <p:extLst>
      <p:ext uri="{BB962C8B-B14F-4D97-AF65-F5344CB8AC3E}">
        <p14:creationId xmlns:p14="http://schemas.microsoft.com/office/powerpoint/2010/main" val="57070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5DA2FB-26BA-B742-A38E-7E1FE8F7F868}" type="slidenum">
              <a:rPr lang="en-US" smtClean="0">
                <a:ea typeface="ＭＳ Ｐゴシック" charset="-128"/>
                <a:cs typeface="ＭＳ Ｐゴシック" charset="-128"/>
              </a:rPr>
              <a:pPr fontAlgn="base">
                <a:spcBef>
                  <a:spcPct val="0"/>
                </a:spcBef>
                <a:spcAft>
                  <a:spcPct val="0"/>
                </a:spcAft>
                <a:defRPr/>
              </a:pPr>
              <a:t>60</a:t>
            </a:fld>
            <a:endParaRPr lang="en-US">
              <a:ea typeface="ＭＳ Ｐゴシック" charset="-128"/>
              <a:cs typeface="ＭＳ Ｐゴシック" charset="-128"/>
            </a:endParaRPr>
          </a:p>
        </p:txBody>
      </p:sp>
    </p:spTree>
    <p:extLst>
      <p:ext uri="{BB962C8B-B14F-4D97-AF65-F5344CB8AC3E}">
        <p14:creationId xmlns:p14="http://schemas.microsoft.com/office/powerpoint/2010/main" val="201964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86AED-E2A9-654F-A2C1-CCCD8360B58F}" type="slidenum">
              <a:rPr lang="en-US" smtClean="0">
                <a:ea typeface="ＭＳ Ｐゴシック" charset="-128"/>
                <a:cs typeface="ＭＳ Ｐゴシック" charset="-128"/>
              </a:rPr>
              <a:pPr fontAlgn="base">
                <a:spcBef>
                  <a:spcPct val="0"/>
                </a:spcBef>
                <a:spcAft>
                  <a:spcPct val="0"/>
                </a:spcAft>
                <a:defRPr/>
              </a:pPr>
              <a:t>61</a:t>
            </a:fld>
            <a:endParaRPr lang="en-US">
              <a:ea typeface="ＭＳ Ｐゴシック" charset="-128"/>
              <a:cs typeface="ＭＳ Ｐゴシック" charset="-128"/>
            </a:endParaRPr>
          </a:p>
        </p:txBody>
      </p:sp>
    </p:spTree>
    <p:extLst>
      <p:ext uri="{BB962C8B-B14F-4D97-AF65-F5344CB8AC3E}">
        <p14:creationId xmlns:p14="http://schemas.microsoft.com/office/powerpoint/2010/main" val="102629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86AED-E2A9-654F-A2C1-CCCD8360B58F}" type="slidenum">
              <a:rPr lang="en-US" smtClean="0">
                <a:ea typeface="ＭＳ Ｐゴシック" charset="-128"/>
                <a:cs typeface="ＭＳ Ｐゴシック" charset="-128"/>
              </a:rPr>
              <a:pPr fontAlgn="base">
                <a:spcBef>
                  <a:spcPct val="0"/>
                </a:spcBef>
                <a:spcAft>
                  <a:spcPct val="0"/>
                </a:spcAft>
                <a:defRPr/>
              </a:pPr>
              <a:t>62</a:t>
            </a:fld>
            <a:endParaRPr lang="en-US">
              <a:ea typeface="ＭＳ Ｐゴシック" charset="-128"/>
              <a:cs typeface="ＭＳ Ｐゴシック" charset="-128"/>
            </a:endParaRPr>
          </a:p>
        </p:txBody>
      </p:sp>
    </p:spTree>
    <p:extLst>
      <p:ext uri="{BB962C8B-B14F-4D97-AF65-F5344CB8AC3E}">
        <p14:creationId xmlns:p14="http://schemas.microsoft.com/office/powerpoint/2010/main" val="2110314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4CD27-0560-E241-9DDB-21CCC6EBB10A}" type="slidenum">
              <a:rPr lang="en-US" smtClean="0">
                <a:ea typeface="ＭＳ Ｐゴシック" charset="-128"/>
                <a:cs typeface="ＭＳ Ｐゴシック" charset="-128"/>
              </a:rPr>
              <a:pPr fontAlgn="base">
                <a:spcBef>
                  <a:spcPct val="0"/>
                </a:spcBef>
                <a:spcAft>
                  <a:spcPct val="0"/>
                </a:spcAft>
                <a:defRPr/>
              </a:pPr>
              <a:t>63</a:t>
            </a:fld>
            <a:endParaRPr lang="en-US">
              <a:ea typeface="ＭＳ Ｐゴシック" charset="-128"/>
              <a:cs typeface="ＭＳ Ｐゴシック" charset="-128"/>
            </a:endParaRPr>
          </a:p>
        </p:txBody>
      </p:sp>
    </p:spTree>
    <p:extLst>
      <p:ext uri="{BB962C8B-B14F-4D97-AF65-F5344CB8AC3E}">
        <p14:creationId xmlns:p14="http://schemas.microsoft.com/office/powerpoint/2010/main" val="89519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F215F-688E-EF44-BA1C-AE774247ECAC}" type="slidenum">
              <a:rPr lang="en-US" smtClean="0">
                <a:ea typeface="ＭＳ Ｐゴシック" charset="-128"/>
                <a:cs typeface="ＭＳ Ｐゴシック" charset="-128"/>
              </a:rPr>
              <a:pPr fontAlgn="base">
                <a:spcBef>
                  <a:spcPct val="0"/>
                </a:spcBef>
                <a:spcAft>
                  <a:spcPct val="0"/>
                </a:spcAft>
                <a:defRPr/>
              </a:pPr>
              <a:t>64</a:t>
            </a:fld>
            <a:endParaRPr lang="en-US">
              <a:ea typeface="ＭＳ Ｐゴシック" charset="-128"/>
              <a:cs typeface="ＭＳ Ｐゴシック" charset="-128"/>
            </a:endParaRPr>
          </a:p>
        </p:txBody>
      </p:sp>
    </p:spTree>
    <p:extLst>
      <p:ext uri="{BB962C8B-B14F-4D97-AF65-F5344CB8AC3E}">
        <p14:creationId xmlns:p14="http://schemas.microsoft.com/office/powerpoint/2010/main" val="2718605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p:cNvSpPr>
          <p:nvPr>
            <p:ph type="sldImg"/>
          </p:nvPr>
        </p:nvSpPr>
        <p:spPr>
          <a:ln/>
        </p:spPr>
      </p:sp>
      <p:sp>
        <p:nvSpPr>
          <p:cNvPr id="260099" name="Notes Placeholder 2"/>
          <p:cNvSpPr>
            <a:spLocks noGrp="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
        <p:nvSpPr>
          <p:cNvPr id="260100" name="Header Placeholder 3"/>
          <p:cNvSpPr>
            <a:spLocks noGrp="1"/>
          </p:cNvSpPr>
          <p:nvPr>
            <p:ph type="hdr" sz="quarter"/>
          </p:nvPr>
        </p:nvSpPr>
        <p:spPr>
          <a:noFill/>
        </p:spPr>
        <p:txBody>
          <a:bodyPr/>
          <a:lstStyle/>
          <a:p>
            <a:r>
              <a:rPr lang="en-US"/>
              <a:t>Faloutsos</a:t>
            </a:r>
          </a:p>
        </p:txBody>
      </p:sp>
      <p:sp>
        <p:nvSpPr>
          <p:cNvPr id="260101" name="Date Placeholder 4"/>
          <p:cNvSpPr>
            <a:spLocks noGrp="1"/>
          </p:cNvSpPr>
          <p:nvPr>
            <p:ph type="dt" sz="quarter" idx="1"/>
          </p:nvPr>
        </p:nvSpPr>
        <p:spPr>
          <a:noFill/>
        </p:spPr>
        <p:txBody>
          <a:bodyPr/>
          <a:lstStyle/>
          <a:p>
            <a:fld id="{6D38D273-E09B-A444-98FA-3F679B15186E}" type="datetime1">
              <a:rPr lang="en-US" smtClean="0"/>
              <a:pPr/>
              <a:t>11/13/19</a:t>
            </a:fld>
            <a:endParaRPr lang="en-US"/>
          </a:p>
        </p:txBody>
      </p:sp>
      <p:sp>
        <p:nvSpPr>
          <p:cNvPr id="260102" name="Slide Number Placeholder 5"/>
          <p:cNvSpPr>
            <a:spLocks noGrp="1"/>
          </p:cNvSpPr>
          <p:nvPr>
            <p:ph type="sldNum" sz="quarter" idx="5"/>
          </p:nvPr>
        </p:nvSpPr>
        <p:spPr>
          <a:noFill/>
        </p:spPr>
        <p:txBody>
          <a:bodyPr/>
          <a:lstStyle/>
          <a:p>
            <a:fld id="{CFD20FB9-378C-F043-843C-480363C51D11}" type="slidenum">
              <a:rPr lang="en-US" smtClean="0"/>
              <a:pPr/>
              <a:t>66</a:t>
            </a:fld>
            <a:endParaRPr lang="en-US"/>
          </a:p>
        </p:txBody>
      </p:sp>
    </p:spTree>
    <p:extLst>
      <p:ext uri="{BB962C8B-B14F-4D97-AF65-F5344CB8AC3E}">
        <p14:creationId xmlns:p14="http://schemas.microsoft.com/office/powerpoint/2010/main" val="215960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r>
              <a:rPr lang="en-US" baseline="0" dirty="0"/>
              <a:t> welcome to listen to our work. My name is Meng Jiang. I am from Tsinghua University in Beijing. Our work’s title is </a:t>
            </a:r>
            <a:r>
              <a:rPr lang="en-US" baseline="0" dirty="0" err="1"/>
              <a:t>CatchSync</a:t>
            </a:r>
            <a:r>
              <a:rPr lang="en-US" baseline="0" dirty="0"/>
              <a:t>: Catch Synchronized Behavior in Large Directed Graphs. This is a joint work with </a:t>
            </a:r>
            <a:r>
              <a:rPr lang="en-US" baseline="0" dirty="0" err="1"/>
              <a:t>Peng</a:t>
            </a:r>
            <a:r>
              <a:rPr lang="en-US" baseline="0" dirty="0"/>
              <a:t> Cui and </a:t>
            </a:r>
            <a:r>
              <a:rPr lang="en-US" baseline="0" dirty="0" err="1"/>
              <a:t>Shiqiang</a:t>
            </a:r>
            <a:r>
              <a:rPr lang="en-US" baseline="0" dirty="0"/>
              <a:t> Yang from Tsinghua, and Alex </a:t>
            </a:r>
            <a:r>
              <a:rPr lang="en-US" baseline="0" dirty="0" err="1"/>
              <a:t>Beutel</a:t>
            </a:r>
            <a:r>
              <a:rPr lang="en-US" baseline="0" dirty="0"/>
              <a:t> and Christos </a:t>
            </a:r>
            <a:r>
              <a:rPr lang="en-US" baseline="0" dirty="0" err="1"/>
              <a:t>Faloutsos</a:t>
            </a:r>
            <a:r>
              <a:rPr lang="en-US" baseline="0" dirty="0"/>
              <a:t> from Carnegie Mellon University.</a:t>
            </a:r>
            <a:endParaRPr lang="en-US" dirty="0"/>
          </a:p>
        </p:txBody>
      </p:sp>
      <p:sp>
        <p:nvSpPr>
          <p:cNvPr id="4" name="Slide Number Placeholder 3"/>
          <p:cNvSpPr>
            <a:spLocks noGrp="1"/>
          </p:cNvSpPr>
          <p:nvPr>
            <p:ph type="sldNum" sz="quarter" idx="10"/>
          </p:nvPr>
        </p:nvSpPr>
        <p:spPr/>
        <p:txBody>
          <a:bodyPr/>
          <a:lstStyle/>
          <a:p>
            <a:fld id="{8AA96731-B3E5-4462-A5DD-EFA562CE11DC}" type="slidenum">
              <a:rPr lang="en-US" smtClean="0"/>
              <a:t>21</a:t>
            </a:fld>
            <a:endParaRPr lang="en-US"/>
          </a:p>
        </p:txBody>
      </p:sp>
    </p:spTree>
    <p:extLst>
      <p:ext uri="{BB962C8B-B14F-4D97-AF65-F5344CB8AC3E}">
        <p14:creationId xmlns:p14="http://schemas.microsoft.com/office/powerpoint/2010/main" val="115900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Fraud detection</a:t>
            </a:r>
            <a:r>
              <a:rPr lang="en-US" altLang="zh-CN" baseline="0" dirty="0"/>
              <a:t> is an important problem for social networks. As the advertisements show here, there are some companies selling Twitter followers and Facebook “Likes” to inflate those numbers of their customers. How to catch the fraudsters can be considered as a graph analysis problem. We are looking for anomalous edges that are created by fraudulent behaviors instead of natural behaviors in the million-node graphs. For example, here we are trying to distinguish the botnets from the Simpson family.</a:t>
            </a:r>
            <a:endParaRPr lang="zh-CN" altLang="en-US" dirty="0"/>
          </a:p>
        </p:txBody>
      </p:sp>
      <p:sp>
        <p:nvSpPr>
          <p:cNvPr id="4" name="灯片编号占位符 3"/>
          <p:cNvSpPr>
            <a:spLocks noGrp="1"/>
          </p:cNvSpPr>
          <p:nvPr>
            <p:ph type="sldNum" sz="quarter" idx="10"/>
          </p:nvPr>
        </p:nvSpPr>
        <p:spPr/>
        <p:txBody>
          <a:bodyPr/>
          <a:lstStyle/>
          <a:p>
            <a:fld id="{8AA96731-B3E5-4462-A5DD-EFA562CE11DC}" type="slidenum">
              <a:rPr lang="en-US" smtClean="0"/>
              <a:t>22</a:t>
            </a:fld>
            <a:endParaRPr lang="en-US"/>
          </a:p>
        </p:txBody>
      </p:sp>
    </p:spTree>
    <p:extLst>
      <p:ext uri="{BB962C8B-B14F-4D97-AF65-F5344CB8AC3E}">
        <p14:creationId xmlns:p14="http://schemas.microsoft.com/office/powerpoint/2010/main" val="103591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 things happen in YouTube and Amazon</a:t>
            </a:r>
            <a:r>
              <a:rPr lang="en-US" altLang="zh-CN" baseline="0" dirty="0"/>
              <a:t> networks. The companies also sell YouTube Likes and 5-star reviews. How to find the videos which buy fraudsters to look popular can also be formulated as a graph analysis problem.</a:t>
            </a:r>
            <a:endParaRPr lang="zh-CN" altLang="en-US" dirty="0"/>
          </a:p>
        </p:txBody>
      </p:sp>
      <p:sp>
        <p:nvSpPr>
          <p:cNvPr id="4" name="灯片编号占位符 3"/>
          <p:cNvSpPr>
            <a:spLocks noGrp="1"/>
          </p:cNvSpPr>
          <p:nvPr>
            <p:ph type="sldNum" sz="quarter" idx="10"/>
          </p:nvPr>
        </p:nvSpPr>
        <p:spPr/>
        <p:txBody>
          <a:bodyPr/>
          <a:lstStyle/>
          <a:p>
            <a:fld id="{8AA96731-B3E5-4462-A5DD-EFA562CE11DC}" type="slidenum">
              <a:rPr lang="en-US" smtClean="0"/>
              <a:t>23</a:t>
            </a:fld>
            <a:endParaRPr lang="en-US"/>
          </a:p>
        </p:txBody>
      </p:sp>
    </p:spTree>
    <p:extLst>
      <p:ext uri="{BB962C8B-B14F-4D97-AF65-F5344CB8AC3E}">
        <p14:creationId xmlns:p14="http://schemas.microsoft.com/office/powerpoint/2010/main" val="191956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a:t>
            </a:r>
            <a:r>
              <a:rPr lang="en-US" baseline="0" dirty="0"/>
              <a:t> the behavior patterns, we first collect some behavior-based features. The behaviors could be follower behavior when we focus on out-going links and </a:t>
            </a:r>
            <a:r>
              <a:rPr lang="en-US" baseline="0" dirty="0" err="1"/>
              <a:t>followee</a:t>
            </a:r>
            <a:r>
              <a:rPr lang="en-US" baseline="0" dirty="0"/>
              <a:t> behaviors when we focus on in-coming links. If we do SVD on the adjacency matrix, the out-going links give us left singular vectors and the in-coming links give us right singular vectors. Here we use the two basic features of each type of links: out-degree and </a:t>
            </a:r>
            <a:r>
              <a:rPr lang="en-US" baseline="0" dirty="0" err="1"/>
              <a:t>hubness</a:t>
            </a:r>
            <a:r>
              <a:rPr lang="en-US" baseline="0" dirty="0"/>
              <a:t> which is the 1</a:t>
            </a:r>
            <a:r>
              <a:rPr lang="en-US" baseline="30000" dirty="0"/>
              <a:t>st</a:t>
            </a:r>
            <a:r>
              <a:rPr lang="en-US" baseline="0" dirty="0"/>
              <a:t> left singular vector for follower behavior, and in-degree and authoritativeness which is the 1</a:t>
            </a:r>
            <a:r>
              <a:rPr lang="en-US" baseline="30000" dirty="0"/>
              <a:t>st</a:t>
            </a:r>
            <a:r>
              <a:rPr lang="en-US" baseline="0" dirty="0"/>
              <a:t> right singular vector for </a:t>
            </a:r>
            <a:r>
              <a:rPr lang="en-US" baseline="0" dirty="0" err="1"/>
              <a:t>followee</a:t>
            </a:r>
            <a:r>
              <a:rPr lang="en-US" baseline="0" dirty="0"/>
              <a:t> behavior.</a:t>
            </a:r>
            <a:endParaRPr lang="en-US" dirty="0"/>
          </a:p>
        </p:txBody>
      </p:sp>
      <p:sp>
        <p:nvSpPr>
          <p:cNvPr id="4" name="Slide Number Placeholder 3"/>
          <p:cNvSpPr>
            <a:spLocks noGrp="1"/>
          </p:cNvSpPr>
          <p:nvPr>
            <p:ph type="sldNum" sz="quarter" idx="10"/>
          </p:nvPr>
        </p:nvSpPr>
        <p:spPr/>
        <p:txBody>
          <a:bodyPr/>
          <a:lstStyle/>
          <a:p>
            <a:fld id="{8AA96731-B3E5-4462-A5DD-EFA562CE11DC}" type="slidenum">
              <a:rPr lang="en-US" smtClean="0"/>
              <a:t>24</a:t>
            </a:fld>
            <a:endParaRPr lang="en-US"/>
          </a:p>
        </p:txBody>
      </p:sp>
    </p:spTree>
    <p:extLst>
      <p:ext uri="{BB962C8B-B14F-4D97-AF65-F5344CB8AC3E}">
        <p14:creationId xmlns:p14="http://schemas.microsoft.com/office/powerpoint/2010/main" val="428992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we can plot the feature space of follower behavior and </a:t>
            </a:r>
            <a:r>
              <a:rPr lang="en-US" baseline="0" dirty="0" err="1"/>
              <a:t>followee</a:t>
            </a:r>
            <a:r>
              <a:rPr lang="en-US" baseline="0" dirty="0"/>
              <a:t> behavior. These are heat maps. X-axis is singular vector and Y-axis is the degree. Red for large population and purple for small. We can see anomalies in these feature space though we cannot tell why. Next we will compare the fraudsters and normal users in these feature spaces so that perhaps we can explain the anomalies.</a:t>
            </a:r>
            <a:endParaRPr lang="en-US" dirty="0"/>
          </a:p>
        </p:txBody>
      </p:sp>
      <p:sp>
        <p:nvSpPr>
          <p:cNvPr id="4" name="Slide Number Placeholder 3"/>
          <p:cNvSpPr>
            <a:spLocks noGrp="1"/>
          </p:cNvSpPr>
          <p:nvPr>
            <p:ph type="sldNum" sz="quarter" idx="10"/>
          </p:nvPr>
        </p:nvSpPr>
        <p:spPr/>
        <p:txBody>
          <a:bodyPr/>
          <a:lstStyle/>
          <a:p>
            <a:fld id="{8AA96731-B3E5-4462-A5DD-EFA562CE11DC}" type="slidenum">
              <a:rPr lang="en-US" smtClean="0"/>
              <a:t>25</a:t>
            </a:fld>
            <a:endParaRPr lang="en-US"/>
          </a:p>
        </p:txBody>
      </p:sp>
    </p:spTree>
    <p:extLst>
      <p:ext uri="{BB962C8B-B14F-4D97-AF65-F5344CB8AC3E}">
        <p14:creationId xmlns:p14="http://schemas.microsoft.com/office/powerpoint/2010/main" val="103509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we check the feature space. Before </a:t>
            </a:r>
            <a:r>
              <a:rPr lang="en-US" baseline="0" dirty="0" err="1"/>
              <a:t>CatchSync</a:t>
            </a:r>
            <a:r>
              <a:rPr lang="en-US" baseline="0" dirty="0"/>
              <a:t>, we can see anomalies like stripes away from the major part.</a:t>
            </a:r>
            <a:endParaRPr lang="en-US" dirty="0"/>
          </a:p>
        </p:txBody>
      </p:sp>
      <p:sp>
        <p:nvSpPr>
          <p:cNvPr id="4" name="Slide Number Placeholder 3"/>
          <p:cNvSpPr>
            <a:spLocks noGrp="1"/>
          </p:cNvSpPr>
          <p:nvPr>
            <p:ph type="sldNum" sz="quarter" idx="10"/>
          </p:nvPr>
        </p:nvSpPr>
        <p:spPr/>
        <p:txBody>
          <a:bodyPr/>
          <a:lstStyle/>
          <a:p>
            <a:fld id="{8AA96731-B3E5-4462-A5DD-EFA562CE11DC}" type="slidenum">
              <a:rPr lang="en-US" smtClean="0"/>
              <a:t>26</a:t>
            </a:fld>
            <a:endParaRPr lang="en-US"/>
          </a:p>
        </p:txBody>
      </p:sp>
    </p:spTree>
    <p:extLst>
      <p:ext uri="{BB962C8B-B14F-4D97-AF65-F5344CB8AC3E}">
        <p14:creationId xmlns:p14="http://schemas.microsoft.com/office/powerpoint/2010/main" val="43347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a:t>
            </a:r>
            <a:r>
              <a:rPr lang="en-US" baseline="0" dirty="0" err="1"/>
              <a:t>CatchSync</a:t>
            </a:r>
            <a:r>
              <a:rPr lang="en-US" baseline="0" dirty="0"/>
              <a:t>, the stripes disappear. The suspicious accounts that we remove with </a:t>
            </a:r>
            <a:r>
              <a:rPr lang="en-US" baseline="0" dirty="0" err="1"/>
              <a:t>CatchSync</a:t>
            </a:r>
            <a:r>
              <a:rPr lang="en-US" baseline="0" dirty="0"/>
              <a:t> are exactly the anomalies in these feature spaces.</a:t>
            </a:r>
            <a:endParaRPr lang="en-US" dirty="0"/>
          </a:p>
        </p:txBody>
      </p:sp>
      <p:sp>
        <p:nvSpPr>
          <p:cNvPr id="4" name="Slide Number Placeholder 3"/>
          <p:cNvSpPr>
            <a:spLocks noGrp="1"/>
          </p:cNvSpPr>
          <p:nvPr>
            <p:ph type="sldNum" sz="quarter" idx="10"/>
          </p:nvPr>
        </p:nvSpPr>
        <p:spPr/>
        <p:txBody>
          <a:bodyPr/>
          <a:lstStyle/>
          <a:p>
            <a:fld id="{8AA96731-B3E5-4462-A5DD-EFA562CE11DC}" type="slidenum">
              <a:rPr lang="en-US" smtClean="0"/>
              <a:t>27</a:t>
            </a:fld>
            <a:endParaRPr lang="en-US"/>
          </a:p>
        </p:txBody>
      </p:sp>
    </p:spTree>
    <p:extLst>
      <p:ext uri="{BB962C8B-B14F-4D97-AF65-F5344CB8AC3E}">
        <p14:creationId xmlns:p14="http://schemas.microsoft.com/office/powerpoint/2010/main" val="244085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37773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3777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smtClean="0"/>
            </a:lvl1pPr>
          </a:lstStyle>
          <a:p>
            <a:pPr>
              <a:defRPr/>
            </a:pPr>
            <a:r>
              <a:rPr lang="en-US"/>
              <a:t>Gov. of India</a:t>
            </a:r>
          </a:p>
        </p:txBody>
      </p:sp>
      <p:sp>
        <p:nvSpPr>
          <p:cNvPr id="7"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Copyright (C) 2019 C. Faloutsos</a:t>
            </a:r>
          </a:p>
        </p:txBody>
      </p:sp>
      <p:sp>
        <p:nvSpPr>
          <p:cNvPr id="8"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8E4E0BD2-09C6-7241-AE84-9E1A8AFC88B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7"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8" name="Rectangle 6"/>
          <p:cNvSpPr>
            <a:spLocks noGrp="1" noChangeArrowheads="1"/>
          </p:cNvSpPr>
          <p:nvPr>
            <p:ph type="sldNum" sz="quarter" idx="12"/>
          </p:nvPr>
        </p:nvSpPr>
        <p:spPr/>
        <p:txBody>
          <a:bodyPr/>
          <a:lstStyle>
            <a:lvl1pPr>
              <a:defRPr/>
            </a:lvl1pPr>
          </a:lstStyle>
          <a:p>
            <a:pPr>
              <a:defRPr/>
            </a:pPr>
            <a:fld id="{1CAEB713-338D-7646-864A-97557A8D5F4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7"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8" name="Rectangle 6"/>
          <p:cNvSpPr>
            <a:spLocks noGrp="1" noChangeArrowheads="1"/>
          </p:cNvSpPr>
          <p:nvPr>
            <p:ph type="sldNum" sz="quarter" idx="12"/>
          </p:nvPr>
        </p:nvSpPr>
        <p:spPr/>
        <p:txBody>
          <a:bodyPr/>
          <a:lstStyle>
            <a:lvl1pPr>
              <a:defRPr/>
            </a:lvl1pPr>
          </a:lstStyle>
          <a:p>
            <a:pPr>
              <a:defRPr/>
            </a:pPr>
            <a:fld id="{122FBDB5-533E-3145-80B6-A838220DC00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7" name="Picture 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685800" y="6096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9"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10" name="Rectangle 6"/>
          <p:cNvSpPr>
            <a:spLocks noGrp="1" noChangeArrowheads="1"/>
          </p:cNvSpPr>
          <p:nvPr>
            <p:ph type="sldNum" sz="quarter" idx="12"/>
          </p:nvPr>
        </p:nvSpPr>
        <p:spPr/>
        <p:txBody>
          <a:bodyPr/>
          <a:lstStyle>
            <a:lvl1pPr>
              <a:defRPr/>
            </a:lvl1pPr>
          </a:lstStyle>
          <a:p>
            <a:pPr>
              <a:defRPr/>
            </a:pPr>
            <a:fld id="{667A4DD9-C03C-EF49-8F6F-D5858AC0C9F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685800" y="609600"/>
            <a:ext cx="7772400" cy="685800"/>
          </a:xfrm>
        </p:spPr>
        <p:txBody>
          <a:bodyPr/>
          <a:lstStyle/>
          <a:p>
            <a:r>
              <a:rPr lang="en-US"/>
              <a:t>Click to edit Master title style</a:t>
            </a:r>
          </a:p>
        </p:txBody>
      </p:sp>
      <p:sp>
        <p:nvSpPr>
          <p:cNvPr id="3" name="ClipArt Placeholder 2"/>
          <p:cNvSpPr>
            <a:spLocks noGrp="1"/>
          </p:cNvSpPr>
          <p:nvPr>
            <p:ph type="clipArt" sz="half" idx="1"/>
          </p:nvPr>
        </p:nvSpPr>
        <p:spPr>
          <a:xfrm>
            <a:off x="685800" y="1447800"/>
            <a:ext cx="3810000" cy="4648200"/>
          </a:xfrm>
        </p:spPr>
        <p:txBody>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smtClean="0"/>
            </a:lvl1pPr>
          </a:lstStyle>
          <a:p>
            <a:pPr>
              <a:defRPr/>
            </a:pPr>
            <a:r>
              <a:rPr lang="en-US"/>
              <a:t>Gov. of India</a:t>
            </a:r>
          </a:p>
        </p:txBody>
      </p:sp>
      <p:sp>
        <p:nvSpPr>
          <p:cNvPr id="8" name="Rectangle 7"/>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9" name="Rectangle 8"/>
          <p:cNvSpPr>
            <a:spLocks noGrp="1" noChangeArrowheads="1"/>
          </p:cNvSpPr>
          <p:nvPr>
            <p:ph type="sldNum" sz="quarter" idx="12"/>
          </p:nvPr>
        </p:nvSpPr>
        <p:spPr/>
        <p:txBody>
          <a:bodyPr/>
          <a:lstStyle>
            <a:lvl1pPr>
              <a:defRPr/>
            </a:lvl1pPr>
          </a:lstStyle>
          <a:p>
            <a:pPr>
              <a:defRPr/>
            </a:pPr>
            <a:fld id="{156362D9-64E9-9046-8074-C7BC740C5BB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685800" y="6096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smtClean="0"/>
            </a:lvl1pPr>
          </a:lstStyle>
          <a:p>
            <a:pPr>
              <a:defRPr/>
            </a:pPr>
            <a:r>
              <a:rPr lang="en-US"/>
              <a:t>Gov. of India</a:t>
            </a:r>
          </a:p>
        </p:txBody>
      </p:sp>
      <p:sp>
        <p:nvSpPr>
          <p:cNvPr id="8" name="Rectangle 7"/>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9" name="Rectangle 8"/>
          <p:cNvSpPr>
            <a:spLocks noGrp="1" noChangeArrowheads="1"/>
          </p:cNvSpPr>
          <p:nvPr>
            <p:ph type="sldNum" sz="quarter" idx="12"/>
          </p:nvPr>
        </p:nvSpPr>
        <p:spPr/>
        <p:txBody>
          <a:bodyPr/>
          <a:lstStyle>
            <a:lvl1pPr>
              <a:defRPr/>
            </a:lvl1pPr>
          </a:lstStyle>
          <a:p>
            <a:pPr>
              <a:defRPr/>
            </a:pPr>
            <a:fld id="{8BA003C9-D139-1642-8368-6C93BF9E34FE}"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7"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8" name="Rectangle 6"/>
          <p:cNvSpPr>
            <a:spLocks noGrp="1" noChangeArrowheads="1"/>
          </p:cNvSpPr>
          <p:nvPr>
            <p:ph type="sldNum" sz="quarter" idx="12"/>
          </p:nvPr>
        </p:nvSpPr>
        <p:spPr/>
        <p:txBody>
          <a:bodyPr/>
          <a:lstStyle>
            <a:lvl1pPr>
              <a:defRPr/>
            </a:lvl1pPr>
          </a:lstStyle>
          <a:p>
            <a:pPr>
              <a:defRPr/>
            </a:pPr>
            <a:fld id="{F9B43987-7F84-BB4A-8611-CDF75B6A737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7"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8" name="Rectangle 6"/>
          <p:cNvSpPr>
            <a:spLocks noGrp="1" noChangeArrowheads="1"/>
          </p:cNvSpPr>
          <p:nvPr>
            <p:ph type="sldNum" sz="quarter" idx="12"/>
          </p:nvPr>
        </p:nvSpPr>
        <p:spPr/>
        <p:txBody>
          <a:bodyPr/>
          <a:lstStyle>
            <a:lvl1pPr>
              <a:defRPr/>
            </a:lvl1pPr>
          </a:lstStyle>
          <a:p>
            <a:pPr>
              <a:defRPr/>
            </a:pPr>
            <a:fld id="{D6D532E7-99EF-2E4B-AD85-45A00982062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smtClean="0"/>
            </a:lvl1pPr>
          </a:lstStyle>
          <a:p>
            <a:pPr>
              <a:defRPr/>
            </a:pPr>
            <a:r>
              <a:rPr lang="en-US"/>
              <a:t>Gov. of India</a:t>
            </a:r>
          </a:p>
        </p:txBody>
      </p:sp>
      <p:sp>
        <p:nvSpPr>
          <p:cNvPr id="8" name="Rectangle 7"/>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9" name="Rectangle 8"/>
          <p:cNvSpPr>
            <a:spLocks noGrp="1" noChangeArrowheads="1"/>
          </p:cNvSpPr>
          <p:nvPr>
            <p:ph type="sldNum" sz="quarter" idx="12"/>
          </p:nvPr>
        </p:nvSpPr>
        <p:spPr/>
        <p:txBody>
          <a:bodyPr/>
          <a:lstStyle>
            <a:lvl1pPr>
              <a:defRPr/>
            </a:lvl1pPr>
          </a:lstStyle>
          <a:p>
            <a:pPr>
              <a:defRPr/>
            </a:pPr>
            <a:fld id="{5C90F46C-E5B9-0C42-9643-F4D6606C7F1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8"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10"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11" name="Rectangle 6"/>
          <p:cNvSpPr>
            <a:spLocks noGrp="1" noChangeArrowheads="1"/>
          </p:cNvSpPr>
          <p:nvPr>
            <p:ph type="sldNum" sz="quarter" idx="12"/>
          </p:nvPr>
        </p:nvSpPr>
        <p:spPr/>
        <p:txBody>
          <a:bodyPr/>
          <a:lstStyle>
            <a:lvl1pPr>
              <a:defRPr/>
            </a:lvl1pPr>
          </a:lstStyle>
          <a:p>
            <a:pPr>
              <a:defRPr/>
            </a:pPr>
            <a:fld id="{BAC56CD1-EFB6-4546-BDF5-48AB55646A4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4"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p:txBody>
          <a:bodyPr/>
          <a:lstStyle/>
          <a:p>
            <a:r>
              <a:rPr lang="en-US"/>
              <a:t>Click to edit Master 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7" name="Rectangle 6"/>
          <p:cNvSpPr>
            <a:spLocks noGrp="1" noChangeArrowheads="1"/>
          </p:cNvSpPr>
          <p:nvPr>
            <p:ph type="sldNum" sz="quarter" idx="12"/>
          </p:nvPr>
        </p:nvSpPr>
        <p:spPr/>
        <p:txBody>
          <a:bodyPr/>
          <a:lstStyle>
            <a:lvl1pPr>
              <a:defRPr/>
            </a:lvl1pPr>
          </a:lstStyle>
          <a:p>
            <a:pPr>
              <a:defRPr/>
            </a:pPr>
            <a:fld id="{103C5492-91F8-8542-ABB8-0E1026885B8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3"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4" name="Rectangle 4"/>
          <p:cNvSpPr>
            <a:spLocks noGrp="1" noChangeArrowheads="1"/>
          </p:cNvSpPr>
          <p:nvPr>
            <p:ph type="dt" sz="half" idx="10"/>
          </p:nvPr>
        </p:nvSpPr>
        <p:spPr/>
        <p:txBody>
          <a:bodyPr/>
          <a:lstStyle>
            <a:lvl1pPr>
              <a:defRPr smtClean="0"/>
            </a:lvl1pPr>
          </a:lstStyle>
          <a:p>
            <a:pPr>
              <a:defRPr/>
            </a:pPr>
            <a:r>
              <a:rPr lang="en-US"/>
              <a:t>Gov. of India</a:t>
            </a:r>
          </a:p>
        </p:txBody>
      </p:sp>
      <p:sp>
        <p:nvSpPr>
          <p:cNvPr id="5" name="Rectangle 5"/>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6" name="Rectangle 6"/>
          <p:cNvSpPr>
            <a:spLocks noGrp="1" noChangeArrowheads="1"/>
          </p:cNvSpPr>
          <p:nvPr>
            <p:ph type="sldNum" sz="quarter" idx="12"/>
          </p:nvPr>
        </p:nvSpPr>
        <p:spPr/>
        <p:txBody>
          <a:bodyPr/>
          <a:lstStyle>
            <a:lvl1pPr>
              <a:defRPr/>
            </a:lvl1pPr>
          </a:lstStyle>
          <a:p>
            <a:pPr>
              <a:defRPr/>
            </a:pPr>
            <a:fld id="{7A65676E-2EEE-EE43-9455-E89CF47354F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dt" sz="half" idx="10"/>
          </p:nvPr>
        </p:nvSpPr>
        <p:spPr/>
        <p:txBody>
          <a:bodyPr/>
          <a:lstStyle>
            <a:lvl1pPr>
              <a:defRPr smtClean="0"/>
            </a:lvl1pPr>
          </a:lstStyle>
          <a:p>
            <a:pPr>
              <a:defRPr/>
            </a:pPr>
            <a:r>
              <a:rPr lang="en-US"/>
              <a:t>Gov. of India</a:t>
            </a:r>
          </a:p>
        </p:txBody>
      </p:sp>
      <p:sp>
        <p:nvSpPr>
          <p:cNvPr id="8" name="Rectangle 7"/>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9" name="Rectangle 8"/>
          <p:cNvSpPr>
            <a:spLocks noGrp="1" noChangeArrowheads="1"/>
          </p:cNvSpPr>
          <p:nvPr>
            <p:ph type="sldNum" sz="quarter" idx="12"/>
          </p:nvPr>
        </p:nvSpPr>
        <p:spPr/>
        <p:txBody>
          <a:bodyPr/>
          <a:lstStyle>
            <a:lvl1pPr>
              <a:defRPr/>
            </a:lvl1pPr>
          </a:lstStyle>
          <a:p>
            <a:pPr>
              <a:defRPr/>
            </a:pPr>
            <a:fld id="{C9CD3D8F-8226-C44F-8600-6FDD01531D07}"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dt" sz="half" idx="10"/>
          </p:nvPr>
        </p:nvSpPr>
        <p:spPr/>
        <p:txBody>
          <a:bodyPr/>
          <a:lstStyle>
            <a:lvl1pPr>
              <a:defRPr smtClean="0"/>
            </a:lvl1pPr>
          </a:lstStyle>
          <a:p>
            <a:pPr>
              <a:defRPr/>
            </a:pPr>
            <a:r>
              <a:rPr lang="en-US"/>
              <a:t>Gov. of India</a:t>
            </a:r>
          </a:p>
        </p:txBody>
      </p:sp>
      <p:sp>
        <p:nvSpPr>
          <p:cNvPr id="8" name="Rectangle 7"/>
          <p:cNvSpPr>
            <a:spLocks noGrp="1" noChangeArrowheads="1"/>
          </p:cNvSpPr>
          <p:nvPr>
            <p:ph type="ftr" sz="quarter" idx="11"/>
          </p:nvPr>
        </p:nvSpPr>
        <p:spPr/>
        <p:txBody>
          <a:bodyPr/>
          <a:lstStyle>
            <a:lvl1pPr>
              <a:defRPr smtClean="0"/>
            </a:lvl1pPr>
          </a:lstStyle>
          <a:p>
            <a:pPr>
              <a:defRPr/>
            </a:pPr>
            <a:r>
              <a:rPr lang="en-US"/>
              <a:t>Copyright (C) 2019 C. Faloutsos</a:t>
            </a:r>
          </a:p>
        </p:txBody>
      </p:sp>
      <p:sp>
        <p:nvSpPr>
          <p:cNvPr id="9" name="Rectangle 8"/>
          <p:cNvSpPr>
            <a:spLocks noGrp="1" noChangeArrowheads="1"/>
          </p:cNvSpPr>
          <p:nvPr>
            <p:ph type="sldNum" sz="quarter" idx="12"/>
          </p:nvPr>
        </p:nvSpPr>
        <p:spPr/>
        <p:txBody>
          <a:bodyPr/>
          <a:lstStyle>
            <a:lvl1pPr>
              <a:defRPr/>
            </a:lvl1pPr>
          </a:lstStyle>
          <a:p>
            <a:pPr>
              <a:defRPr/>
            </a:pPr>
            <a:fld id="{63143BB3-5CC7-8942-98DD-6DD0B51EECB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767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Times New Roman" charset="0"/>
              </a:defRPr>
            </a:lvl1pPr>
          </a:lstStyle>
          <a:p>
            <a:pPr>
              <a:defRPr/>
            </a:pPr>
            <a:r>
              <a:rPr lang="en-US"/>
              <a:t>Gov. of India</a:t>
            </a:r>
          </a:p>
        </p:txBody>
      </p:sp>
      <p:sp>
        <p:nvSpPr>
          <p:cNvPr id="23767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r>
              <a:rPr lang="en-US"/>
              <a:t>Copyright (C) 2019 C. Faloutsos</a:t>
            </a:r>
          </a:p>
        </p:txBody>
      </p:sp>
      <p:sp>
        <p:nvSpPr>
          <p:cNvPr id="23767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Times New Roman" charset="0"/>
              </a:defRPr>
            </a:lvl1pPr>
          </a:lstStyle>
          <a:p>
            <a:pPr>
              <a:defRPr/>
            </a:pPr>
            <a:fld id="{6629BCF2-6520-6C49-93E1-80F2FA5CFBA4}" type="slidenum">
              <a:rPr lang="en-US"/>
              <a:pPr>
                <a:defRPr/>
              </a:pPr>
              <a:t>‹#›</a:t>
            </a:fld>
            <a:endParaRPr lang="en-US"/>
          </a:p>
        </p:txBody>
      </p:sp>
      <p:pic>
        <p:nvPicPr>
          <p:cNvPr id="1031" name="Picture 10"/>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6059" r:id="rId1"/>
    <p:sldLayoutId id="2147486060" r:id="rId2"/>
    <p:sldLayoutId id="2147486061" r:id="rId3"/>
    <p:sldLayoutId id="2147486062" r:id="rId4"/>
    <p:sldLayoutId id="2147486063" r:id="rId5"/>
    <p:sldLayoutId id="2147486064" r:id="rId6"/>
    <p:sldLayoutId id="2147486065" r:id="rId7"/>
    <p:sldLayoutId id="2147486066" r:id="rId8"/>
    <p:sldLayoutId id="2147486067" r:id="rId9"/>
    <p:sldLayoutId id="2147486068" r:id="rId10"/>
    <p:sldLayoutId id="2147486069" r:id="rId11"/>
    <p:sldLayoutId id="2147486070" r:id="rId12"/>
    <p:sldLayoutId id="2147486071" r:id="rId13"/>
    <p:sldLayoutId id="2147486072" r:id="rId14"/>
  </p:sldLayoutIdLst>
  <p:transition/>
  <p:hf hdr="0"/>
  <p:txStyles>
    <p:titleStyle>
      <a:lvl1pPr algn="ctr" rtl="0" eaLnBrk="1" fontAlgn="base" hangingPunct="1">
        <a:spcBef>
          <a:spcPct val="0"/>
        </a:spcBef>
        <a:spcAft>
          <a:spcPct val="0"/>
        </a:spcAft>
        <a:defRPr sz="4000" b="1">
          <a:solidFill>
            <a:schemeClr val="tx2"/>
          </a:solidFill>
          <a:latin typeface="+mj-lt"/>
          <a:ea typeface="ＭＳ Ｐゴシック" pitchFamily="-112" charset="-128"/>
          <a:cs typeface="ＭＳ Ｐゴシック" pitchFamily="-112" charset="-128"/>
        </a:defRPr>
      </a:lvl1pPr>
      <a:lvl2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4000" b="1">
          <a:solidFill>
            <a:schemeClr val="tx2"/>
          </a:solidFill>
          <a:latin typeface="Times New Roman" pitchFamily="-112" charset="0"/>
        </a:defRPr>
      </a:lvl6pPr>
      <a:lvl7pPr marL="914400" algn="ctr" rtl="0" eaLnBrk="1" fontAlgn="base" hangingPunct="1">
        <a:spcBef>
          <a:spcPct val="0"/>
        </a:spcBef>
        <a:spcAft>
          <a:spcPct val="0"/>
        </a:spcAft>
        <a:defRPr sz="4000" b="1">
          <a:solidFill>
            <a:schemeClr val="tx2"/>
          </a:solidFill>
          <a:latin typeface="Times New Roman" pitchFamily="-112" charset="0"/>
        </a:defRPr>
      </a:lvl7pPr>
      <a:lvl8pPr marL="1371600" algn="ctr" rtl="0" eaLnBrk="1" fontAlgn="base" hangingPunct="1">
        <a:spcBef>
          <a:spcPct val="0"/>
        </a:spcBef>
        <a:spcAft>
          <a:spcPct val="0"/>
        </a:spcAft>
        <a:defRPr sz="4000" b="1">
          <a:solidFill>
            <a:schemeClr val="tx2"/>
          </a:solidFill>
          <a:latin typeface="Times New Roman" pitchFamily="-112" charset="0"/>
        </a:defRPr>
      </a:lvl8pPr>
      <a:lvl9pPr marL="1828800" algn="ctr" rtl="0" eaLnBrk="1" fontAlgn="base" hangingPunct="1">
        <a:spcBef>
          <a:spcPct val="0"/>
        </a:spcBef>
        <a:spcAft>
          <a:spcPct val="0"/>
        </a:spcAft>
        <a:defRPr sz="4000" b="1">
          <a:solidFill>
            <a:schemeClr val="tx2"/>
          </a:solidFill>
          <a:latin typeface="Times New Roman" pitchFamily="-11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cmu.edu/~christos/TALKS/19-Go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gif"/></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4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2.jpe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5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105.jpeg"/><Relationship Id="rId3" Type="http://schemas.openxmlformats.org/officeDocument/2006/relationships/image" Target="../media/image95.png"/><Relationship Id="rId7" Type="http://schemas.openxmlformats.org/officeDocument/2006/relationships/image" Target="../media/image99.jpeg"/><Relationship Id="rId12"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8.jpe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jpeg"/><Relationship Id="rId14" Type="http://schemas.openxmlformats.org/officeDocument/2006/relationships/image" Target="../media/image10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oleObject" Target="../embeddings/oleObject1.bin"/><Relationship Id="rId7" Type="http://schemas.openxmlformats.org/officeDocument/2006/relationships/image" Target="../media/image11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png"/><Relationship Id="rId4" Type="http://schemas.openxmlformats.org/officeDocument/2006/relationships/image" Target="../media/image1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13177" y="747712"/>
            <a:ext cx="7772400" cy="2365375"/>
          </a:xfrm>
        </p:spPr>
        <p:txBody>
          <a:bodyPr/>
          <a:lstStyle/>
          <a:p>
            <a:r>
              <a:rPr lang="en-US" dirty="0"/>
              <a:t>Mining graphs and time series: patterns, anomalies, and fraud detection</a:t>
            </a:r>
          </a:p>
        </p:txBody>
      </p:sp>
      <p:sp>
        <p:nvSpPr>
          <p:cNvPr id="18435" name="Rectangle 3"/>
          <p:cNvSpPr>
            <a:spLocks noGrp="1" noChangeArrowheads="1"/>
          </p:cNvSpPr>
          <p:nvPr>
            <p:ph type="subTitle" idx="1"/>
          </p:nvPr>
        </p:nvSpPr>
        <p:spPr>
          <a:xfrm>
            <a:off x="482600" y="3886200"/>
            <a:ext cx="8293100" cy="1752600"/>
          </a:xfrm>
        </p:spPr>
        <p:txBody>
          <a:bodyPr/>
          <a:lstStyle/>
          <a:p>
            <a:r>
              <a:rPr lang="en-US" sz="3600" i="1" dirty="0">
                <a:ea typeface="ＭＳ Ｐゴシック" charset="-128"/>
                <a:cs typeface="ＭＳ Ｐゴシック" charset="-128"/>
              </a:rPr>
              <a:t>Christos Faloutsos</a:t>
            </a:r>
          </a:p>
          <a:p>
            <a:r>
              <a:rPr lang="en-US" sz="3600" dirty="0">
                <a:ea typeface="ＭＳ Ｐゴシック" charset="-128"/>
                <a:cs typeface="ＭＳ Ｐゴシック" charset="-128"/>
              </a:rPr>
              <a:t>CMU SCS</a:t>
            </a:r>
          </a:p>
        </p:txBody>
      </p:sp>
      <p:pic>
        <p:nvPicPr>
          <p:cNvPr id="1026" name="Picture 2" descr="photo">
            <a:extLst>
              <a:ext uri="{FF2B5EF4-FFF2-40B4-BE49-F238E27FC236}">
                <a16:creationId xmlns:a16="http://schemas.microsoft.com/office/drawing/2014/main" id="{77837C29-7CA3-374D-A4E4-6575835C17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65169" y="3744913"/>
            <a:ext cx="896231" cy="1091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025CD7-7662-8E43-9FBD-85B73C325A55}"/>
              </a:ext>
            </a:extLst>
          </p:cNvPr>
          <p:cNvSpPr txBox="1"/>
          <p:nvPr/>
        </p:nvSpPr>
        <p:spPr>
          <a:xfrm>
            <a:off x="713177" y="3331029"/>
            <a:ext cx="184731" cy="492443"/>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EA3AB2A-1CD2-4247-B560-A092DA86AA2A}"/>
              </a:ext>
            </a:extLst>
          </p:cNvPr>
          <p:cNvSpPr txBox="1"/>
          <p:nvPr/>
        </p:nvSpPr>
        <p:spPr>
          <a:xfrm>
            <a:off x="1301301" y="2773597"/>
            <a:ext cx="6541397" cy="1077218"/>
          </a:xfrm>
          <a:prstGeom prst="rect">
            <a:avLst/>
          </a:prstGeom>
          <a:noFill/>
        </p:spPr>
        <p:txBody>
          <a:bodyPr wrap="square" rtlCol="0">
            <a:spAutoFit/>
          </a:bodyPr>
          <a:lstStyle/>
          <a:p>
            <a:r>
              <a:rPr lang="en-US" sz="3200" b="1" dirty="0">
                <a:latin typeface="+mn-lt"/>
              </a:rPr>
              <a:t>Part 3: Extras - Visualization, explanation, influence propagation</a:t>
            </a:r>
          </a:p>
        </p:txBody>
      </p:sp>
      <p:sp>
        <p:nvSpPr>
          <p:cNvPr id="7" name="TextBox 6">
            <a:extLst>
              <a:ext uri="{FF2B5EF4-FFF2-40B4-BE49-F238E27FC236}">
                <a16:creationId xmlns:a16="http://schemas.microsoft.com/office/drawing/2014/main" id="{B74DF149-CC7F-C044-86FE-7C38FA437604}"/>
              </a:ext>
            </a:extLst>
          </p:cNvPr>
          <p:cNvSpPr txBox="1"/>
          <p:nvPr/>
        </p:nvSpPr>
        <p:spPr>
          <a:xfrm>
            <a:off x="954303" y="5410200"/>
            <a:ext cx="7367851" cy="492443"/>
          </a:xfrm>
          <a:prstGeom prst="rect">
            <a:avLst/>
          </a:prstGeom>
          <a:noFill/>
        </p:spPr>
        <p:txBody>
          <a:bodyPr wrap="none" rtlCol="0">
            <a:spAutoFit/>
          </a:bodyPr>
          <a:lstStyle/>
          <a:p>
            <a:r>
              <a:rPr lang="en-US" dirty="0">
                <a:hlinkClick r:id="rId4"/>
              </a:rPr>
              <a:t>https://www.cs.cmu.edu/~christos/TALKS/19-GoI</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3">
            <a:extLst>
              <a:ext uri="{FF2B5EF4-FFF2-40B4-BE49-F238E27FC236}">
                <a16:creationId xmlns:a16="http://schemas.microsoft.com/office/drawing/2014/main" id="{86300B18-CB4F-6B4C-946A-D6BB180DCF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5298" name="Footer Placeholder 4">
            <a:extLst>
              <a:ext uri="{FF2B5EF4-FFF2-40B4-BE49-F238E27FC236}">
                <a16:creationId xmlns:a16="http://schemas.microsoft.com/office/drawing/2014/main" id="{FBBEF960-6070-B34F-BC05-BBB17B8CA4B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5299" name="Slide Number Placeholder 5">
            <a:extLst>
              <a:ext uri="{FF2B5EF4-FFF2-40B4-BE49-F238E27FC236}">
                <a16:creationId xmlns:a16="http://schemas.microsoft.com/office/drawing/2014/main" id="{9F3182AD-B77B-3B44-A6F2-545D71DD09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EE3C3090-CB07-6941-A63E-6CE21E9B0BFE}" type="slidenum">
              <a:rPr lang="en-US" altLang="en-US" sz="1400"/>
              <a:pPr>
                <a:spcBef>
                  <a:spcPct val="0"/>
                </a:spcBef>
                <a:buFontTx/>
                <a:buNone/>
              </a:pPr>
              <a:t>10</a:t>
            </a:fld>
            <a:endParaRPr lang="en-US" altLang="en-US" sz="1400"/>
          </a:p>
        </p:txBody>
      </p:sp>
      <p:sp>
        <p:nvSpPr>
          <p:cNvPr id="55300" name="Rectangle 2">
            <a:extLst>
              <a:ext uri="{FF2B5EF4-FFF2-40B4-BE49-F238E27FC236}">
                <a16:creationId xmlns:a16="http://schemas.microsoft.com/office/drawing/2014/main" id="{98A02CBC-034F-9948-94C6-64FF11973110}"/>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55301" name="Rectangle 3">
            <a:extLst>
              <a:ext uri="{FF2B5EF4-FFF2-40B4-BE49-F238E27FC236}">
                <a16:creationId xmlns:a16="http://schemas.microsoft.com/office/drawing/2014/main" id="{B1528A3B-A202-6B4B-BEBF-5BB847C21831}"/>
              </a:ext>
            </a:extLst>
          </p:cNvPr>
          <p:cNvSpPr>
            <a:spLocks noGrp="1" noChangeArrowheads="1"/>
          </p:cNvSpPr>
          <p:nvPr>
            <p:ph type="body" idx="1"/>
          </p:nvPr>
        </p:nvSpPr>
        <p:spPr/>
        <p:txBody>
          <a:bodyPr/>
          <a:lstStyle/>
          <a:p>
            <a:r>
              <a:rPr lang="en-US" altLang="en-US" sz="2800" dirty="0">
                <a:ea typeface="ＭＳ Ｐゴシック" panose="020B0600070205080204" pitchFamily="34" charset="-128"/>
              </a:rPr>
              <a:t>RR1: </a:t>
            </a:r>
            <a:r>
              <a:rPr lang="en-US" altLang="en-US" sz="2800" dirty="0" err="1">
                <a:ea typeface="ＭＳ Ｐゴシック" panose="020B0600070205080204" pitchFamily="34" charset="-128"/>
              </a:rPr>
              <a:t>minutes:points</a:t>
            </a:r>
            <a:r>
              <a:rPr lang="en-US" altLang="en-US" sz="2800" dirty="0">
                <a:ea typeface="ＭＳ Ｐゴシック" panose="020B0600070205080204" pitchFamily="34" charset="-128"/>
              </a:rPr>
              <a:t> = 2:1</a:t>
            </a:r>
          </a:p>
          <a:p>
            <a:r>
              <a:rPr lang="en-US" altLang="en-US" sz="2800" dirty="0">
                <a:ea typeface="ＭＳ Ｐゴシック" panose="020B0600070205080204" pitchFamily="34" charset="-128"/>
              </a:rPr>
              <a:t>corresponding concept?</a:t>
            </a:r>
          </a:p>
        </p:txBody>
      </p:sp>
      <p:grpSp>
        <p:nvGrpSpPr>
          <p:cNvPr id="55302" name="Group 4">
            <a:extLst>
              <a:ext uri="{FF2B5EF4-FFF2-40B4-BE49-F238E27FC236}">
                <a16:creationId xmlns:a16="http://schemas.microsoft.com/office/drawing/2014/main" id="{71AC8D89-B424-A546-9F47-158BA54993D6}"/>
              </a:ext>
            </a:extLst>
          </p:cNvPr>
          <p:cNvGrpSpPr>
            <a:grpSpLocks/>
          </p:cNvGrpSpPr>
          <p:nvPr/>
        </p:nvGrpSpPr>
        <p:grpSpPr bwMode="auto">
          <a:xfrm>
            <a:off x="1447800" y="3048000"/>
            <a:ext cx="3581400" cy="3052763"/>
            <a:chOff x="912" y="1056"/>
            <a:chExt cx="3833" cy="2787"/>
          </a:xfrm>
        </p:grpSpPr>
        <p:pic>
          <p:nvPicPr>
            <p:cNvPr id="55305" name="Picture 5" descr="plot-nba">
              <a:extLst>
                <a:ext uri="{FF2B5EF4-FFF2-40B4-BE49-F238E27FC236}">
                  <a16:creationId xmlns:a16="http://schemas.microsoft.com/office/drawing/2014/main" id="{B72D9E37-9C36-E246-AA3D-B2918989EB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Oval 6">
              <a:extLst>
                <a:ext uri="{FF2B5EF4-FFF2-40B4-BE49-F238E27FC236}">
                  <a16:creationId xmlns:a16="http://schemas.microsoft.com/office/drawing/2014/main" id="{A01548F5-9C9D-2046-BC64-3D748FA9DD89}"/>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55307" name="Oval 7">
              <a:extLst>
                <a:ext uri="{FF2B5EF4-FFF2-40B4-BE49-F238E27FC236}">
                  <a16:creationId xmlns:a16="http://schemas.microsoft.com/office/drawing/2014/main" id="{0892C231-FB5A-5A4E-8A02-91E88B058E5A}"/>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55303" name="Line 8">
            <a:extLst>
              <a:ext uri="{FF2B5EF4-FFF2-40B4-BE49-F238E27FC236}">
                <a16:creationId xmlns:a16="http://schemas.microsoft.com/office/drawing/2014/main" id="{45C616B0-60DA-8241-8FAC-514986CB21DF}"/>
              </a:ext>
            </a:extLst>
          </p:cNvPr>
          <p:cNvSpPr>
            <a:spLocks noChangeShapeType="1"/>
          </p:cNvSpPr>
          <p:nvPr/>
        </p:nvSpPr>
        <p:spPr bwMode="auto">
          <a:xfrm>
            <a:off x="4800600" y="4572000"/>
            <a:ext cx="533400" cy="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4" name="Text Box 9">
            <a:extLst>
              <a:ext uri="{FF2B5EF4-FFF2-40B4-BE49-F238E27FC236}">
                <a16:creationId xmlns:a16="http://schemas.microsoft.com/office/drawing/2014/main" id="{922C4144-6175-5442-A928-DB285709B081}"/>
              </a:ext>
            </a:extLst>
          </p:cNvPr>
          <p:cNvSpPr txBox="1">
            <a:spLocks noChangeArrowheads="1"/>
          </p:cNvSpPr>
          <p:nvPr/>
        </p:nvSpPr>
        <p:spPr bwMode="auto">
          <a:xfrm>
            <a:off x="5749925" y="43132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a:t>v1</a:t>
            </a:r>
          </a:p>
        </p:txBody>
      </p:sp>
    </p:spTree>
    <p:extLst>
      <p:ext uri="{BB962C8B-B14F-4D97-AF65-F5344CB8AC3E}">
        <p14:creationId xmlns:p14="http://schemas.microsoft.com/office/powerpoint/2010/main" val="31204342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a:extLst>
              <a:ext uri="{FF2B5EF4-FFF2-40B4-BE49-F238E27FC236}">
                <a16:creationId xmlns:a16="http://schemas.microsoft.com/office/drawing/2014/main" id="{49574B32-F380-2040-A450-24F3208336A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6322" name="Footer Placeholder 5">
            <a:extLst>
              <a:ext uri="{FF2B5EF4-FFF2-40B4-BE49-F238E27FC236}">
                <a16:creationId xmlns:a16="http://schemas.microsoft.com/office/drawing/2014/main" id="{7E72ED04-1814-E842-BE3E-247D188D47D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6323" name="Slide Number Placeholder 6">
            <a:extLst>
              <a:ext uri="{FF2B5EF4-FFF2-40B4-BE49-F238E27FC236}">
                <a16:creationId xmlns:a16="http://schemas.microsoft.com/office/drawing/2014/main" id="{7CD709B4-3323-3F44-9660-5DD0B0F4D1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F1191EF5-DBF4-9D4C-854B-54F948CEC029}" type="slidenum">
              <a:rPr lang="en-US" altLang="en-US" sz="1400"/>
              <a:pPr>
                <a:spcBef>
                  <a:spcPct val="0"/>
                </a:spcBef>
                <a:buFontTx/>
                <a:buNone/>
              </a:pPr>
              <a:t>11</a:t>
            </a:fld>
            <a:endParaRPr lang="en-US" altLang="en-US" sz="1400"/>
          </a:p>
        </p:txBody>
      </p:sp>
      <p:sp>
        <p:nvSpPr>
          <p:cNvPr id="56324" name="Rectangle 2">
            <a:extLst>
              <a:ext uri="{FF2B5EF4-FFF2-40B4-BE49-F238E27FC236}">
                <a16:creationId xmlns:a16="http://schemas.microsoft.com/office/drawing/2014/main" id="{8711BF71-3B86-3048-871A-5365DD2FE2C6}"/>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56325" name="Rectangle 3">
            <a:extLst>
              <a:ext uri="{FF2B5EF4-FFF2-40B4-BE49-F238E27FC236}">
                <a16:creationId xmlns:a16="http://schemas.microsoft.com/office/drawing/2014/main" id="{EE2E54B1-CE22-934E-B8BB-43B2B02EA7C9}"/>
              </a:ext>
            </a:extLst>
          </p:cNvPr>
          <p:cNvSpPr>
            <a:spLocks noGrp="1" noChangeArrowheads="1"/>
          </p:cNvSpPr>
          <p:nvPr>
            <p:ph type="body" sz="half" idx="1"/>
          </p:nvPr>
        </p:nvSpPr>
        <p:spPr>
          <a:xfrm>
            <a:off x="685800" y="1981200"/>
            <a:ext cx="4343400" cy="4114800"/>
          </a:xfrm>
        </p:spPr>
        <p:txBody>
          <a:bodyPr/>
          <a:lstStyle/>
          <a:p>
            <a:r>
              <a:rPr lang="en-US" altLang="en-US" sz="2800" dirty="0">
                <a:ea typeface="ＭＳ Ｐゴシック" panose="020B0600070205080204" pitchFamily="34" charset="-128"/>
              </a:rPr>
              <a:t>RR1: </a:t>
            </a:r>
            <a:r>
              <a:rPr lang="en-US" altLang="en-US" sz="2800" dirty="0" err="1">
                <a:ea typeface="ＭＳ Ｐゴシック" panose="020B0600070205080204" pitchFamily="34" charset="-128"/>
              </a:rPr>
              <a:t>minutes:points</a:t>
            </a:r>
            <a:r>
              <a:rPr lang="en-US" altLang="en-US" sz="2800" dirty="0">
                <a:ea typeface="ＭＳ Ｐゴシック" panose="020B0600070205080204" pitchFamily="34" charset="-128"/>
              </a:rPr>
              <a:t> = 2:1</a:t>
            </a:r>
          </a:p>
          <a:p>
            <a:r>
              <a:rPr lang="en-US" altLang="en-US" sz="2800" dirty="0">
                <a:ea typeface="ＭＳ Ｐゴシック" panose="020B0600070205080204" pitchFamily="34" charset="-128"/>
              </a:rPr>
              <a:t>corresponding concept?</a:t>
            </a:r>
          </a:p>
        </p:txBody>
      </p:sp>
      <p:grpSp>
        <p:nvGrpSpPr>
          <p:cNvPr id="56326" name="Group 4">
            <a:extLst>
              <a:ext uri="{FF2B5EF4-FFF2-40B4-BE49-F238E27FC236}">
                <a16:creationId xmlns:a16="http://schemas.microsoft.com/office/drawing/2014/main" id="{E21044D8-CB3B-B841-B166-319521435470}"/>
              </a:ext>
            </a:extLst>
          </p:cNvPr>
          <p:cNvGrpSpPr>
            <a:grpSpLocks/>
          </p:cNvGrpSpPr>
          <p:nvPr/>
        </p:nvGrpSpPr>
        <p:grpSpPr bwMode="auto">
          <a:xfrm>
            <a:off x="1447800" y="3048000"/>
            <a:ext cx="3581400" cy="3052763"/>
            <a:chOff x="912" y="1056"/>
            <a:chExt cx="3833" cy="2787"/>
          </a:xfrm>
        </p:grpSpPr>
        <p:pic>
          <p:nvPicPr>
            <p:cNvPr id="56331" name="Picture 5" descr="plot-nba">
              <a:extLst>
                <a:ext uri="{FF2B5EF4-FFF2-40B4-BE49-F238E27FC236}">
                  <a16:creationId xmlns:a16="http://schemas.microsoft.com/office/drawing/2014/main" id="{8EB42794-C567-154A-8152-B4AC770E87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Oval 6">
              <a:extLst>
                <a:ext uri="{FF2B5EF4-FFF2-40B4-BE49-F238E27FC236}">
                  <a16:creationId xmlns:a16="http://schemas.microsoft.com/office/drawing/2014/main" id="{A329B0FC-93E3-B740-852B-379163CE9AC3}"/>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56333" name="Oval 7">
              <a:extLst>
                <a:ext uri="{FF2B5EF4-FFF2-40B4-BE49-F238E27FC236}">
                  <a16:creationId xmlns:a16="http://schemas.microsoft.com/office/drawing/2014/main" id="{1EE91F8A-F811-5A42-894E-8F87F38922DB}"/>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56327" name="Line 8">
            <a:extLst>
              <a:ext uri="{FF2B5EF4-FFF2-40B4-BE49-F238E27FC236}">
                <a16:creationId xmlns:a16="http://schemas.microsoft.com/office/drawing/2014/main" id="{612A4CB6-6725-A94B-9AFE-106FED00D111}"/>
              </a:ext>
            </a:extLst>
          </p:cNvPr>
          <p:cNvSpPr>
            <a:spLocks noChangeShapeType="1"/>
          </p:cNvSpPr>
          <p:nvPr/>
        </p:nvSpPr>
        <p:spPr bwMode="auto">
          <a:xfrm>
            <a:off x="4800600" y="4572000"/>
            <a:ext cx="533400" cy="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28" name="Text Box 9">
            <a:extLst>
              <a:ext uri="{FF2B5EF4-FFF2-40B4-BE49-F238E27FC236}">
                <a16:creationId xmlns:a16="http://schemas.microsoft.com/office/drawing/2014/main" id="{56654403-1737-4041-8F7C-82F36C5ED967}"/>
              </a:ext>
            </a:extLst>
          </p:cNvPr>
          <p:cNvSpPr txBox="1">
            <a:spLocks noChangeArrowheads="1"/>
          </p:cNvSpPr>
          <p:nvPr/>
        </p:nvSpPr>
        <p:spPr bwMode="auto">
          <a:xfrm>
            <a:off x="5749925" y="43132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a:t>v1</a:t>
            </a:r>
          </a:p>
        </p:txBody>
      </p:sp>
      <p:pic>
        <p:nvPicPr>
          <p:cNvPr id="56329" name="Picture 10" descr="michael-jordan-mj-mj-23">
            <a:extLst>
              <a:ext uri="{FF2B5EF4-FFF2-40B4-BE49-F238E27FC236}">
                <a16:creationId xmlns:a16="http://schemas.microsoft.com/office/drawing/2014/main" id="{310A8F9B-FA7B-CA4D-BE33-C3DE643D1AB4}"/>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256338" y="1981200"/>
            <a:ext cx="2278062" cy="2808288"/>
          </a:xfrm>
          <a:noFill/>
        </p:spPr>
      </p:pic>
      <p:sp>
        <p:nvSpPr>
          <p:cNvPr id="56330" name="Line 12">
            <a:extLst>
              <a:ext uri="{FF2B5EF4-FFF2-40B4-BE49-F238E27FC236}">
                <a16:creationId xmlns:a16="http://schemas.microsoft.com/office/drawing/2014/main" id="{BD095CBC-738A-F141-B0D9-7C0DFAE2781C}"/>
              </a:ext>
            </a:extLst>
          </p:cNvPr>
          <p:cNvSpPr>
            <a:spLocks noChangeShapeType="1"/>
          </p:cNvSpPr>
          <p:nvPr/>
        </p:nvSpPr>
        <p:spPr bwMode="auto">
          <a:xfrm flipV="1">
            <a:off x="4876800" y="3429000"/>
            <a:ext cx="838200" cy="304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2" descr="See the source image">
            <a:extLst>
              <a:ext uri="{FF2B5EF4-FFF2-40B4-BE49-F238E27FC236}">
                <a16:creationId xmlns:a16="http://schemas.microsoft.com/office/drawing/2014/main" id="{2CBFFBC7-F116-474D-A4A6-2751566903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1969" y="5018088"/>
            <a:ext cx="1287462" cy="121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177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ate Placeholder 4">
            <a:extLst>
              <a:ext uri="{FF2B5EF4-FFF2-40B4-BE49-F238E27FC236}">
                <a16:creationId xmlns:a16="http://schemas.microsoft.com/office/drawing/2014/main" id="{B824153E-1244-D64A-9FC8-65DAD94B3A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7346" name="Footer Placeholder 5">
            <a:extLst>
              <a:ext uri="{FF2B5EF4-FFF2-40B4-BE49-F238E27FC236}">
                <a16:creationId xmlns:a16="http://schemas.microsoft.com/office/drawing/2014/main" id="{D4C94579-3BCF-0445-93CE-0272AE23AB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7347" name="Slide Number Placeholder 6">
            <a:extLst>
              <a:ext uri="{FF2B5EF4-FFF2-40B4-BE49-F238E27FC236}">
                <a16:creationId xmlns:a16="http://schemas.microsoft.com/office/drawing/2014/main" id="{8274E050-2187-1245-A9A9-5FFA7B4067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4E8961C0-62FD-2F4A-A344-93CB3082FDFF}" type="slidenum">
              <a:rPr lang="en-US" altLang="en-US" sz="1400"/>
              <a:pPr>
                <a:spcBef>
                  <a:spcPct val="0"/>
                </a:spcBef>
                <a:buFontTx/>
                <a:buNone/>
              </a:pPr>
              <a:t>12</a:t>
            </a:fld>
            <a:endParaRPr lang="en-US" altLang="en-US" sz="1400"/>
          </a:p>
        </p:txBody>
      </p:sp>
      <p:sp>
        <p:nvSpPr>
          <p:cNvPr id="57348" name="Rectangle 2">
            <a:extLst>
              <a:ext uri="{FF2B5EF4-FFF2-40B4-BE49-F238E27FC236}">
                <a16:creationId xmlns:a16="http://schemas.microsoft.com/office/drawing/2014/main" id="{4D6F2FAE-8022-9343-88CF-4FC49F845FA0}"/>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57349" name="Rectangle 3">
            <a:extLst>
              <a:ext uri="{FF2B5EF4-FFF2-40B4-BE49-F238E27FC236}">
                <a16:creationId xmlns:a16="http://schemas.microsoft.com/office/drawing/2014/main" id="{DEDE24D6-2D43-7D40-9CF5-D7DCFD1EB2DA}"/>
              </a:ext>
            </a:extLst>
          </p:cNvPr>
          <p:cNvSpPr>
            <a:spLocks noGrp="1" noChangeArrowheads="1"/>
          </p:cNvSpPr>
          <p:nvPr>
            <p:ph type="body" sz="half" idx="1"/>
          </p:nvPr>
        </p:nvSpPr>
        <p:spPr/>
        <p:txBody>
          <a:bodyPr/>
          <a:lstStyle/>
          <a:p>
            <a:r>
              <a:rPr lang="en-US" altLang="en-US" sz="2800">
                <a:ea typeface="ＭＳ Ｐゴシック" panose="020B0600070205080204" pitchFamily="34" charset="-128"/>
              </a:rPr>
              <a:t>RR1: minutes:points = 2:1</a:t>
            </a:r>
          </a:p>
          <a:p>
            <a:r>
              <a:rPr lang="en-US" altLang="en-US" sz="2800">
                <a:ea typeface="ＭＳ Ｐゴシック" panose="020B0600070205080204" pitchFamily="34" charset="-128"/>
              </a:rPr>
              <a:t>corresponding concept?</a:t>
            </a:r>
          </a:p>
        </p:txBody>
      </p:sp>
      <p:grpSp>
        <p:nvGrpSpPr>
          <p:cNvPr id="57350" name="Group 4">
            <a:extLst>
              <a:ext uri="{FF2B5EF4-FFF2-40B4-BE49-F238E27FC236}">
                <a16:creationId xmlns:a16="http://schemas.microsoft.com/office/drawing/2014/main" id="{1D2A2D91-F843-A142-9199-7AC1FA2A87CA}"/>
              </a:ext>
            </a:extLst>
          </p:cNvPr>
          <p:cNvGrpSpPr>
            <a:grpSpLocks/>
          </p:cNvGrpSpPr>
          <p:nvPr/>
        </p:nvGrpSpPr>
        <p:grpSpPr bwMode="auto">
          <a:xfrm>
            <a:off x="1447800" y="3048000"/>
            <a:ext cx="3581400" cy="3052763"/>
            <a:chOff x="912" y="1056"/>
            <a:chExt cx="3833" cy="2787"/>
          </a:xfrm>
        </p:grpSpPr>
        <p:pic>
          <p:nvPicPr>
            <p:cNvPr id="57355" name="Picture 5" descr="plot-nba">
              <a:extLst>
                <a:ext uri="{FF2B5EF4-FFF2-40B4-BE49-F238E27FC236}">
                  <a16:creationId xmlns:a16="http://schemas.microsoft.com/office/drawing/2014/main" id="{599FA085-1872-6D4E-8FED-1D77482470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Oval 6">
              <a:extLst>
                <a:ext uri="{FF2B5EF4-FFF2-40B4-BE49-F238E27FC236}">
                  <a16:creationId xmlns:a16="http://schemas.microsoft.com/office/drawing/2014/main" id="{25C04DBF-E098-6643-B562-537762F21BA3}"/>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57357" name="Oval 7">
              <a:extLst>
                <a:ext uri="{FF2B5EF4-FFF2-40B4-BE49-F238E27FC236}">
                  <a16:creationId xmlns:a16="http://schemas.microsoft.com/office/drawing/2014/main" id="{32A70909-BA47-0B43-971D-1AD5CAA69B17}"/>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57351" name="Line 8">
            <a:extLst>
              <a:ext uri="{FF2B5EF4-FFF2-40B4-BE49-F238E27FC236}">
                <a16:creationId xmlns:a16="http://schemas.microsoft.com/office/drawing/2014/main" id="{3141A077-264E-C14C-BDBE-7F9D365225EF}"/>
              </a:ext>
            </a:extLst>
          </p:cNvPr>
          <p:cNvSpPr>
            <a:spLocks noChangeShapeType="1"/>
          </p:cNvSpPr>
          <p:nvPr/>
        </p:nvSpPr>
        <p:spPr bwMode="auto">
          <a:xfrm>
            <a:off x="4800600" y="4572000"/>
            <a:ext cx="533400" cy="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2" name="Text Box 9">
            <a:extLst>
              <a:ext uri="{FF2B5EF4-FFF2-40B4-BE49-F238E27FC236}">
                <a16:creationId xmlns:a16="http://schemas.microsoft.com/office/drawing/2014/main" id="{292EFFA9-1A43-DC46-B9C3-46C547C5F259}"/>
              </a:ext>
            </a:extLst>
          </p:cNvPr>
          <p:cNvSpPr txBox="1">
            <a:spLocks noChangeArrowheads="1"/>
          </p:cNvSpPr>
          <p:nvPr/>
        </p:nvSpPr>
        <p:spPr bwMode="auto">
          <a:xfrm>
            <a:off x="5749925" y="43132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a:t>v1</a:t>
            </a:r>
          </a:p>
        </p:txBody>
      </p:sp>
      <p:pic>
        <p:nvPicPr>
          <p:cNvPr id="57353" name="Picture 10" descr="dennis-rodman">
            <a:extLst>
              <a:ext uri="{FF2B5EF4-FFF2-40B4-BE49-F238E27FC236}">
                <a16:creationId xmlns:a16="http://schemas.microsoft.com/office/drawing/2014/main" id="{A493C155-F33D-404C-BF17-27A492D8C7D7}"/>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781800" y="3505200"/>
            <a:ext cx="2076450" cy="3121025"/>
          </a:xfrm>
          <a:noFill/>
        </p:spPr>
      </p:pic>
      <p:sp>
        <p:nvSpPr>
          <p:cNvPr id="57354" name="Line 12">
            <a:extLst>
              <a:ext uri="{FF2B5EF4-FFF2-40B4-BE49-F238E27FC236}">
                <a16:creationId xmlns:a16="http://schemas.microsoft.com/office/drawing/2014/main" id="{CB920BFE-54A5-2B4D-8834-2C3AE2B79D9D}"/>
              </a:ext>
            </a:extLst>
          </p:cNvPr>
          <p:cNvSpPr>
            <a:spLocks noChangeShapeType="1"/>
          </p:cNvSpPr>
          <p:nvPr/>
        </p:nvSpPr>
        <p:spPr bwMode="auto">
          <a:xfrm>
            <a:off x="5029200" y="5638800"/>
            <a:ext cx="1524000" cy="152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032496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3">
            <a:extLst>
              <a:ext uri="{FF2B5EF4-FFF2-40B4-BE49-F238E27FC236}">
                <a16:creationId xmlns:a16="http://schemas.microsoft.com/office/drawing/2014/main" id="{647508A4-5C74-8140-9A37-DDD64F36365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8370" name="Footer Placeholder 4">
            <a:extLst>
              <a:ext uri="{FF2B5EF4-FFF2-40B4-BE49-F238E27FC236}">
                <a16:creationId xmlns:a16="http://schemas.microsoft.com/office/drawing/2014/main" id="{2DC6F455-B71A-9B48-9ADA-9F77B44CA3B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8371" name="Slide Number Placeholder 5">
            <a:extLst>
              <a:ext uri="{FF2B5EF4-FFF2-40B4-BE49-F238E27FC236}">
                <a16:creationId xmlns:a16="http://schemas.microsoft.com/office/drawing/2014/main" id="{958AC03C-B701-5646-841A-B900876A6E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5AC09C6A-DF76-1848-94EC-24CC25E41EE0}" type="slidenum">
              <a:rPr lang="en-US" altLang="en-US" sz="1400"/>
              <a:pPr>
                <a:spcBef>
                  <a:spcPct val="0"/>
                </a:spcBef>
                <a:buFontTx/>
                <a:buNone/>
              </a:pPr>
              <a:t>13</a:t>
            </a:fld>
            <a:endParaRPr lang="en-US" altLang="en-US" sz="1400"/>
          </a:p>
        </p:txBody>
      </p:sp>
      <p:sp>
        <p:nvSpPr>
          <p:cNvPr id="58372" name="Rectangle 2">
            <a:extLst>
              <a:ext uri="{FF2B5EF4-FFF2-40B4-BE49-F238E27FC236}">
                <a16:creationId xmlns:a16="http://schemas.microsoft.com/office/drawing/2014/main" id="{5129A6AC-D5FD-A546-A35F-80777A15C6D9}"/>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58373" name="Rectangle 3">
            <a:extLst>
              <a:ext uri="{FF2B5EF4-FFF2-40B4-BE49-F238E27FC236}">
                <a16:creationId xmlns:a16="http://schemas.microsoft.com/office/drawing/2014/main" id="{2C731BC2-F5C4-D140-872B-E7989D22E500}"/>
              </a:ext>
            </a:extLst>
          </p:cNvPr>
          <p:cNvSpPr>
            <a:spLocks noGrp="1" noChangeArrowheads="1"/>
          </p:cNvSpPr>
          <p:nvPr>
            <p:ph type="body" idx="1"/>
          </p:nvPr>
        </p:nvSpPr>
        <p:spPr/>
        <p:txBody>
          <a:bodyPr/>
          <a:lstStyle/>
          <a:p>
            <a:r>
              <a:rPr lang="en-US" altLang="en-US">
                <a:ea typeface="ＭＳ Ｐゴシック" panose="020B0600070205080204" pitchFamily="34" charset="-128"/>
              </a:rPr>
              <a:t>RR1: minutes:points = 2:1</a:t>
            </a:r>
          </a:p>
          <a:p>
            <a:r>
              <a:rPr lang="en-US" altLang="en-US">
                <a:ea typeface="ＭＳ Ｐゴシック" panose="020B0600070205080204" pitchFamily="34" charset="-128"/>
              </a:rPr>
              <a:t>corresponding concept? </a:t>
            </a:r>
          </a:p>
          <a:p>
            <a:r>
              <a:rPr lang="en-US" altLang="en-US">
                <a:ea typeface="ＭＳ Ｐゴシック" panose="020B0600070205080204" pitchFamily="34" charset="-128"/>
              </a:rPr>
              <a:t>A: </a:t>
            </a:r>
            <a:r>
              <a:rPr lang="ja-JP" altLang="en-US">
                <a:ea typeface="ＭＳ Ｐゴシック" panose="020B0600070205080204" pitchFamily="34" charset="-128"/>
              </a:rPr>
              <a:t>‘</a:t>
            </a:r>
            <a:r>
              <a:rPr lang="en-US" altLang="ja-JP">
                <a:ea typeface="ＭＳ Ｐゴシック" panose="020B0600070205080204" pitchFamily="34" charset="-128"/>
              </a:rPr>
              <a:t>goodness</a:t>
            </a:r>
            <a:r>
              <a:rPr lang="ja-JP" altLang="en-US">
                <a:ea typeface="ＭＳ Ｐゴシック" panose="020B0600070205080204" pitchFamily="34" charset="-128"/>
              </a:rPr>
              <a:t>’</a:t>
            </a:r>
            <a:r>
              <a:rPr lang="en-US" altLang="ja-JP">
                <a:ea typeface="ＭＳ Ｐゴシック" panose="020B0600070205080204" pitchFamily="34" charset="-128"/>
              </a:rPr>
              <a:t> of player</a:t>
            </a: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734976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3">
            <a:extLst>
              <a:ext uri="{FF2B5EF4-FFF2-40B4-BE49-F238E27FC236}">
                <a16:creationId xmlns:a16="http://schemas.microsoft.com/office/drawing/2014/main" id="{41D815A5-8E47-FF4F-BC3A-C2E332020D1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9394" name="Footer Placeholder 4">
            <a:extLst>
              <a:ext uri="{FF2B5EF4-FFF2-40B4-BE49-F238E27FC236}">
                <a16:creationId xmlns:a16="http://schemas.microsoft.com/office/drawing/2014/main" id="{B45436B1-17B9-0A4F-8F8E-5BD041FC3E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9395" name="Slide Number Placeholder 5">
            <a:extLst>
              <a:ext uri="{FF2B5EF4-FFF2-40B4-BE49-F238E27FC236}">
                <a16:creationId xmlns:a16="http://schemas.microsoft.com/office/drawing/2014/main" id="{9D967D71-DC1B-B647-9C9E-9809FA3EE1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9710BD36-F0E6-534C-A797-529809FF2C40}" type="slidenum">
              <a:rPr lang="en-US" altLang="en-US" sz="1400"/>
              <a:pPr>
                <a:spcBef>
                  <a:spcPct val="0"/>
                </a:spcBef>
                <a:buFontTx/>
                <a:buNone/>
              </a:pPr>
              <a:t>14</a:t>
            </a:fld>
            <a:endParaRPr lang="en-US" altLang="en-US" sz="1400"/>
          </a:p>
        </p:txBody>
      </p:sp>
      <p:sp>
        <p:nvSpPr>
          <p:cNvPr id="59396" name="Rectangle 2">
            <a:extLst>
              <a:ext uri="{FF2B5EF4-FFF2-40B4-BE49-F238E27FC236}">
                <a16:creationId xmlns:a16="http://schemas.microsoft.com/office/drawing/2014/main" id="{5550912F-586A-1949-B43F-3F30521E5A14}"/>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59397" name="Rectangle 3">
            <a:extLst>
              <a:ext uri="{FF2B5EF4-FFF2-40B4-BE49-F238E27FC236}">
                <a16:creationId xmlns:a16="http://schemas.microsoft.com/office/drawing/2014/main" id="{AFCDA3C8-C94A-9447-9164-2D0E1C4A0BAD}"/>
              </a:ext>
            </a:extLst>
          </p:cNvPr>
          <p:cNvSpPr>
            <a:spLocks noGrp="1" noChangeArrowheads="1"/>
          </p:cNvSpPr>
          <p:nvPr>
            <p:ph type="body" idx="1"/>
          </p:nvPr>
        </p:nvSpPr>
        <p:spPr/>
        <p:txBody>
          <a:bodyPr/>
          <a:lstStyle/>
          <a:p>
            <a:r>
              <a:rPr lang="en-US" altLang="en-US">
                <a:ea typeface="ＭＳ Ｐゴシック" panose="020B0600070205080204" pitchFamily="34" charset="-128"/>
              </a:rPr>
              <a:t>RR2: points: rebounds negatively correlated(!) </a:t>
            </a:r>
          </a:p>
        </p:txBody>
      </p:sp>
      <p:pic>
        <p:nvPicPr>
          <p:cNvPr id="59398" name="Picture 4" descr="img36">
            <a:extLst>
              <a:ext uri="{FF2B5EF4-FFF2-40B4-BE49-F238E27FC236}">
                <a16:creationId xmlns:a16="http://schemas.microsoft.com/office/drawing/2014/main" id="{2216238F-2D3E-5947-A5DA-439095EE79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971800"/>
            <a:ext cx="555783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5">
            <a:extLst>
              <a:ext uri="{FF2B5EF4-FFF2-40B4-BE49-F238E27FC236}">
                <a16:creationId xmlns:a16="http://schemas.microsoft.com/office/drawing/2014/main" id="{6F8AFB9D-90BD-AB44-91D7-33FEB4AFAB45}"/>
              </a:ext>
            </a:extLst>
          </p:cNvPr>
          <p:cNvSpPr>
            <a:spLocks noChangeArrowheads="1"/>
          </p:cNvSpPr>
          <p:nvPr/>
        </p:nvSpPr>
        <p:spPr bwMode="auto">
          <a:xfrm>
            <a:off x="4495800" y="3352800"/>
            <a:ext cx="1066800" cy="2743200"/>
          </a:xfrm>
          <a:prstGeom prst="rect">
            <a:avLst/>
          </a:prstGeom>
          <a:noFill/>
          <a:ln w="38100">
            <a:solidFill>
              <a:srgbClr val="FF33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Tree>
    <p:extLst>
      <p:ext uri="{BB962C8B-B14F-4D97-AF65-F5344CB8AC3E}">
        <p14:creationId xmlns:p14="http://schemas.microsoft.com/office/powerpoint/2010/main" val="27193995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3">
            <a:extLst>
              <a:ext uri="{FF2B5EF4-FFF2-40B4-BE49-F238E27FC236}">
                <a16:creationId xmlns:a16="http://schemas.microsoft.com/office/drawing/2014/main" id="{A90C368F-FAC6-7749-BDC2-5B76367B205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60418" name="Footer Placeholder 4">
            <a:extLst>
              <a:ext uri="{FF2B5EF4-FFF2-40B4-BE49-F238E27FC236}">
                <a16:creationId xmlns:a16="http://schemas.microsoft.com/office/drawing/2014/main" id="{8E324A2C-70D9-5743-9E21-46A842C1994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60419" name="Slide Number Placeholder 5">
            <a:extLst>
              <a:ext uri="{FF2B5EF4-FFF2-40B4-BE49-F238E27FC236}">
                <a16:creationId xmlns:a16="http://schemas.microsoft.com/office/drawing/2014/main" id="{F08BB1C9-132B-C940-B4B6-C192F5B040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30073C22-D23A-5D4B-A8BC-5B5258F4B3DF}" type="slidenum">
              <a:rPr lang="en-US" altLang="en-US" sz="1400"/>
              <a:pPr>
                <a:spcBef>
                  <a:spcPct val="0"/>
                </a:spcBef>
                <a:buFontTx/>
                <a:buNone/>
              </a:pPr>
              <a:t>15</a:t>
            </a:fld>
            <a:endParaRPr lang="en-US" altLang="en-US" sz="1400"/>
          </a:p>
        </p:txBody>
      </p:sp>
      <p:sp>
        <p:nvSpPr>
          <p:cNvPr id="60420" name="Rectangle 2">
            <a:extLst>
              <a:ext uri="{FF2B5EF4-FFF2-40B4-BE49-F238E27FC236}">
                <a16:creationId xmlns:a16="http://schemas.microsoft.com/office/drawing/2014/main" id="{D2A8EB91-4468-D74A-B131-F342C6D6C8F9}"/>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60421" name="Rectangle 3">
            <a:extLst>
              <a:ext uri="{FF2B5EF4-FFF2-40B4-BE49-F238E27FC236}">
                <a16:creationId xmlns:a16="http://schemas.microsoft.com/office/drawing/2014/main" id="{EE5EEF9C-734A-164B-B4F0-EBBBBD832D14}"/>
              </a:ext>
            </a:extLst>
          </p:cNvPr>
          <p:cNvSpPr>
            <a:spLocks noGrp="1" noChangeArrowheads="1"/>
          </p:cNvSpPr>
          <p:nvPr>
            <p:ph type="body" idx="1"/>
          </p:nvPr>
        </p:nvSpPr>
        <p:spPr/>
        <p:txBody>
          <a:bodyPr/>
          <a:lstStyle/>
          <a:p>
            <a:r>
              <a:rPr lang="en-US" altLang="en-US">
                <a:ea typeface="ＭＳ Ｐゴシック" panose="020B0600070205080204" pitchFamily="34" charset="-128"/>
              </a:rPr>
              <a:t>RR2: points: rebounds negatively correlated(!) - concept?</a:t>
            </a:r>
          </a:p>
        </p:txBody>
      </p:sp>
      <p:grpSp>
        <p:nvGrpSpPr>
          <p:cNvPr id="60422" name="Group 6">
            <a:extLst>
              <a:ext uri="{FF2B5EF4-FFF2-40B4-BE49-F238E27FC236}">
                <a16:creationId xmlns:a16="http://schemas.microsoft.com/office/drawing/2014/main" id="{CE6D475E-349F-9D4B-836F-879C8775B923}"/>
              </a:ext>
            </a:extLst>
          </p:cNvPr>
          <p:cNvGrpSpPr>
            <a:grpSpLocks/>
          </p:cNvGrpSpPr>
          <p:nvPr/>
        </p:nvGrpSpPr>
        <p:grpSpPr bwMode="auto">
          <a:xfrm>
            <a:off x="1447800" y="3048000"/>
            <a:ext cx="3581400" cy="3052763"/>
            <a:chOff x="912" y="1056"/>
            <a:chExt cx="3833" cy="2787"/>
          </a:xfrm>
        </p:grpSpPr>
        <p:pic>
          <p:nvPicPr>
            <p:cNvPr id="60425" name="Picture 7" descr="plot-nba">
              <a:extLst>
                <a:ext uri="{FF2B5EF4-FFF2-40B4-BE49-F238E27FC236}">
                  <a16:creationId xmlns:a16="http://schemas.microsoft.com/office/drawing/2014/main" id="{065A3A81-B75F-AA43-A6DC-216A5E30E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Oval 8">
              <a:extLst>
                <a:ext uri="{FF2B5EF4-FFF2-40B4-BE49-F238E27FC236}">
                  <a16:creationId xmlns:a16="http://schemas.microsoft.com/office/drawing/2014/main" id="{814D6C25-2F9A-8841-AA98-E91747D156F0}"/>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60427" name="Oval 9">
              <a:extLst>
                <a:ext uri="{FF2B5EF4-FFF2-40B4-BE49-F238E27FC236}">
                  <a16:creationId xmlns:a16="http://schemas.microsoft.com/office/drawing/2014/main" id="{3D66F5CA-3F3D-8C43-BB60-80A4AF740DCF}"/>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60423" name="Line 10">
            <a:extLst>
              <a:ext uri="{FF2B5EF4-FFF2-40B4-BE49-F238E27FC236}">
                <a16:creationId xmlns:a16="http://schemas.microsoft.com/office/drawing/2014/main" id="{83AD5420-4E11-BB46-9DB5-EF69B4B85F12}"/>
              </a:ext>
            </a:extLst>
          </p:cNvPr>
          <p:cNvSpPr>
            <a:spLocks noChangeShapeType="1"/>
          </p:cNvSpPr>
          <p:nvPr/>
        </p:nvSpPr>
        <p:spPr bwMode="auto">
          <a:xfrm flipV="1">
            <a:off x="1524000" y="3810000"/>
            <a:ext cx="0" cy="685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4" name="Text Box 11">
            <a:extLst>
              <a:ext uri="{FF2B5EF4-FFF2-40B4-BE49-F238E27FC236}">
                <a16:creationId xmlns:a16="http://schemas.microsoft.com/office/drawing/2014/main" id="{E7538303-6815-4241-B8C5-87CFEA19517D}"/>
              </a:ext>
            </a:extLst>
          </p:cNvPr>
          <p:cNvSpPr txBox="1">
            <a:spLocks noChangeArrowheads="1"/>
          </p:cNvSpPr>
          <p:nvPr/>
        </p:nvSpPr>
        <p:spPr bwMode="auto">
          <a:xfrm>
            <a:off x="762000" y="36576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a:t>v2</a:t>
            </a:r>
          </a:p>
        </p:txBody>
      </p:sp>
    </p:spTree>
    <p:extLst>
      <p:ext uri="{BB962C8B-B14F-4D97-AF65-F5344CB8AC3E}">
        <p14:creationId xmlns:p14="http://schemas.microsoft.com/office/powerpoint/2010/main" val="14723986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3">
            <a:extLst>
              <a:ext uri="{FF2B5EF4-FFF2-40B4-BE49-F238E27FC236}">
                <a16:creationId xmlns:a16="http://schemas.microsoft.com/office/drawing/2014/main" id="{ABDD8D78-57D4-EE48-85CE-8601C57A882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61442" name="Footer Placeholder 4">
            <a:extLst>
              <a:ext uri="{FF2B5EF4-FFF2-40B4-BE49-F238E27FC236}">
                <a16:creationId xmlns:a16="http://schemas.microsoft.com/office/drawing/2014/main" id="{B3E1563A-D5B9-8340-A6F4-4453FD90C2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61443" name="Slide Number Placeholder 5">
            <a:extLst>
              <a:ext uri="{FF2B5EF4-FFF2-40B4-BE49-F238E27FC236}">
                <a16:creationId xmlns:a16="http://schemas.microsoft.com/office/drawing/2014/main" id="{ACF47178-4B49-DD4A-BA74-5D817E5955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EB405B03-295D-CE45-AE8D-7185F02304D5}" type="slidenum">
              <a:rPr lang="en-US" altLang="en-US" sz="1400"/>
              <a:pPr>
                <a:spcBef>
                  <a:spcPct val="0"/>
                </a:spcBef>
                <a:buFontTx/>
                <a:buNone/>
              </a:pPr>
              <a:t>16</a:t>
            </a:fld>
            <a:endParaRPr lang="en-US" altLang="en-US" sz="1400"/>
          </a:p>
        </p:txBody>
      </p:sp>
      <p:sp>
        <p:nvSpPr>
          <p:cNvPr id="61444" name="Rectangle 2">
            <a:extLst>
              <a:ext uri="{FF2B5EF4-FFF2-40B4-BE49-F238E27FC236}">
                <a16:creationId xmlns:a16="http://schemas.microsoft.com/office/drawing/2014/main" id="{66D8F692-D141-9647-8B5D-69501C8ED62A}"/>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61445" name="Rectangle 3">
            <a:extLst>
              <a:ext uri="{FF2B5EF4-FFF2-40B4-BE49-F238E27FC236}">
                <a16:creationId xmlns:a16="http://schemas.microsoft.com/office/drawing/2014/main" id="{7E579C34-E410-A54C-92BF-8FD7A4FA8C03}"/>
              </a:ext>
            </a:extLst>
          </p:cNvPr>
          <p:cNvSpPr>
            <a:spLocks noGrp="1" noChangeArrowheads="1"/>
          </p:cNvSpPr>
          <p:nvPr>
            <p:ph type="body" idx="1"/>
          </p:nvPr>
        </p:nvSpPr>
        <p:spPr/>
        <p:txBody>
          <a:bodyPr/>
          <a:lstStyle/>
          <a:p>
            <a:r>
              <a:rPr lang="en-US" altLang="en-US">
                <a:ea typeface="ＭＳ Ｐゴシック" panose="020B0600070205080204" pitchFamily="34" charset="-128"/>
              </a:rPr>
              <a:t>RR2: points: rebounds negatively correlated(!) - concept?</a:t>
            </a:r>
          </a:p>
          <a:p>
            <a:r>
              <a:rPr lang="en-US" altLang="en-US">
                <a:ea typeface="ＭＳ Ｐゴシック" panose="020B0600070205080204" pitchFamily="34" charset="-128"/>
              </a:rPr>
              <a:t>A: position: offensive/defensive</a:t>
            </a:r>
          </a:p>
        </p:txBody>
      </p:sp>
    </p:spTree>
    <p:extLst>
      <p:ext uri="{BB962C8B-B14F-4D97-AF65-F5344CB8AC3E}">
        <p14:creationId xmlns:p14="http://schemas.microsoft.com/office/powerpoint/2010/main" val="9467126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87F0-5B6D-244E-B93F-C5A2743BF47C}"/>
              </a:ext>
            </a:extLst>
          </p:cNvPr>
          <p:cNvSpPr>
            <a:spLocks noGrp="1"/>
          </p:cNvSpPr>
          <p:nvPr>
            <p:ph type="title"/>
          </p:nvPr>
        </p:nvSpPr>
        <p:spPr/>
        <p:txBody>
          <a:bodyPr/>
          <a:lstStyle/>
          <a:p>
            <a:r>
              <a:rPr lang="en-US" dirty="0"/>
              <a:t>More datasets</a:t>
            </a:r>
          </a:p>
        </p:txBody>
      </p:sp>
      <p:sp>
        <p:nvSpPr>
          <p:cNvPr id="3" name="Content Placeholder 2">
            <a:extLst>
              <a:ext uri="{FF2B5EF4-FFF2-40B4-BE49-F238E27FC236}">
                <a16:creationId xmlns:a16="http://schemas.microsoft.com/office/drawing/2014/main" id="{B77589C1-F642-A948-95C9-87595B293088}"/>
              </a:ext>
            </a:extLst>
          </p:cNvPr>
          <p:cNvSpPr>
            <a:spLocks noGrp="1"/>
          </p:cNvSpPr>
          <p:nvPr>
            <p:ph idx="1"/>
          </p:nvPr>
        </p:nvSpPr>
        <p:spPr/>
        <p:txBody>
          <a:bodyPr/>
          <a:lstStyle/>
          <a:p>
            <a:r>
              <a:rPr lang="en-US" dirty="0"/>
              <a:t>Customer activity over time</a:t>
            </a:r>
          </a:p>
          <a:p>
            <a:r>
              <a:rPr lang="en-US" dirty="0"/>
              <a:t>Stock prices over time</a:t>
            </a:r>
          </a:p>
        </p:txBody>
      </p:sp>
      <p:sp>
        <p:nvSpPr>
          <p:cNvPr id="4" name="Date Placeholder 3">
            <a:extLst>
              <a:ext uri="{FF2B5EF4-FFF2-40B4-BE49-F238E27FC236}">
                <a16:creationId xmlns:a16="http://schemas.microsoft.com/office/drawing/2014/main" id="{78190C85-EF6A-954B-AE7D-05CCA8DC87EB}"/>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2FCDA4ED-62C7-7D49-9966-BECFB9765352}"/>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F180ABAF-B536-8C4C-B87C-A5982B7867DF}"/>
              </a:ext>
            </a:extLst>
          </p:cNvPr>
          <p:cNvSpPr>
            <a:spLocks noGrp="1"/>
          </p:cNvSpPr>
          <p:nvPr>
            <p:ph type="sldNum" sz="quarter" idx="12"/>
          </p:nvPr>
        </p:nvSpPr>
        <p:spPr/>
        <p:txBody>
          <a:bodyPr/>
          <a:lstStyle/>
          <a:p>
            <a:pPr>
              <a:defRPr/>
            </a:pPr>
            <a:fld id="{F9B43987-7F84-BB4A-8611-CDF75B6A737D}" type="slidenum">
              <a:rPr lang="en-US" smtClean="0"/>
              <a:pPr>
                <a:defRPr/>
              </a:pPr>
              <a:t>17</a:t>
            </a:fld>
            <a:endParaRPr lang="en-US"/>
          </a:p>
        </p:txBody>
      </p:sp>
    </p:spTree>
    <p:extLst>
      <p:ext uri="{BB962C8B-B14F-4D97-AF65-F5344CB8AC3E}">
        <p14:creationId xmlns:p14="http://schemas.microsoft.com/office/powerpoint/2010/main" val="4772741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2">
            <a:extLst>
              <a:ext uri="{FF2B5EF4-FFF2-40B4-BE49-F238E27FC236}">
                <a16:creationId xmlns:a16="http://schemas.microsoft.com/office/drawing/2014/main" id="{99DFB67E-CD4D-F24D-9C8F-754CE6B02E6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47106" name="Footer Placeholder 3">
            <a:extLst>
              <a:ext uri="{FF2B5EF4-FFF2-40B4-BE49-F238E27FC236}">
                <a16:creationId xmlns:a16="http://schemas.microsoft.com/office/drawing/2014/main" id="{6B40D596-B02F-7B49-B5BA-82AE349504F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47107" name="Slide Number Placeholder 4">
            <a:extLst>
              <a:ext uri="{FF2B5EF4-FFF2-40B4-BE49-F238E27FC236}">
                <a16:creationId xmlns:a16="http://schemas.microsoft.com/office/drawing/2014/main" id="{90FEC323-24D1-8F41-9A7C-01D1484E85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B3C432AB-11ED-A849-B2AD-EA8F4ABB37EE}" type="slidenum">
              <a:rPr lang="en-US" altLang="en-US" sz="1400"/>
              <a:pPr>
                <a:spcBef>
                  <a:spcPct val="0"/>
                </a:spcBef>
                <a:buFontTx/>
                <a:buNone/>
              </a:pPr>
              <a:t>18</a:t>
            </a:fld>
            <a:endParaRPr lang="en-US" altLang="en-US" sz="1400"/>
          </a:p>
        </p:txBody>
      </p:sp>
      <p:sp>
        <p:nvSpPr>
          <p:cNvPr id="47108" name="Rectangle 2">
            <a:extLst>
              <a:ext uri="{FF2B5EF4-FFF2-40B4-BE49-F238E27FC236}">
                <a16:creationId xmlns:a16="http://schemas.microsoft.com/office/drawing/2014/main" id="{3B2B22F2-91F4-B946-852F-DE64C3D807C0}"/>
              </a:ext>
            </a:extLst>
          </p:cNvPr>
          <p:cNvSpPr>
            <a:spLocks noGrp="1" noChangeArrowheads="1"/>
          </p:cNvSpPr>
          <p:nvPr>
            <p:ph type="title"/>
          </p:nvPr>
        </p:nvSpPr>
        <p:spPr/>
        <p:txBody>
          <a:bodyPr/>
          <a:lstStyle/>
          <a:p>
            <a:r>
              <a:rPr lang="en-US" altLang="en-US">
                <a:ea typeface="ＭＳ Ｐゴシック" panose="020B0600070205080204" pitchFamily="34" charset="-128"/>
              </a:rPr>
              <a:t>Compression - Visualization</a:t>
            </a:r>
          </a:p>
        </p:txBody>
      </p:sp>
      <p:sp>
        <p:nvSpPr>
          <p:cNvPr id="47109" name="Rectangle 3">
            <a:extLst>
              <a:ext uri="{FF2B5EF4-FFF2-40B4-BE49-F238E27FC236}">
                <a16:creationId xmlns:a16="http://schemas.microsoft.com/office/drawing/2014/main" id="{13E5D75E-40E6-8440-BA07-66B04EA37412}"/>
              </a:ext>
            </a:extLst>
          </p:cNvPr>
          <p:cNvSpPr>
            <a:spLocks noGrp="1" noChangeArrowheads="1"/>
          </p:cNvSpPr>
          <p:nvPr>
            <p:ph type="body" idx="4294967295"/>
          </p:nvPr>
        </p:nvSpPr>
        <p:spPr>
          <a:xfrm>
            <a:off x="685800" y="1981200"/>
            <a:ext cx="7620000" cy="990600"/>
          </a:xfrm>
        </p:spPr>
        <p:txBody>
          <a:bodyPr/>
          <a:lstStyle/>
          <a:p>
            <a:r>
              <a:rPr lang="en-US" altLang="en-US">
                <a:ea typeface="ＭＳ Ｐゴシック" panose="020B0600070205080204" pitchFamily="34" charset="-128"/>
              </a:rPr>
              <a:t>no Gaussian clusters; Zipf-like distribution</a:t>
            </a:r>
          </a:p>
        </p:txBody>
      </p:sp>
      <p:pic>
        <p:nvPicPr>
          <p:cNvPr id="47110" name="Picture 4" descr="img101">
            <a:extLst>
              <a:ext uri="{FF2B5EF4-FFF2-40B4-BE49-F238E27FC236}">
                <a16:creationId xmlns:a16="http://schemas.microsoft.com/office/drawing/2014/main" id="{D027E2C3-FF7B-4A43-9F95-4850622892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971800"/>
            <a:ext cx="73152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8FA857E5-614E-9246-BB97-E9BECB115F40}"/>
              </a:ext>
            </a:extLst>
          </p:cNvPr>
          <p:cNvGrpSpPr>
            <a:grpSpLocks/>
          </p:cNvGrpSpPr>
          <p:nvPr/>
        </p:nvGrpSpPr>
        <p:grpSpPr bwMode="auto">
          <a:xfrm>
            <a:off x="5867400" y="3048000"/>
            <a:ext cx="381000" cy="1981200"/>
            <a:chOff x="3696" y="1920"/>
            <a:chExt cx="240" cy="1248"/>
          </a:xfrm>
        </p:grpSpPr>
        <p:sp>
          <p:nvSpPr>
            <p:cNvPr id="47113" name="Oval 6">
              <a:extLst>
                <a:ext uri="{FF2B5EF4-FFF2-40B4-BE49-F238E27FC236}">
                  <a16:creationId xmlns:a16="http://schemas.microsoft.com/office/drawing/2014/main" id="{ABA918EE-7DA1-C945-8486-1A27AF430128}"/>
                </a:ext>
              </a:extLst>
            </p:cNvPr>
            <p:cNvSpPr>
              <a:spLocks noChangeArrowheads="1"/>
            </p:cNvSpPr>
            <p:nvPr/>
          </p:nvSpPr>
          <p:spPr bwMode="auto">
            <a:xfrm>
              <a:off x="3840" y="1920"/>
              <a:ext cx="96" cy="96"/>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47114" name="Oval 7">
              <a:extLst>
                <a:ext uri="{FF2B5EF4-FFF2-40B4-BE49-F238E27FC236}">
                  <a16:creationId xmlns:a16="http://schemas.microsoft.com/office/drawing/2014/main" id="{231F7789-D36B-FA40-8879-EBC63913FB1D}"/>
                </a:ext>
              </a:extLst>
            </p:cNvPr>
            <p:cNvSpPr>
              <a:spLocks noChangeArrowheads="1"/>
            </p:cNvSpPr>
            <p:nvPr/>
          </p:nvSpPr>
          <p:spPr bwMode="auto">
            <a:xfrm>
              <a:off x="3696" y="3072"/>
              <a:ext cx="96" cy="96"/>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1389576" name="Oval 8">
            <a:extLst>
              <a:ext uri="{FF2B5EF4-FFF2-40B4-BE49-F238E27FC236}">
                <a16:creationId xmlns:a16="http://schemas.microsoft.com/office/drawing/2014/main" id="{B9F25F85-BE75-D04A-81CC-B334EA945778}"/>
              </a:ext>
            </a:extLst>
          </p:cNvPr>
          <p:cNvSpPr>
            <a:spLocks noChangeArrowheads="1"/>
          </p:cNvSpPr>
          <p:nvPr/>
        </p:nvSpPr>
        <p:spPr bwMode="auto">
          <a:xfrm>
            <a:off x="3657600" y="4953000"/>
            <a:ext cx="152400" cy="1524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Tree>
    <p:extLst>
      <p:ext uri="{BB962C8B-B14F-4D97-AF65-F5344CB8AC3E}">
        <p14:creationId xmlns:p14="http://schemas.microsoft.com/office/powerpoint/2010/main" val="1470922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95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79"/>
        </a:solidFill>
        <a:effectLst/>
      </p:bgPr>
    </p:bg>
    <p:spTree>
      <p:nvGrpSpPr>
        <p:cNvPr id="1" name=""/>
        <p:cNvGrpSpPr/>
        <p:nvPr/>
      </p:nvGrpSpPr>
      <p:grpSpPr>
        <a:xfrm>
          <a:off x="0" y="0"/>
          <a:ext cx="0" cy="0"/>
          <a:chOff x="0" y="0"/>
          <a:chExt cx="0" cy="0"/>
        </a:xfrm>
      </p:grpSpPr>
      <p:sp>
        <p:nvSpPr>
          <p:cNvPr id="72706" name="Date Placeholder 1">
            <a:extLst>
              <a:ext uri="{FF2B5EF4-FFF2-40B4-BE49-F238E27FC236}">
                <a16:creationId xmlns:a16="http://schemas.microsoft.com/office/drawing/2014/main" id="{A39C00CB-FA7F-6F49-A53C-1E808183C34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72707" name="Footer Placeholder 2">
            <a:extLst>
              <a:ext uri="{FF2B5EF4-FFF2-40B4-BE49-F238E27FC236}">
                <a16:creationId xmlns:a16="http://schemas.microsoft.com/office/drawing/2014/main" id="{9B02ED7C-9DD0-3A41-8C82-61E9AF93307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72708" name="Slide Number Placeholder 3">
            <a:extLst>
              <a:ext uri="{FF2B5EF4-FFF2-40B4-BE49-F238E27FC236}">
                <a16:creationId xmlns:a16="http://schemas.microsoft.com/office/drawing/2014/main" id="{D8916081-67A2-E645-9015-2A51A28F5B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F4095E6D-BA71-514C-83F5-800718EE418C}" type="slidenum">
              <a:rPr lang="en-US" altLang="en-US" sz="1400"/>
              <a:pPr>
                <a:spcBef>
                  <a:spcPct val="0"/>
                </a:spcBef>
                <a:buFontTx/>
                <a:buNone/>
              </a:pPr>
              <a:t>19</a:t>
            </a:fld>
            <a:endParaRPr lang="en-US" altLang="en-US" sz="1400"/>
          </a:p>
        </p:txBody>
      </p:sp>
      <p:sp>
        <p:nvSpPr>
          <p:cNvPr id="72709" name="Rectangle 2">
            <a:extLst>
              <a:ext uri="{FF2B5EF4-FFF2-40B4-BE49-F238E27FC236}">
                <a16:creationId xmlns:a16="http://schemas.microsoft.com/office/drawing/2014/main" id="{4A5F687E-1567-1141-8C95-4E6F10F2709B}"/>
              </a:ext>
            </a:extLst>
          </p:cNvPr>
          <p:cNvSpPr>
            <a:spLocks noGrp="1" noChangeArrowheads="1"/>
          </p:cNvSpPr>
          <p:nvPr>
            <p:ph type="title" idx="4294967295"/>
          </p:nvPr>
        </p:nvSpPr>
        <p:spPr/>
        <p:txBody>
          <a:bodyPr/>
          <a:lstStyle/>
          <a:p>
            <a:r>
              <a:rPr lang="en-US" altLang="en-US" dirty="0">
                <a:ea typeface="ＭＳ Ｐゴシック" panose="020B0600070205080204" pitchFamily="34" charset="-128"/>
              </a:rPr>
              <a:t>Solutions</a:t>
            </a:r>
          </a:p>
        </p:txBody>
      </p:sp>
      <p:sp>
        <p:nvSpPr>
          <p:cNvPr id="72710" name="Rectangle 3">
            <a:extLst>
              <a:ext uri="{FF2B5EF4-FFF2-40B4-BE49-F238E27FC236}">
                <a16:creationId xmlns:a16="http://schemas.microsoft.com/office/drawing/2014/main" id="{B91C0F83-535F-CB4D-B4EA-D0AD9BBC024D}"/>
              </a:ext>
            </a:extLst>
          </p:cNvPr>
          <p:cNvSpPr>
            <a:spLocks noGrp="1" noChangeArrowheads="1"/>
          </p:cNvSpPr>
          <p:nvPr>
            <p:ph type="body" idx="4294967295"/>
          </p:nvPr>
        </p:nvSpPr>
        <p:spPr/>
        <p:txBody>
          <a:bodyPr/>
          <a:lstStyle/>
          <a:p>
            <a:r>
              <a:rPr lang="en-US" altLang="en-US" dirty="0">
                <a:ea typeface="ＭＳ Ｐゴシック" panose="020B0600070205080204" pitchFamily="34" charset="-128"/>
              </a:rPr>
              <a:t>SVD helps with visualization (2-d  - low-dim scatterplots)</a:t>
            </a:r>
          </a:p>
          <a:p>
            <a:r>
              <a:rPr lang="en-US" altLang="en-US" dirty="0">
                <a:ea typeface="ＭＳ Ｐゴシック" panose="020B0600070205080204" pitchFamily="34" charset="-128"/>
              </a:rPr>
              <a:t>… and finds rules (minutes : points = 2:1 )</a:t>
            </a:r>
          </a:p>
        </p:txBody>
      </p:sp>
      <p:pic>
        <p:nvPicPr>
          <p:cNvPr id="9" name="Picture 7">
            <a:extLst>
              <a:ext uri="{FF2B5EF4-FFF2-40B4-BE49-F238E27FC236}">
                <a16:creationId xmlns:a16="http://schemas.microsoft.com/office/drawing/2014/main" id="{67E69689-358B-244B-9AF2-62EF5CE150B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56563" y="53975"/>
            <a:ext cx="990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4">
            <a:extLst>
              <a:ext uri="{FF2B5EF4-FFF2-40B4-BE49-F238E27FC236}">
                <a16:creationId xmlns:a16="http://schemas.microsoft.com/office/drawing/2014/main" id="{E046B4FA-1D77-5A44-B176-DA1B1CFA3E24}"/>
              </a:ext>
            </a:extLst>
          </p:cNvPr>
          <p:cNvGrpSpPr>
            <a:grpSpLocks/>
          </p:cNvGrpSpPr>
          <p:nvPr/>
        </p:nvGrpSpPr>
        <p:grpSpPr bwMode="auto">
          <a:xfrm>
            <a:off x="1099930" y="3771900"/>
            <a:ext cx="2219739" cy="2174806"/>
            <a:chOff x="912" y="1056"/>
            <a:chExt cx="3833" cy="2787"/>
          </a:xfrm>
        </p:grpSpPr>
        <p:pic>
          <p:nvPicPr>
            <p:cNvPr id="14" name="Picture 5" descr="plot-nba">
              <a:extLst>
                <a:ext uri="{FF2B5EF4-FFF2-40B4-BE49-F238E27FC236}">
                  <a16:creationId xmlns:a16="http://schemas.microsoft.com/office/drawing/2014/main" id="{57B037AB-AFFF-1F40-B336-4873A0E075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6">
              <a:extLst>
                <a:ext uri="{FF2B5EF4-FFF2-40B4-BE49-F238E27FC236}">
                  <a16:creationId xmlns:a16="http://schemas.microsoft.com/office/drawing/2014/main" id="{F6F954AF-A473-5C48-A271-E8A98E31C75A}"/>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16" name="Oval 7">
              <a:extLst>
                <a:ext uri="{FF2B5EF4-FFF2-40B4-BE49-F238E27FC236}">
                  <a16:creationId xmlns:a16="http://schemas.microsoft.com/office/drawing/2014/main" id="{9E9F8046-D313-284D-8EF2-8B6BA88AC8DB}"/>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pic>
        <p:nvPicPr>
          <p:cNvPr id="17" name="Picture 10" descr="michael-jordan-mj-mj-23">
            <a:extLst>
              <a:ext uri="{FF2B5EF4-FFF2-40B4-BE49-F238E27FC236}">
                <a16:creationId xmlns:a16="http://schemas.microsoft.com/office/drawing/2014/main" id="{AF1F4E1B-4302-224A-9CEE-A466BA6FAEB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3923440" y="3402724"/>
            <a:ext cx="1297119" cy="1599027"/>
          </a:xfrm>
          <a:prstGeom prst="rect">
            <a:avLst/>
          </a:prstGeom>
          <a:noFill/>
        </p:spPr>
      </p:pic>
    </p:spTree>
    <p:extLst>
      <p:ext uri="{BB962C8B-B14F-4D97-AF65-F5344CB8AC3E}">
        <p14:creationId xmlns:p14="http://schemas.microsoft.com/office/powerpoint/2010/main" val="10883348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Copyright (C) 2019 C. Faloutsos</a:t>
            </a:r>
          </a:p>
        </p:txBody>
      </p:sp>
      <p:sp>
        <p:nvSpPr>
          <p:cNvPr id="22531" name="Slide Number Placeholder 5"/>
          <p:cNvSpPr>
            <a:spLocks noGrp="1"/>
          </p:cNvSpPr>
          <p:nvPr>
            <p:ph type="sldNum" sz="quarter" idx="12"/>
          </p:nvPr>
        </p:nvSpPr>
        <p:spPr>
          <a:noFill/>
        </p:spPr>
        <p:txBody>
          <a:bodyPr/>
          <a:lstStyle/>
          <a:p>
            <a:fld id="{CA9CF61F-D18B-5946-9F36-FA97BCA712E8}" type="slidenum">
              <a:rPr lang="en-US" smtClean="0"/>
              <a:pPr/>
              <a:t>2</a:t>
            </a:fld>
            <a:endParaRPr lang="en-US"/>
          </a:p>
        </p:txBody>
      </p:sp>
      <p:sp>
        <p:nvSpPr>
          <p:cNvPr id="22532" name="Rectangle 2"/>
          <p:cNvSpPr>
            <a:spLocks noGrp="1" noChangeArrowheads="1"/>
          </p:cNvSpPr>
          <p:nvPr>
            <p:ph type="title"/>
          </p:nvPr>
        </p:nvSpPr>
        <p:spPr/>
        <p:txBody>
          <a:bodyPr/>
          <a:lstStyle/>
          <a:p>
            <a:r>
              <a:rPr lang="en-US" sz="3600" dirty="0">
                <a:ea typeface="ＭＳ Ｐゴシック" charset="-128"/>
                <a:cs typeface="ＭＳ Ｐゴシック" charset="-128"/>
              </a:rPr>
              <a:t>Roadmap</a:t>
            </a:r>
          </a:p>
        </p:txBody>
      </p:sp>
      <p:sp>
        <p:nvSpPr>
          <p:cNvPr id="22533" name="Rectangle 3"/>
          <p:cNvSpPr>
            <a:spLocks noGrp="1" noChangeArrowheads="1"/>
          </p:cNvSpPr>
          <p:nvPr>
            <p:ph type="body" idx="1"/>
          </p:nvPr>
        </p:nvSpPr>
        <p:spPr/>
        <p:txBody>
          <a:bodyPr/>
          <a:lstStyle/>
          <a:p>
            <a:endParaRPr lang="en-US" dirty="0">
              <a:ea typeface="ＭＳ Ｐゴシック" charset="-128"/>
              <a:cs typeface="ＭＳ Ｐゴシック" charset="-128"/>
            </a:endParaRPr>
          </a:p>
          <a:p>
            <a:r>
              <a:rPr lang="en-US" dirty="0">
                <a:ea typeface="ＭＳ Ｐゴシック" charset="-128"/>
                <a:cs typeface="ＭＳ Ｐゴシック" charset="-128"/>
              </a:rPr>
              <a:t>Introduction </a:t>
            </a:r>
          </a:p>
          <a:p>
            <a:r>
              <a:rPr lang="en-US" dirty="0">
                <a:ea typeface="ＭＳ Ｐゴシック" charset="-128"/>
                <a:cs typeface="ＭＳ Ｐゴシック" charset="-128"/>
              </a:rPr>
              <a:t>Part#1: Graphs and Tensors</a:t>
            </a:r>
          </a:p>
          <a:p>
            <a:r>
              <a:rPr lang="en-US" dirty="0">
                <a:ea typeface="ＭＳ Ｐゴシック" charset="-128"/>
                <a:cs typeface="ＭＳ Ｐゴシック" charset="-128"/>
              </a:rPr>
              <a:t>Part#2: Time series</a:t>
            </a:r>
          </a:p>
          <a:p>
            <a:r>
              <a:rPr lang="en-US" dirty="0">
                <a:ea typeface="ＭＳ Ｐゴシック" charset="-128"/>
                <a:cs typeface="ＭＳ Ｐゴシック" charset="-128"/>
              </a:rPr>
              <a:t>Part#3: extras (visualization, </a:t>
            </a:r>
            <a:r>
              <a:rPr lang="en-US" dirty="0" err="1">
                <a:ea typeface="ＭＳ Ｐゴシック" charset="-128"/>
                <a:cs typeface="ＭＳ Ｐゴシック" charset="-128"/>
              </a:rPr>
              <a:t>etc</a:t>
            </a:r>
            <a:r>
              <a:rPr lang="en-US" dirty="0">
                <a:ea typeface="ＭＳ Ｐゴシック" charset="-128"/>
                <a:cs typeface="ＭＳ Ｐゴシック" charset="-128"/>
              </a:rPr>
              <a:t>)</a:t>
            </a:r>
          </a:p>
          <a:p>
            <a:r>
              <a:rPr lang="en-US" dirty="0">
                <a:ea typeface="ＭＳ Ｐゴシック" charset="-128"/>
                <a:cs typeface="ＭＳ Ｐゴシック" charset="-128"/>
              </a:rPr>
              <a:t>Conclusions</a:t>
            </a:r>
          </a:p>
        </p:txBody>
      </p:sp>
      <p:sp>
        <p:nvSpPr>
          <p:cNvPr id="22535" name="Date Placeholder 7"/>
          <p:cNvSpPr>
            <a:spLocks noGrp="1"/>
          </p:cNvSpPr>
          <p:nvPr>
            <p:ph type="dt" sz="quarter" idx="10"/>
          </p:nvPr>
        </p:nvSpPr>
        <p:spPr>
          <a:noFill/>
        </p:spPr>
        <p:txBody>
          <a:bodyPr/>
          <a:lstStyle/>
          <a:p>
            <a:r>
              <a:rPr lang="en-US"/>
              <a:t>Gov. of India</a:t>
            </a:r>
          </a:p>
        </p:txBody>
      </p:sp>
      <p:pic>
        <p:nvPicPr>
          <p:cNvPr id="8"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4300" y="603250"/>
            <a:ext cx="2457450" cy="12128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D9BE-BC6D-D34F-9473-7FE6E0CF8062}"/>
              </a:ext>
            </a:extLst>
          </p:cNvPr>
          <p:cNvSpPr>
            <a:spLocks noGrp="1"/>
          </p:cNvSpPr>
          <p:nvPr>
            <p:ph type="title"/>
          </p:nvPr>
        </p:nvSpPr>
        <p:spPr/>
        <p:txBody>
          <a:bodyPr/>
          <a:lstStyle/>
          <a:p>
            <a:r>
              <a:rPr lang="en-US" dirty="0"/>
              <a:t>Outline - Extras</a:t>
            </a:r>
          </a:p>
        </p:txBody>
      </p:sp>
      <p:sp>
        <p:nvSpPr>
          <p:cNvPr id="3" name="Content Placeholder 2">
            <a:extLst>
              <a:ext uri="{FF2B5EF4-FFF2-40B4-BE49-F238E27FC236}">
                <a16:creationId xmlns:a16="http://schemas.microsoft.com/office/drawing/2014/main" id="{90167B88-B351-B54A-8955-DC3B22BE362E}"/>
              </a:ext>
            </a:extLst>
          </p:cNvPr>
          <p:cNvSpPr>
            <a:spLocks noGrp="1"/>
          </p:cNvSpPr>
          <p:nvPr>
            <p:ph idx="1"/>
          </p:nvPr>
        </p:nvSpPr>
        <p:spPr/>
        <p:txBody>
          <a:bodyPr/>
          <a:lstStyle/>
          <a:p>
            <a:r>
              <a:rPr lang="en-US" dirty="0"/>
              <a:t>3.1: Visualization / Explanation</a:t>
            </a:r>
          </a:p>
          <a:p>
            <a:pPr lvl="1"/>
            <a:r>
              <a:rPr lang="en-US" dirty="0"/>
              <a:t>3.1.1 SVD</a:t>
            </a:r>
          </a:p>
          <a:p>
            <a:pPr lvl="1"/>
            <a:r>
              <a:rPr lang="en-US" dirty="0"/>
              <a:t>3.1.2 Social network</a:t>
            </a:r>
          </a:p>
          <a:p>
            <a:pPr lvl="1"/>
            <a:r>
              <a:rPr lang="en-US" dirty="0"/>
              <a:t>3.1.3 point processes</a:t>
            </a:r>
          </a:p>
          <a:p>
            <a:r>
              <a:rPr lang="en-US" dirty="0"/>
              <a:t>3.2: Virus/influence propagation</a:t>
            </a:r>
          </a:p>
        </p:txBody>
      </p:sp>
      <p:sp>
        <p:nvSpPr>
          <p:cNvPr id="4" name="Date Placeholder 3">
            <a:extLst>
              <a:ext uri="{FF2B5EF4-FFF2-40B4-BE49-F238E27FC236}">
                <a16:creationId xmlns:a16="http://schemas.microsoft.com/office/drawing/2014/main" id="{A6B3413E-E09F-CD44-A40B-5F66539CFCCA}"/>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D919D444-D8F9-8846-A62B-B99367B892D1}"/>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67EBDCE9-FB3D-884F-9C60-8EACCEA196C2}"/>
              </a:ext>
            </a:extLst>
          </p:cNvPr>
          <p:cNvSpPr>
            <a:spLocks noGrp="1"/>
          </p:cNvSpPr>
          <p:nvPr>
            <p:ph type="sldNum" sz="quarter" idx="12"/>
          </p:nvPr>
        </p:nvSpPr>
        <p:spPr/>
        <p:txBody>
          <a:bodyPr/>
          <a:lstStyle/>
          <a:p>
            <a:pPr>
              <a:defRPr/>
            </a:pPr>
            <a:fld id="{F9B43987-7F84-BB4A-8611-CDF75B6A737D}" type="slidenum">
              <a:rPr lang="en-US" smtClean="0"/>
              <a:pPr>
                <a:defRPr/>
              </a:pPr>
              <a:t>20</a:t>
            </a:fld>
            <a:endParaRPr lang="en-US"/>
          </a:p>
        </p:txBody>
      </p:sp>
      <p:sp>
        <p:nvSpPr>
          <p:cNvPr id="7" name="Right Arrow 6">
            <a:extLst>
              <a:ext uri="{FF2B5EF4-FFF2-40B4-BE49-F238E27FC236}">
                <a16:creationId xmlns:a16="http://schemas.microsoft.com/office/drawing/2014/main" id="{15CEDF8A-CD3F-C844-95E0-462B136C0043}"/>
              </a:ext>
            </a:extLst>
          </p:cNvPr>
          <p:cNvSpPr/>
          <p:nvPr/>
        </p:nvSpPr>
        <p:spPr bwMode="auto">
          <a:xfrm>
            <a:off x="298174" y="2633862"/>
            <a:ext cx="546652" cy="43732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spTree>
    <p:extLst>
      <p:ext uri="{BB962C8B-B14F-4D97-AF65-F5344CB8AC3E}">
        <p14:creationId xmlns:p14="http://schemas.microsoft.com/office/powerpoint/2010/main" val="32948904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400" dirty="0" err="1"/>
              <a:t>Catchsync</a:t>
            </a:r>
            <a:r>
              <a:rPr lang="en-US" altLang="zh-CN" sz="4400" dirty="0"/>
              <a:t>:</a:t>
            </a:r>
            <a:br>
              <a:rPr lang="en-US" altLang="zh-CN" sz="4400" dirty="0"/>
            </a:br>
            <a:r>
              <a:rPr lang="en-US" altLang="zh-CN" sz="4400" dirty="0"/>
              <a:t>catch synchronized behavior in large directed graphs</a:t>
            </a:r>
            <a:endParaRPr lang="zh-CN" altLang="en-US" sz="4400" dirty="0"/>
          </a:p>
        </p:txBody>
      </p:sp>
      <p:sp>
        <p:nvSpPr>
          <p:cNvPr id="3" name="副标题 2"/>
          <p:cNvSpPr>
            <a:spLocks noGrp="1"/>
          </p:cNvSpPr>
          <p:nvPr>
            <p:ph type="subTitle" idx="1"/>
          </p:nvPr>
        </p:nvSpPr>
        <p:spPr/>
        <p:txBody>
          <a:bodyPr>
            <a:normAutofit fontScale="70000" lnSpcReduction="20000"/>
          </a:bodyPr>
          <a:lstStyle/>
          <a:p>
            <a:r>
              <a:rPr lang="en-US" altLang="zh-CN" dirty="0" err="1"/>
              <a:t>Meng</a:t>
            </a:r>
            <a:r>
              <a:rPr lang="en-US" altLang="zh-CN" dirty="0"/>
              <a:t> Jiang</a:t>
            </a:r>
          </a:p>
          <a:p>
            <a:endParaRPr lang="en-US" altLang="zh-CN" dirty="0"/>
          </a:p>
          <a:p>
            <a:r>
              <a:rPr lang="en-US" altLang="zh-CN" dirty="0"/>
              <a:t>Joint work with Peng Cui, Alex </a:t>
            </a:r>
            <a:r>
              <a:rPr lang="en-US" altLang="zh-CN" dirty="0" err="1"/>
              <a:t>Beutel</a:t>
            </a:r>
            <a:r>
              <a:rPr lang="en-US" altLang="zh-CN" dirty="0"/>
              <a:t>,</a:t>
            </a:r>
          </a:p>
          <a:p>
            <a:r>
              <a:rPr lang="en-US" altLang="zh-CN" dirty="0"/>
              <a:t>Christos </a:t>
            </a:r>
            <a:r>
              <a:rPr lang="en-US" altLang="zh-CN" dirty="0" err="1"/>
              <a:t>Faloutsos</a:t>
            </a:r>
            <a:r>
              <a:rPr lang="en-US" altLang="zh-CN" dirty="0"/>
              <a:t> and </a:t>
            </a:r>
            <a:r>
              <a:rPr lang="en-US" altLang="zh-CN" dirty="0" err="1"/>
              <a:t>Shiqiang</a:t>
            </a:r>
            <a:r>
              <a:rPr lang="en-US" altLang="zh-CN" dirty="0"/>
              <a:t> Yang</a:t>
            </a:r>
          </a:p>
          <a:p>
            <a:r>
              <a:rPr lang="en-US" altLang="zh-CN" dirty="0"/>
              <a:t>August 26, 2014 – NYC, USA</a:t>
            </a:r>
            <a:endParaRPr lang="zh-CN" altLang="en-US" dirty="0"/>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4884" y="5464175"/>
            <a:ext cx="1080000" cy="108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5464175"/>
            <a:ext cx="1080000" cy="108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4168" y="5644175"/>
            <a:ext cx="2449451"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45178" y="5464175"/>
            <a:ext cx="956707" cy="1078992"/>
          </a:xfrm>
          <a:prstGeom prst="rect">
            <a:avLst/>
          </a:prstGeom>
        </p:spPr>
      </p:pic>
      <p:pic>
        <p:nvPicPr>
          <p:cNvPr id="8" name="Picture 2" descr="http://alexbeutel.com/images/pic4.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65800" y="5464175"/>
            <a:ext cx="879378" cy="107899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t1.gstatic.com/images?q=tbn:ANd9GcS--Z2tjZx2hn4UJjZ01orZ71dXMOBk49_50y6ZGr4Ciw6sONTl"/>
          <p:cNvPicPr>
            <a:picLocks noChangeAspect="1" noChangeArrowheads="1"/>
          </p:cNvPicPr>
          <p:nvPr/>
        </p:nvPicPr>
        <p:blipFill>
          <a:blip r:embed="rId8" cstate="print"/>
          <a:srcRect/>
          <a:stretch>
            <a:fillRect/>
          </a:stretch>
        </p:blipFill>
        <p:spPr bwMode="auto">
          <a:xfrm>
            <a:off x="7784291" y="404664"/>
            <a:ext cx="615494" cy="685800"/>
          </a:xfrm>
          <a:prstGeom prst="rect">
            <a:avLst/>
          </a:prstGeom>
          <a:noFill/>
        </p:spPr>
      </p:pic>
      <p:pic>
        <p:nvPicPr>
          <p:cNvPr id="12" name="Picture 7" descr="http://img851.ph.126.net/pAtEZ0W4R_QkIG_2bjEEyA==/2716233525258851514.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402244" y="404664"/>
            <a:ext cx="683067"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17372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4387" y="2727302"/>
            <a:ext cx="629089" cy="722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0" name="Picture 10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3018" y="2156876"/>
            <a:ext cx="629089" cy="722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8157" y="1951751"/>
            <a:ext cx="534498" cy="7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55216" y="2619251"/>
            <a:ext cx="534498" cy="7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Fraud Detection: Graph Analysis Problem</a:t>
            </a:r>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496" y="2361801"/>
            <a:ext cx="4191726" cy="1389888"/>
          </a:xfrm>
          <a:prstGeom prst="rect">
            <a:avLst/>
          </a:prstGeom>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20249" y="3339251"/>
            <a:ext cx="534498" cy="7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9" name="Straight Arrow Connector 18"/>
          <p:cNvCxnSpPr>
            <a:stCxn id="8" idx="3"/>
            <a:endCxn id="110" idx="1"/>
          </p:cNvCxnSpPr>
          <p:nvPr/>
        </p:nvCxnSpPr>
        <p:spPr>
          <a:xfrm flipV="1">
            <a:off x="6054747" y="2518064"/>
            <a:ext cx="1518271" cy="1181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110" idx="1"/>
          </p:cNvCxnSpPr>
          <p:nvPr/>
        </p:nvCxnSpPr>
        <p:spPr>
          <a:xfrm flipV="1">
            <a:off x="6389714" y="2518064"/>
            <a:ext cx="1183304" cy="461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110" idx="1"/>
          </p:cNvCxnSpPr>
          <p:nvPr/>
        </p:nvCxnSpPr>
        <p:spPr>
          <a:xfrm flipV="1">
            <a:off x="6585406" y="2518064"/>
            <a:ext cx="987612" cy="1536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09" idx="1"/>
          </p:cNvCxnSpPr>
          <p:nvPr/>
        </p:nvCxnSpPr>
        <p:spPr>
          <a:xfrm flipV="1">
            <a:off x="6054747" y="3088490"/>
            <a:ext cx="2009640" cy="6107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a:endCxn id="109" idx="1"/>
          </p:cNvCxnSpPr>
          <p:nvPr/>
        </p:nvCxnSpPr>
        <p:spPr>
          <a:xfrm>
            <a:off x="6585406" y="2671751"/>
            <a:ext cx="1478981" cy="416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3"/>
            <a:endCxn id="109" idx="1"/>
          </p:cNvCxnSpPr>
          <p:nvPr/>
        </p:nvCxnSpPr>
        <p:spPr>
          <a:xfrm>
            <a:off x="6389714" y="2979251"/>
            <a:ext cx="1674673" cy="109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032" idx="3"/>
            <a:endCxn id="1036" idx="1"/>
          </p:cNvCxnSpPr>
          <p:nvPr/>
        </p:nvCxnSpPr>
        <p:spPr>
          <a:xfrm>
            <a:off x="6423213" y="4947270"/>
            <a:ext cx="969223" cy="564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038" idx="0"/>
            <a:endCxn id="1034" idx="1"/>
          </p:cNvCxnSpPr>
          <p:nvPr/>
        </p:nvCxnSpPr>
        <p:spPr>
          <a:xfrm flipV="1">
            <a:off x="6564441" y="4443072"/>
            <a:ext cx="1142540" cy="9541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038" idx="0"/>
            <a:endCxn id="1032" idx="3"/>
          </p:cNvCxnSpPr>
          <p:nvPr/>
        </p:nvCxnSpPr>
        <p:spPr>
          <a:xfrm flipH="1" flipV="1">
            <a:off x="6423213" y="4947270"/>
            <a:ext cx="141228" cy="45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4" idx="1"/>
            <a:endCxn id="1032" idx="3"/>
          </p:cNvCxnSpPr>
          <p:nvPr/>
        </p:nvCxnSpPr>
        <p:spPr>
          <a:xfrm flipH="1">
            <a:off x="6423213" y="4443072"/>
            <a:ext cx="1283768" cy="5041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34" idx="1"/>
            <a:endCxn id="1036" idx="1"/>
          </p:cNvCxnSpPr>
          <p:nvPr/>
        </p:nvCxnSpPr>
        <p:spPr>
          <a:xfrm flipH="1">
            <a:off x="7392436" y="4443072"/>
            <a:ext cx="314545" cy="10686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2943277" y="2014848"/>
            <a:ext cx="1857945" cy="307777"/>
          </a:xfrm>
          <a:prstGeom prst="rect">
            <a:avLst/>
          </a:prstGeom>
        </p:spPr>
        <p:txBody>
          <a:bodyPr wrap="none">
            <a:spAutoFit/>
          </a:bodyPr>
          <a:lstStyle/>
          <a:p>
            <a:r>
              <a:rPr lang="en-US" sz="1400" dirty="0"/>
              <a:t>[www.buyfollowz.org]</a:t>
            </a:r>
          </a:p>
        </p:txBody>
      </p:sp>
      <p:sp>
        <p:nvSpPr>
          <p:cNvPr id="163" name="Rectangle 162"/>
          <p:cNvSpPr/>
          <p:nvPr/>
        </p:nvSpPr>
        <p:spPr>
          <a:xfrm>
            <a:off x="3074466" y="4308203"/>
            <a:ext cx="1726755" cy="307777"/>
          </a:xfrm>
          <a:prstGeom prst="rect">
            <a:avLst/>
          </a:prstGeom>
        </p:spPr>
        <p:txBody>
          <a:bodyPr wrap="none">
            <a:spAutoFit/>
          </a:bodyPr>
          <a:lstStyle/>
          <a:p>
            <a:r>
              <a:rPr lang="en-US" sz="1400" dirty="0"/>
              <a:t>[buymorelikes.com]</a:t>
            </a:r>
          </a:p>
        </p:txBody>
      </p:sp>
      <p:pic>
        <p:nvPicPr>
          <p:cNvPr id="165" name="Picture 16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2884" y="4657442"/>
            <a:ext cx="4187952" cy="1535148"/>
          </a:xfrm>
          <a:prstGeom prst="rect">
            <a:avLst/>
          </a:prstGeom>
        </p:spPr>
      </p:pic>
      <p:pic>
        <p:nvPicPr>
          <p:cNvPr id="1026" name="Picture 2" descr="Twitter bird logo 2012.sv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2885" y="1641801"/>
            <a:ext cx="888889"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Facebook.sv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2884" y="3895980"/>
            <a:ext cx="1908431"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img2.wikia.nocookie.net/__cb20120114223254/villains/images/3/39/Bart-simpson.gi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23213" y="4497270"/>
            <a:ext cx="900000" cy="9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upload.wikimedia.org/wikipedia/en/e/ec/Lisa_Simpson.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706981" y="3993072"/>
            <a:ext cx="553279" cy="9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img1.wikia.nocookie.net/__cb20130913053022/simpsons/images/6/67/Eliza_Simpson.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392436" y="5061762"/>
            <a:ext cx="900000" cy="9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simpsonswiki.com/w/images/thumb/6/65/Sven_Simpson.png/250px-Sven_Simpson.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114441" y="5397270"/>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9" name="Straight Arrow Connector 68"/>
          <p:cNvCxnSpPr>
            <a:stCxn id="1032" idx="3"/>
            <a:endCxn id="109" idx="1"/>
          </p:cNvCxnSpPr>
          <p:nvPr/>
        </p:nvCxnSpPr>
        <p:spPr>
          <a:xfrm flipV="1">
            <a:off x="6423213" y="3088490"/>
            <a:ext cx="1641174" cy="1858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8"/>
          <p:cNvCxnSpPr>
            <a:stCxn id="1036" idx="1"/>
            <a:endCxn id="1038" idx="0"/>
          </p:cNvCxnSpPr>
          <p:nvPr/>
        </p:nvCxnSpPr>
        <p:spPr>
          <a:xfrm flipH="1" flipV="1">
            <a:off x="6564441" y="5397270"/>
            <a:ext cx="827995" cy="114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68"/>
          <p:cNvCxnSpPr>
            <a:stCxn id="1034" idx="1"/>
            <a:endCxn id="109" idx="1"/>
          </p:cNvCxnSpPr>
          <p:nvPr/>
        </p:nvCxnSpPr>
        <p:spPr>
          <a:xfrm flipV="1">
            <a:off x="7706981" y="3088490"/>
            <a:ext cx="357406" cy="1354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5" name="Freeform 194"/>
          <p:cNvSpPr/>
          <p:nvPr/>
        </p:nvSpPr>
        <p:spPr>
          <a:xfrm>
            <a:off x="5191120" y="1841259"/>
            <a:ext cx="3736894" cy="2264259"/>
          </a:xfrm>
          <a:custGeom>
            <a:avLst/>
            <a:gdLst>
              <a:gd name="connsiteX0" fmla="*/ 1693066 w 3736894"/>
              <a:gd name="connsiteY0" fmla="*/ 3621 h 2482004"/>
              <a:gd name="connsiteX1" fmla="*/ 250765 w 3736894"/>
              <a:gd name="connsiteY1" fmla="*/ 606936 h 2482004"/>
              <a:gd name="connsiteX2" fmla="*/ 335606 w 3736894"/>
              <a:gd name="connsiteY2" fmla="*/ 2454590 h 2482004"/>
              <a:gd name="connsiteX3" fmla="*/ 3540720 w 3736894"/>
              <a:gd name="connsiteY3" fmla="*/ 1625031 h 2482004"/>
              <a:gd name="connsiteX4" fmla="*/ 3201355 w 3736894"/>
              <a:gd name="connsiteY4" fmla="*/ 418400 h 2482004"/>
              <a:gd name="connsiteX5" fmla="*/ 1693066 w 3736894"/>
              <a:gd name="connsiteY5" fmla="*/ 3621 h 248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6894" h="2482004">
                <a:moveTo>
                  <a:pt x="1693066" y="3621"/>
                </a:moveTo>
                <a:cubicBezTo>
                  <a:pt x="1201301" y="35044"/>
                  <a:pt x="477008" y="198441"/>
                  <a:pt x="250765" y="606936"/>
                </a:cubicBezTo>
                <a:cubicBezTo>
                  <a:pt x="24522" y="1015431"/>
                  <a:pt x="-212720" y="2284908"/>
                  <a:pt x="335606" y="2454590"/>
                </a:cubicBezTo>
                <a:cubicBezTo>
                  <a:pt x="883932" y="2624272"/>
                  <a:pt x="3063095" y="1964396"/>
                  <a:pt x="3540720" y="1625031"/>
                </a:cubicBezTo>
                <a:cubicBezTo>
                  <a:pt x="4018345" y="1285666"/>
                  <a:pt x="3512440" y="688635"/>
                  <a:pt x="3201355" y="418400"/>
                </a:cubicBezTo>
                <a:cubicBezTo>
                  <a:pt x="2890271" y="148165"/>
                  <a:pt x="2184831" y="-27802"/>
                  <a:pt x="1693066" y="3621"/>
                </a:cubicBezTo>
                <a:close/>
              </a:path>
            </a:pathLst>
          </a:custGeom>
          <a:solidFill>
            <a:srgbClr val="FF0000">
              <a:alpha val="1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任意多边形 66"/>
          <p:cNvSpPr/>
          <p:nvPr/>
        </p:nvSpPr>
        <p:spPr>
          <a:xfrm>
            <a:off x="5586577" y="3895980"/>
            <a:ext cx="2789577" cy="2520019"/>
          </a:xfrm>
          <a:custGeom>
            <a:avLst/>
            <a:gdLst>
              <a:gd name="connsiteX0" fmla="*/ 1251082 w 2789577"/>
              <a:gd name="connsiteY0" fmla="*/ 339527 h 2520019"/>
              <a:gd name="connsiteX1" fmla="*/ 292720 w 2789577"/>
              <a:gd name="connsiteY1" fmla="*/ 568127 h 2520019"/>
              <a:gd name="connsiteX2" fmla="*/ 2574 w 2789577"/>
              <a:gd name="connsiteY2" fmla="*/ 1069288 h 2520019"/>
              <a:gd name="connsiteX3" fmla="*/ 415812 w 2789577"/>
              <a:gd name="connsiteY3" fmla="*/ 2097988 h 2520019"/>
              <a:gd name="connsiteX4" fmla="*/ 1163159 w 2789577"/>
              <a:gd name="connsiteY4" fmla="*/ 2520019 h 2520019"/>
              <a:gd name="connsiteX5" fmla="*/ 2657851 w 2789577"/>
              <a:gd name="connsiteY5" fmla="*/ 2097988 h 2520019"/>
              <a:gd name="connsiteX6" fmla="*/ 2710605 w 2789577"/>
              <a:gd name="connsiteY6" fmla="*/ 629673 h 2520019"/>
              <a:gd name="connsiteX7" fmla="*/ 2622682 w 2789577"/>
              <a:gd name="connsiteY7" fmla="*/ 5419 h 2520019"/>
              <a:gd name="connsiteX8" fmla="*/ 1251082 w 2789577"/>
              <a:gd name="connsiteY8" fmla="*/ 339527 h 252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577" h="2520019">
                <a:moveTo>
                  <a:pt x="1251082" y="339527"/>
                </a:moveTo>
                <a:cubicBezTo>
                  <a:pt x="862755" y="433312"/>
                  <a:pt x="500805" y="446500"/>
                  <a:pt x="292720" y="568127"/>
                </a:cubicBezTo>
                <a:cubicBezTo>
                  <a:pt x="84635" y="689754"/>
                  <a:pt x="-17941" y="814311"/>
                  <a:pt x="2574" y="1069288"/>
                </a:cubicBezTo>
                <a:cubicBezTo>
                  <a:pt x="23089" y="1324265"/>
                  <a:pt x="222381" y="1856200"/>
                  <a:pt x="415812" y="2097988"/>
                </a:cubicBezTo>
                <a:cubicBezTo>
                  <a:pt x="609243" y="2339776"/>
                  <a:pt x="789486" y="2520019"/>
                  <a:pt x="1163159" y="2520019"/>
                </a:cubicBezTo>
                <a:cubicBezTo>
                  <a:pt x="1536832" y="2520019"/>
                  <a:pt x="2399943" y="2413045"/>
                  <a:pt x="2657851" y="2097988"/>
                </a:cubicBezTo>
                <a:cubicBezTo>
                  <a:pt x="2915759" y="1782931"/>
                  <a:pt x="2716466" y="978434"/>
                  <a:pt x="2710605" y="629673"/>
                </a:cubicBezTo>
                <a:cubicBezTo>
                  <a:pt x="2704744" y="280912"/>
                  <a:pt x="2868867" y="53777"/>
                  <a:pt x="2622682" y="5419"/>
                </a:cubicBezTo>
                <a:cubicBezTo>
                  <a:pt x="2376497" y="-42939"/>
                  <a:pt x="1639409" y="245742"/>
                  <a:pt x="1251082" y="339527"/>
                </a:cubicBezTo>
                <a:close/>
              </a:path>
            </a:pathLst>
          </a:custGeom>
          <a:solidFill>
            <a:srgbClr val="00B050">
              <a:alpha val="10000"/>
            </a:srgb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Date Placeholder 2"/>
          <p:cNvSpPr>
            <a:spLocks noGrp="1"/>
          </p:cNvSpPr>
          <p:nvPr>
            <p:ph type="dt" sz="half" idx="10"/>
          </p:nvPr>
        </p:nvSpPr>
        <p:spPr/>
        <p:txBody>
          <a:bodyPr/>
          <a:lstStyle/>
          <a:p>
            <a:pPr>
              <a:defRPr/>
            </a:pPr>
            <a:r>
              <a:rPr lang="en-US"/>
              <a:t>Gov. of India</a:t>
            </a:r>
          </a:p>
        </p:txBody>
      </p:sp>
      <p:sp>
        <p:nvSpPr>
          <p:cNvPr id="9" name="Footer Placeholder 8"/>
          <p:cNvSpPr>
            <a:spLocks noGrp="1"/>
          </p:cNvSpPr>
          <p:nvPr>
            <p:ph type="ftr" sz="quarter" idx="11"/>
          </p:nvPr>
        </p:nvSpPr>
        <p:spPr/>
        <p:txBody>
          <a:bodyPr/>
          <a:lstStyle/>
          <a:p>
            <a:pPr>
              <a:defRPr/>
            </a:pPr>
            <a:r>
              <a:rPr lang="fi-FI"/>
              <a:t>Copyright (C) 2019 C. Faloutsos</a:t>
            </a:r>
            <a:endParaRPr lang="en-US"/>
          </a:p>
        </p:txBody>
      </p:sp>
    </p:spTree>
    <p:extLst>
      <p:ext uri="{BB962C8B-B14F-4D97-AF65-F5344CB8AC3E}">
        <p14:creationId xmlns:p14="http://schemas.microsoft.com/office/powerpoint/2010/main" val="1547966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1000"/>
                                        <p:tgtEl>
                                          <p:spTgt spid="110"/>
                                        </p:tgtEl>
                                      </p:cBhvr>
                                    </p:animEffect>
                                    <p:anim calcmode="lin" valueType="num">
                                      <p:cBhvr>
                                        <p:cTn id="13" dur="1000" fill="hold"/>
                                        <p:tgtEl>
                                          <p:spTgt spid="110"/>
                                        </p:tgtEl>
                                        <p:attrNameLst>
                                          <p:attrName>ppt_x</p:attrName>
                                        </p:attrNameLst>
                                      </p:cBhvr>
                                      <p:tavLst>
                                        <p:tav tm="0">
                                          <p:val>
                                            <p:strVal val="#ppt_x"/>
                                          </p:val>
                                        </p:tav>
                                        <p:tav tm="100000">
                                          <p:val>
                                            <p:strVal val="#ppt_x"/>
                                          </p:val>
                                        </p:tav>
                                      </p:tavLst>
                                    </p:anim>
                                    <p:anim calcmode="lin" valueType="num">
                                      <p:cBhvr>
                                        <p:cTn id="14" dur="1000" fill="hold"/>
                                        <p:tgtEl>
                                          <p:spTgt spid="1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1000"/>
                                        <p:tgtEl>
                                          <p:spTgt spid="72"/>
                                        </p:tgtEl>
                                      </p:cBhvr>
                                    </p:animEffect>
                                    <p:anim calcmode="lin" valueType="num">
                                      <p:cBhvr>
                                        <p:cTn id="63" dur="1000" fill="hold"/>
                                        <p:tgtEl>
                                          <p:spTgt spid="72"/>
                                        </p:tgtEl>
                                        <p:attrNameLst>
                                          <p:attrName>ppt_x</p:attrName>
                                        </p:attrNameLst>
                                      </p:cBhvr>
                                      <p:tavLst>
                                        <p:tav tm="0">
                                          <p:val>
                                            <p:strVal val="#ppt_x"/>
                                          </p:val>
                                        </p:tav>
                                        <p:tav tm="100000">
                                          <p:val>
                                            <p:strVal val="#ppt_x"/>
                                          </p:val>
                                        </p:tav>
                                      </p:tavLst>
                                    </p:anim>
                                    <p:anim calcmode="lin" valueType="num">
                                      <p:cBhvr>
                                        <p:cTn id="64" dur="1000" fill="hold"/>
                                        <p:tgtEl>
                                          <p:spTgt spid="7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1000"/>
                                        <p:tgtEl>
                                          <p:spTgt spid="76"/>
                                        </p:tgtEl>
                                      </p:cBhvr>
                                    </p:animEffect>
                                    <p:anim calcmode="lin" valueType="num">
                                      <p:cBhvr>
                                        <p:cTn id="68" dur="1000" fill="hold"/>
                                        <p:tgtEl>
                                          <p:spTgt spid="76"/>
                                        </p:tgtEl>
                                        <p:attrNameLst>
                                          <p:attrName>ppt_x</p:attrName>
                                        </p:attrNameLst>
                                      </p:cBhvr>
                                      <p:tavLst>
                                        <p:tav tm="0">
                                          <p:val>
                                            <p:strVal val="#ppt_x"/>
                                          </p:val>
                                        </p:tav>
                                        <p:tav tm="100000">
                                          <p:val>
                                            <p:strVal val="#ppt_x"/>
                                          </p:val>
                                        </p:tav>
                                      </p:tavLst>
                                    </p:anim>
                                    <p:anim calcmode="lin" valueType="num">
                                      <p:cBhvr>
                                        <p:cTn id="69" dur="1000" fill="hold"/>
                                        <p:tgtEl>
                                          <p:spTgt spid="7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1000"/>
                                        <p:tgtEl>
                                          <p:spTgt spid="79"/>
                                        </p:tgtEl>
                                      </p:cBhvr>
                                    </p:animEffect>
                                    <p:anim calcmode="lin" valueType="num">
                                      <p:cBhvr>
                                        <p:cTn id="73" dur="1000" fill="hold"/>
                                        <p:tgtEl>
                                          <p:spTgt spid="79"/>
                                        </p:tgtEl>
                                        <p:attrNameLst>
                                          <p:attrName>ppt_x</p:attrName>
                                        </p:attrNameLst>
                                      </p:cBhvr>
                                      <p:tavLst>
                                        <p:tav tm="0">
                                          <p:val>
                                            <p:strVal val="#ppt_x"/>
                                          </p:val>
                                        </p:tav>
                                        <p:tav tm="100000">
                                          <p:val>
                                            <p:strVal val="#ppt_x"/>
                                          </p:val>
                                        </p:tav>
                                      </p:tavLst>
                                    </p:anim>
                                    <p:anim calcmode="lin" valueType="num">
                                      <p:cBhvr>
                                        <p:cTn id="74" dur="1000" fill="hold"/>
                                        <p:tgtEl>
                                          <p:spTgt spid="7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1000"/>
                                        <p:tgtEl>
                                          <p:spTgt spid="86"/>
                                        </p:tgtEl>
                                      </p:cBhvr>
                                    </p:animEffect>
                                    <p:anim calcmode="lin" valueType="num">
                                      <p:cBhvr>
                                        <p:cTn id="78" dur="1000" fill="hold"/>
                                        <p:tgtEl>
                                          <p:spTgt spid="86"/>
                                        </p:tgtEl>
                                        <p:attrNameLst>
                                          <p:attrName>ppt_x</p:attrName>
                                        </p:attrNameLst>
                                      </p:cBhvr>
                                      <p:tavLst>
                                        <p:tav tm="0">
                                          <p:val>
                                            <p:strVal val="#ppt_x"/>
                                          </p:val>
                                        </p:tav>
                                        <p:tav tm="100000">
                                          <p:val>
                                            <p:strVal val="#ppt_x"/>
                                          </p:val>
                                        </p:tav>
                                      </p:tavLst>
                                    </p:anim>
                                    <p:anim calcmode="lin" valueType="num">
                                      <p:cBhvr>
                                        <p:cTn id="79" dur="1000" fill="hold"/>
                                        <p:tgtEl>
                                          <p:spTgt spid="8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anim calcmode="lin" valueType="num">
                                      <p:cBhvr>
                                        <p:cTn id="83" dur="1000" fill="hold"/>
                                        <p:tgtEl>
                                          <p:spTgt spid="89"/>
                                        </p:tgtEl>
                                        <p:attrNameLst>
                                          <p:attrName>ppt_x</p:attrName>
                                        </p:attrNameLst>
                                      </p:cBhvr>
                                      <p:tavLst>
                                        <p:tav tm="0">
                                          <p:val>
                                            <p:strVal val="#ppt_x"/>
                                          </p:val>
                                        </p:tav>
                                        <p:tav tm="100000">
                                          <p:val>
                                            <p:strVal val="#ppt_x"/>
                                          </p:val>
                                        </p:tav>
                                      </p:tavLst>
                                    </p:anim>
                                    <p:anim calcmode="lin" valueType="num">
                                      <p:cBhvr>
                                        <p:cTn id="84" dur="1000" fill="hold"/>
                                        <p:tgtEl>
                                          <p:spTgt spid="8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032"/>
                                        </p:tgtEl>
                                        <p:attrNameLst>
                                          <p:attrName>style.visibility</p:attrName>
                                        </p:attrNameLst>
                                      </p:cBhvr>
                                      <p:to>
                                        <p:strVal val="visible"/>
                                      </p:to>
                                    </p:set>
                                    <p:animEffect transition="in" filter="fade">
                                      <p:cBhvr>
                                        <p:cTn id="87" dur="1000"/>
                                        <p:tgtEl>
                                          <p:spTgt spid="1032"/>
                                        </p:tgtEl>
                                      </p:cBhvr>
                                    </p:animEffect>
                                    <p:anim calcmode="lin" valueType="num">
                                      <p:cBhvr>
                                        <p:cTn id="88" dur="1000" fill="hold"/>
                                        <p:tgtEl>
                                          <p:spTgt spid="1032"/>
                                        </p:tgtEl>
                                        <p:attrNameLst>
                                          <p:attrName>ppt_x</p:attrName>
                                        </p:attrNameLst>
                                      </p:cBhvr>
                                      <p:tavLst>
                                        <p:tav tm="0">
                                          <p:val>
                                            <p:strVal val="#ppt_x"/>
                                          </p:val>
                                        </p:tav>
                                        <p:tav tm="100000">
                                          <p:val>
                                            <p:strVal val="#ppt_x"/>
                                          </p:val>
                                        </p:tav>
                                      </p:tavLst>
                                    </p:anim>
                                    <p:anim calcmode="lin" valueType="num">
                                      <p:cBhvr>
                                        <p:cTn id="89" dur="1000" fill="hold"/>
                                        <p:tgtEl>
                                          <p:spTgt spid="10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034"/>
                                        </p:tgtEl>
                                        <p:attrNameLst>
                                          <p:attrName>style.visibility</p:attrName>
                                        </p:attrNameLst>
                                      </p:cBhvr>
                                      <p:to>
                                        <p:strVal val="visible"/>
                                      </p:to>
                                    </p:set>
                                    <p:animEffect transition="in" filter="fade">
                                      <p:cBhvr>
                                        <p:cTn id="92" dur="1000"/>
                                        <p:tgtEl>
                                          <p:spTgt spid="1034"/>
                                        </p:tgtEl>
                                      </p:cBhvr>
                                    </p:animEffect>
                                    <p:anim calcmode="lin" valueType="num">
                                      <p:cBhvr>
                                        <p:cTn id="93" dur="1000" fill="hold"/>
                                        <p:tgtEl>
                                          <p:spTgt spid="1034"/>
                                        </p:tgtEl>
                                        <p:attrNameLst>
                                          <p:attrName>ppt_x</p:attrName>
                                        </p:attrNameLst>
                                      </p:cBhvr>
                                      <p:tavLst>
                                        <p:tav tm="0">
                                          <p:val>
                                            <p:strVal val="#ppt_x"/>
                                          </p:val>
                                        </p:tav>
                                        <p:tav tm="100000">
                                          <p:val>
                                            <p:strVal val="#ppt_x"/>
                                          </p:val>
                                        </p:tav>
                                      </p:tavLst>
                                    </p:anim>
                                    <p:anim calcmode="lin" valueType="num">
                                      <p:cBhvr>
                                        <p:cTn id="94" dur="1000" fill="hold"/>
                                        <p:tgtEl>
                                          <p:spTgt spid="103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036"/>
                                        </p:tgtEl>
                                        <p:attrNameLst>
                                          <p:attrName>style.visibility</p:attrName>
                                        </p:attrNameLst>
                                      </p:cBhvr>
                                      <p:to>
                                        <p:strVal val="visible"/>
                                      </p:to>
                                    </p:set>
                                    <p:animEffect transition="in" filter="fade">
                                      <p:cBhvr>
                                        <p:cTn id="97" dur="1000"/>
                                        <p:tgtEl>
                                          <p:spTgt spid="1036"/>
                                        </p:tgtEl>
                                      </p:cBhvr>
                                    </p:animEffect>
                                    <p:anim calcmode="lin" valueType="num">
                                      <p:cBhvr>
                                        <p:cTn id="98" dur="1000" fill="hold"/>
                                        <p:tgtEl>
                                          <p:spTgt spid="1036"/>
                                        </p:tgtEl>
                                        <p:attrNameLst>
                                          <p:attrName>ppt_x</p:attrName>
                                        </p:attrNameLst>
                                      </p:cBhvr>
                                      <p:tavLst>
                                        <p:tav tm="0">
                                          <p:val>
                                            <p:strVal val="#ppt_x"/>
                                          </p:val>
                                        </p:tav>
                                        <p:tav tm="100000">
                                          <p:val>
                                            <p:strVal val="#ppt_x"/>
                                          </p:val>
                                        </p:tav>
                                      </p:tavLst>
                                    </p:anim>
                                    <p:anim calcmode="lin" valueType="num">
                                      <p:cBhvr>
                                        <p:cTn id="99" dur="1000" fill="hold"/>
                                        <p:tgtEl>
                                          <p:spTgt spid="103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038"/>
                                        </p:tgtEl>
                                        <p:attrNameLst>
                                          <p:attrName>style.visibility</p:attrName>
                                        </p:attrNameLst>
                                      </p:cBhvr>
                                      <p:to>
                                        <p:strVal val="visible"/>
                                      </p:to>
                                    </p:set>
                                    <p:animEffect transition="in" filter="fade">
                                      <p:cBhvr>
                                        <p:cTn id="102" dur="1000"/>
                                        <p:tgtEl>
                                          <p:spTgt spid="1038"/>
                                        </p:tgtEl>
                                      </p:cBhvr>
                                    </p:animEffect>
                                    <p:anim calcmode="lin" valueType="num">
                                      <p:cBhvr>
                                        <p:cTn id="103" dur="1000" fill="hold"/>
                                        <p:tgtEl>
                                          <p:spTgt spid="1038"/>
                                        </p:tgtEl>
                                        <p:attrNameLst>
                                          <p:attrName>ppt_x</p:attrName>
                                        </p:attrNameLst>
                                      </p:cBhvr>
                                      <p:tavLst>
                                        <p:tav tm="0">
                                          <p:val>
                                            <p:strVal val="#ppt_x"/>
                                          </p:val>
                                        </p:tav>
                                        <p:tav tm="100000">
                                          <p:val>
                                            <p:strVal val="#ppt_x"/>
                                          </p:val>
                                        </p:tav>
                                      </p:tavLst>
                                    </p:anim>
                                    <p:anim calcmode="lin" valueType="num">
                                      <p:cBhvr>
                                        <p:cTn id="104" dur="1000" fill="hold"/>
                                        <p:tgtEl>
                                          <p:spTgt spid="103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fade">
                                      <p:cBhvr>
                                        <p:cTn id="107" dur="1000"/>
                                        <p:tgtEl>
                                          <p:spTgt spid="69"/>
                                        </p:tgtEl>
                                      </p:cBhvr>
                                    </p:animEffect>
                                    <p:anim calcmode="lin" valueType="num">
                                      <p:cBhvr>
                                        <p:cTn id="108" dur="1000" fill="hold"/>
                                        <p:tgtEl>
                                          <p:spTgt spid="69"/>
                                        </p:tgtEl>
                                        <p:attrNameLst>
                                          <p:attrName>ppt_x</p:attrName>
                                        </p:attrNameLst>
                                      </p:cBhvr>
                                      <p:tavLst>
                                        <p:tav tm="0">
                                          <p:val>
                                            <p:strVal val="#ppt_x"/>
                                          </p:val>
                                        </p:tav>
                                        <p:tav tm="100000">
                                          <p:val>
                                            <p:strVal val="#ppt_x"/>
                                          </p:val>
                                        </p:tav>
                                      </p:tavLst>
                                    </p:anim>
                                    <p:anim calcmode="lin" valueType="num">
                                      <p:cBhvr>
                                        <p:cTn id="109" dur="1000" fill="hold"/>
                                        <p:tgtEl>
                                          <p:spTgt spid="69"/>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1000"/>
                                        <p:tgtEl>
                                          <p:spTgt spid="90"/>
                                        </p:tgtEl>
                                      </p:cBhvr>
                                    </p:animEffect>
                                    <p:anim calcmode="lin" valueType="num">
                                      <p:cBhvr>
                                        <p:cTn id="118" dur="1000" fill="hold"/>
                                        <p:tgtEl>
                                          <p:spTgt spid="90"/>
                                        </p:tgtEl>
                                        <p:attrNameLst>
                                          <p:attrName>ppt_x</p:attrName>
                                        </p:attrNameLst>
                                      </p:cBhvr>
                                      <p:tavLst>
                                        <p:tav tm="0">
                                          <p:val>
                                            <p:strVal val="#ppt_x"/>
                                          </p:val>
                                        </p:tav>
                                        <p:tav tm="100000">
                                          <p:val>
                                            <p:strVal val="#ppt_x"/>
                                          </p:val>
                                        </p:tav>
                                      </p:tavLst>
                                    </p:anim>
                                    <p:anim calcmode="lin" valueType="num">
                                      <p:cBhvr>
                                        <p:cTn id="119" dur="1000" fill="hold"/>
                                        <p:tgtEl>
                                          <p:spTgt spid="9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95"/>
                                        </p:tgtEl>
                                        <p:attrNameLst>
                                          <p:attrName>style.visibility</p:attrName>
                                        </p:attrNameLst>
                                      </p:cBhvr>
                                      <p:to>
                                        <p:strVal val="visible"/>
                                      </p:to>
                                    </p:set>
                                    <p:animEffect transition="in" filter="fade">
                                      <p:cBhvr>
                                        <p:cTn id="122" dur="1000"/>
                                        <p:tgtEl>
                                          <p:spTgt spid="195"/>
                                        </p:tgtEl>
                                      </p:cBhvr>
                                    </p:animEffect>
                                    <p:anim calcmode="lin" valueType="num">
                                      <p:cBhvr>
                                        <p:cTn id="123" dur="1000" fill="hold"/>
                                        <p:tgtEl>
                                          <p:spTgt spid="195"/>
                                        </p:tgtEl>
                                        <p:attrNameLst>
                                          <p:attrName>ppt_x</p:attrName>
                                        </p:attrNameLst>
                                      </p:cBhvr>
                                      <p:tavLst>
                                        <p:tav tm="0">
                                          <p:val>
                                            <p:strVal val="#ppt_x"/>
                                          </p:val>
                                        </p:tav>
                                        <p:tav tm="100000">
                                          <p:val>
                                            <p:strVal val="#ppt_x"/>
                                          </p:val>
                                        </p:tav>
                                      </p:tavLst>
                                    </p:anim>
                                    <p:anim calcmode="lin" valueType="num">
                                      <p:cBhvr>
                                        <p:cTn id="124" dur="1000" fill="hold"/>
                                        <p:tgtEl>
                                          <p:spTgt spid="1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ppt_x</p:attrName>
                                        </p:attrNameLst>
                                      </p:cBhvr>
                                      <p:tavLst>
                                        <p:tav tm="0">
                                          <p:val>
                                            <p:strVal val="#ppt_x"/>
                                          </p:val>
                                        </p:tav>
                                        <p:tav tm="100000">
                                          <p:val>
                                            <p:strVal val="#ppt_x"/>
                                          </p:val>
                                        </p:tav>
                                      </p:tavLst>
                                    </p:anim>
                                    <p:anim calcmode="lin" valueType="num">
                                      <p:cBhvr>
                                        <p:cTn id="12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Fraud Detection: Graph Analysis Problem</a:t>
            </a:r>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a:p>
        </p:txBody>
      </p:sp>
      <p:sp>
        <p:nvSpPr>
          <p:cNvPr id="161" name="Rectangle 160"/>
          <p:cNvSpPr/>
          <p:nvPr/>
        </p:nvSpPr>
        <p:spPr>
          <a:xfrm>
            <a:off x="3193743" y="2098726"/>
            <a:ext cx="1806905" cy="307777"/>
          </a:xfrm>
          <a:prstGeom prst="rect">
            <a:avLst/>
          </a:prstGeom>
        </p:spPr>
        <p:txBody>
          <a:bodyPr wrap="none">
            <a:spAutoFit/>
          </a:bodyPr>
          <a:lstStyle/>
          <a:p>
            <a:r>
              <a:rPr lang="en-US" sz="1400" dirty="0"/>
              <a:t>[buycheaplikes.com]</a:t>
            </a:r>
          </a:p>
        </p:txBody>
      </p:sp>
      <p:sp>
        <p:nvSpPr>
          <p:cNvPr id="163" name="Rectangle 162"/>
          <p:cNvSpPr/>
          <p:nvPr/>
        </p:nvSpPr>
        <p:spPr>
          <a:xfrm>
            <a:off x="3414178" y="4135686"/>
            <a:ext cx="1627369" cy="307777"/>
          </a:xfrm>
          <a:prstGeom prst="rect">
            <a:avLst/>
          </a:prstGeom>
        </p:spPr>
        <p:txBody>
          <a:bodyPr wrap="none">
            <a:spAutoFit/>
          </a:bodyPr>
          <a:lstStyle/>
          <a:p>
            <a:r>
              <a:rPr lang="en-US" altLang="zh-CN" sz="1400" dirty="0"/>
              <a:t>[reviewsteria.com]</a:t>
            </a:r>
            <a:endParaRPr lang="en-US" sz="1400"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249" y="4555185"/>
            <a:ext cx="4186800" cy="1742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Amazon.com-Logo.sv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249" y="4003826"/>
            <a:ext cx="2232000" cy="446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YouTube logo 2013.sv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3249" y="1606403"/>
            <a:ext cx="1905000"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82040" y="1979599"/>
            <a:ext cx="914400" cy="569205"/>
          </a:xfrm>
          <a:prstGeom prst="rect">
            <a:avLst/>
          </a:prstGeom>
        </p:spPr>
      </p:pic>
      <p:pic>
        <p:nvPicPr>
          <p:cNvPr id="4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43890" y="2807738"/>
            <a:ext cx="914400" cy="569205"/>
          </a:xfrm>
          <a:prstGeom prst="rect">
            <a:avLst/>
          </a:prstGeom>
        </p:spPr>
      </p:pic>
      <p:pic>
        <p:nvPicPr>
          <p:cNvPr id="4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9660" y="3527283"/>
            <a:ext cx="914400" cy="569205"/>
          </a:xfrm>
          <a:prstGeom prst="rect">
            <a:avLst/>
          </a:prstGeom>
        </p:spPr>
      </p:pic>
      <p:pic>
        <p:nvPicPr>
          <p:cNvPr id="46"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10549" y="1866920"/>
            <a:ext cx="457200" cy="451556"/>
          </a:xfrm>
          <a:prstGeom prst="rect">
            <a:avLst/>
          </a:prstGeom>
        </p:spPr>
      </p:pic>
      <p:pic>
        <p:nvPicPr>
          <p:cNvPr id="47" name="Picture 16" descr="http://chinesedora.myweb.hinet.net/images/nobima.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37954" y="4498177"/>
            <a:ext cx="806552" cy="9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17" descr="http://img4.duitang.com/uploads/item/201306/17/20130617135353_Wyftv.jpe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06368" y="5426377"/>
            <a:ext cx="75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1" name="Straight Arrow Connector 15"/>
          <p:cNvCxnSpPr>
            <a:stCxn id="40" idx="3"/>
            <a:endCxn id="2059" idx="1"/>
          </p:cNvCxnSpPr>
          <p:nvPr/>
        </p:nvCxnSpPr>
        <p:spPr>
          <a:xfrm>
            <a:off x="6596440" y="2264202"/>
            <a:ext cx="1249829" cy="284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21"/>
          <p:cNvCxnSpPr>
            <a:stCxn id="41" idx="3"/>
            <a:endCxn id="2059" idx="1"/>
          </p:cNvCxnSpPr>
          <p:nvPr/>
        </p:nvCxnSpPr>
        <p:spPr>
          <a:xfrm flipV="1">
            <a:off x="6158290" y="2548804"/>
            <a:ext cx="1687979" cy="543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24"/>
          <p:cNvCxnSpPr>
            <a:stCxn id="42" idx="3"/>
            <a:endCxn id="2059" idx="1"/>
          </p:cNvCxnSpPr>
          <p:nvPr/>
        </p:nvCxnSpPr>
        <p:spPr>
          <a:xfrm flipV="1">
            <a:off x="6134060" y="2548804"/>
            <a:ext cx="1712209" cy="1263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27"/>
          <p:cNvCxnSpPr>
            <a:stCxn id="42" idx="3"/>
            <a:endCxn id="71" idx="1"/>
          </p:cNvCxnSpPr>
          <p:nvPr/>
        </p:nvCxnSpPr>
        <p:spPr>
          <a:xfrm flipV="1">
            <a:off x="6134060" y="3312127"/>
            <a:ext cx="1712209" cy="499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33"/>
          <p:cNvCxnSpPr>
            <a:stCxn id="40" idx="3"/>
            <a:endCxn id="71" idx="1"/>
          </p:cNvCxnSpPr>
          <p:nvPr/>
        </p:nvCxnSpPr>
        <p:spPr>
          <a:xfrm>
            <a:off x="6596440" y="2264202"/>
            <a:ext cx="1249829" cy="1047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36"/>
          <p:cNvCxnSpPr>
            <a:stCxn id="48" idx="3"/>
            <a:endCxn id="2060" idx="1"/>
          </p:cNvCxnSpPr>
          <p:nvPr/>
        </p:nvCxnSpPr>
        <p:spPr>
          <a:xfrm flipV="1">
            <a:off x="6456368" y="4501455"/>
            <a:ext cx="1139968" cy="1374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39"/>
          <p:cNvCxnSpPr>
            <a:stCxn id="47" idx="3"/>
            <a:endCxn id="71" idx="1"/>
          </p:cNvCxnSpPr>
          <p:nvPr/>
        </p:nvCxnSpPr>
        <p:spPr>
          <a:xfrm flipV="1">
            <a:off x="6344506" y="3312127"/>
            <a:ext cx="1501763" cy="1636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42"/>
          <p:cNvCxnSpPr>
            <a:stCxn id="47" idx="3"/>
            <a:endCxn id="2061" idx="1"/>
          </p:cNvCxnSpPr>
          <p:nvPr/>
        </p:nvCxnSpPr>
        <p:spPr>
          <a:xfrm>
            <a:off x="6344506" y="4948177"/>
            <a:ext cx="1532041" cy="199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45"/>
          <p:cNvCxnSpPr>
            <a:stCxn id="48" idx="3"/>
            <a:endCxn id="2061" idx="1"/>
          </p:cNvCxnSpPr>
          <p:nvPr/>
        </p:nvCxnSpPr>
        <p:spPr>
          <a:xfrm flipV="1">
            <a:off x="6456368" y="5147239"/>
            <a:ext cx="1420179" cy="729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30"/>
          <p:cNvCxnSpPr>
            <a:stCxn id="41" idx="3"/>
            <a:endCxn id="71" idx="1"/>
          </p:cNvCxnSpPr>
          <p:nvPr/>
        </p:nvCxnSpPr>
        <p:spPr>
          <a:xfrm>
            <a:off x="6158290" y="3092341"/>
            <a:ext cx="1687979" cy="219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3249" y="2495597"/>
            <a:ext cx="4186800" cy="1406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9" name="Picture 1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6269" y="2240866"/>
            <a:ext cx="914400" cy="615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 name="Picture 1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6269" y="3004189"/>
            <a:ext cx="914400" cy="615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1" name="Freeform 1036"/>
          <p:cNvSpPr/>
          <p:nvPr/>
        </p:nvSpPr>
        <p:spPr>
          <a:xfrm>
            <a:off x="5000648" y="1742539"/>
            <a:ext cx="3969627" cy="2358849"/>
          </a:xfrm>
          <a:custGeom>
            <a:avLst/>
            <a:gdLst>
              <a:gd name="connsiteX0" fmla="*/ 1596703 w 3969627"/>
              <a:gd name="connsiteY0" fmla="*/ 19425 h 2358849"/>
              <a:gd name="connsiteX1" fmla="*/ 456060 w 3969627"/>
              <a:gd name="connsiteY1" fmla="*/ 226815 h 2358849"/>
              <a:gd name="connsiteX2" fmla="*/ 22427 w 3969627"/>
              <a:gd name="connsiteY2" fmla="*/ 2055615 h 2358849"/>
              <a:gd name="connsiteX3" fmla="*/ 1078229 w 3969627"/>
              <a:gd name="connsiteY3" fmla="*/ 2357272 h 2358849"/>
              <a:gd name="connsiteX4" fmla="*/ 2548810 w 3969627"/>
              <a:gd name="connsiteY4" fmla="*/ 2074468 h 2358849"/>
              <a:gd name="connsiteX5" fmla="*/ 3830855 w 3969627"/>
              <a:gd name="connsiteY5" fmla="*/ 1999054 h 2358849"/>
              <a:gd name="connsiteX6" fmla="*/ 3915697 w 3969627"/>
              <a:gd name="connsiteY6" fmla="*/ 952679 h 2358849"/>
              <a:gd name="connsiteX7" fmla="*/ 3661173 w 3969627"/>
              <a:gd name="connsiteY7" fmla="*/ 141973 h 2358849"/>
              <a:gd name="connsiteX8" fmla="*/ 1596703 w 3969627"/>
              <a:gd name="connsiteY8" fmla="*/ 19425 h 235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9627" h="2358849">
                <a:moveTo>
                  <a:pt x="1596703" y="19425"/>
                </a:moveTo>
                <a:cubicBezTo>
                  <a:pt x="1062518" y="33565"/>
                  <a:pt x="718439" y="-112550"/>
                  <a:pt x="456060" y="226815"/>
                </a:cubicBezTo>
                <a:cubicBezTo>
                  <a:pt x="193681" y="566180"/>
                  <a:pt x="-81268" y="1700539"/>
                  <a:pt x="22427" y="2055615"/>
                </a:cubicBezTo>
                <a:cubicBezTo>
                  <a:pt x="126122" y="2410691"/>
                  <a:pt x="657165" y="2354130"/>
                  <a:pt x="1078229" y="2357272"/>
                </a:cubicBezTo>
                <a:cubicBezTo>
                  <a:pt x="1499293" y="2360414"/>
                  <a:pt x="2090039" y="2134171"/>
                  <a:pt x="2548810" y="2074468"/>
                </a:cubicBezTo>
                <a:cubicBezTo>
                  <a:pt x="3007581" y="2014765"/>
                  <a:pt x="3603040" y="2186019"/>
                  <a:pt x="3830855" y="1999054"/>
                </a:cubicBezTo>
                <a:cubicBezTo>
                  <a:pt x="4058670" y="1812089"/>
                  <a:pt x="3943977" y="1262192"/>
                  <a:pt x="3915697" y="952679"/>
                </a:cubicBezTo>
                <a:cubicBezTo>
                  <a:pt x="3887417" y="643166"/>
                  <a:pt x="4049243" y="297515"/>
                  <a:pt x="3661173" y="141973"/>
                </a:cubicBezTo>
                <a:cubicBezTo>
                  <a:pt x="3273103" y="-13569"/>
                  <a:pt x="2130888" y="5285"/>
                  <a:pt x="1596703" y="19425"/>
                </a:cubicBezTo>
                <a:close/>
              </a:path>
            </a:pathLst>
          </a:custGeom>
          <a:solidFill>
            <a:srgbClr val="FF0000">
              <a:alpha val="1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96336" y="4249918"/>
            <a:ext cx="842400" cy="503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61" name="Picture 1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876547" y="4896301"/>
            <a:ext cx="842400" cy="5018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62" name="Picture 1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80312" y="5523974"/>
            <a:ext cx="842400" cy="5024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96" name="Straight Arrow Connector 45"/>
          <p:cNvCxnSpPr>
            <a:stCxn id="48" idx="3"/>
            <a:endCxn id="2062" idx="1"/>
          </p:cNvCxnSpPr>
          <p:nvPr/>
        </p:nvCxnSpPr>
        <p:spPr>
          <a:xfrm flipV="1">
            <a:off x="6456368" y="5775208"/>
            <a:ext cx="923944" cy="10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Freeform 1037"/>
          <p:cNvSpPr/>
          <p:nvPr/>
        </p:nvSpPr>
        <p:spPr>
          <a:xfrm>
            <a:off x="5341214" y="4101388"/>
            <a:ext cx="3615143" cy="2279940"/>
          </a:xfrm>
          <a:custGeom>
            <a:avLst/>
            <a:gdLst>
              <a:gd name="connsiteX0" fmla="*/ 134264 w 3368713"/>
              <a:gd name="connsiteY0" fmla="*/ 586055 h 2011368"/>
              <a:gd name="connsiteX1" fmla="*/ 68276 w 3368713"/>
              <a:gd name="connsiteY1" fmla="*/ 1745552 h 2011368"/>
              <a:gd name="connsiteX2" fmla="*/ 1171212 w 3368713"/>
              <a:gd name="connsiteY2" fmla="*/ 2000076 h 2011368"/>
              <a:gd name="connsiteX3" fmla="*/ 3188548 w 3368713"/>
              <a:gd name="connsiteY3" fmla="*/ 1509882 h 2011368"/>
              <a:gd name="connsiteX4" fmla="*/ 3066000 w 3368713"/>
              <a:gd name="connsiteY4" fmla="*/ 86435 h 2011368"/>
              <a:gd name="connsiteX5" fmla="*/ 1378602 w 3368713"/>
              <a:gd name="connsiteY5" fmla="*/ 180703 h 2011368"/>
              <a:gd name="connsiteX6" fmla="*/ 266239 w 3368713"/>
              <a:gd name="connsiteY6" fmla="*/ 369239 h 2011368"/>
              <a:gd name="connsiteX7" fmla="*/ 134264 w 3368713"/>
              <a:gd name="connsiteY7" fmla="*/ 586055 h 201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8713" h="2011368">
                <a:moveTo>
                  <a:pt x="134264" y="586055"/>
                </a:moveTo>
                <a:cubicBezTo>
                  <a:pt x="101270" y="815440"/>
                  <a:pt x="-104549" y="1509882"/>
                  <a:pt x="68276" y="1745552"/>
                </a:cubicBezTo>
                <a:cubicBezTo>
                  <a:pt x="241101" y="1981222"/>
                  <a:pt x="651167" y="2039354"/>
                  <a:pt x="1171212" y="2000076"/>
                </a:cubicBezTo>
                <a:cubicBezTo>
                  <a:pt x="1691257" y="1960798"/>
                  <a:pt x="2872750" y="1828822"/>
                  <a:pt x="3188548" y="1509882"/>
                </a:cubicBezTo>
                <a:cubicBezTo>
                  <a:pt x="3504346" y="1190942"/>
                  <a:pt x="3367658" y="307965"/>
                  <a:pt x="3066000" y="86435"/>
                </a:cubicBezTo>
                <a:cubicBezTo>
                  <a:pt x="2764342" y="-135095"/>
                  <a:pt x="1845229" y="133569"/>
                  <a:pt x="1378602" y="180703"/>
                </a:cubicBezTo>
                <a:cubicBezTo>
                  <a:pt x="911975" y="227837"/>
                  <a:pt x="470486" y="300109"/>
                  <a:pt x="266239" y="369239"/>
                </a:cubicBezTo>
                <a:cubicBezTo>
                  <a:pt x="61992" y="438369"/>
                  <a:pt x="167258" y="356670"/>
                  <a:pt x="134264" y="586055"/>
                </a:cubicBezTo>
                <a:close/>
              </a:path>
            </a:pathLst>
          </a:custGeom>
          <a:solidFill>
            <a:srgbClr val="00B050">
              <a:alpha val="10000"/>
            </a:srgb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fi-FI"/>
              <a:t>Copyright (C) 2019 C. Faloutsos</a:t>
            </a:r>
            <a:endParaRPr lang="en-US"/>
          </a:p>
        </p:txBody>
      </p:sp>
    </p:spTree>
    <p:extLst>
      <p:ext uri="{BB962C8B-B14F-4D97-AF65-F5344CB8AC3E}">
        <p14:creationId xmlns:p14="http://schemas.microsoft.com/office/powerpoint/2010/main" val="4284333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1000"/>
                                        <p:tgtEl>
                                          <p:spTgt spid="59"/>
                                        </p:tgtEl>
                                      </p:cBhvr>
                                    </p:animEffect>
                                    <p:anim calcmode="lin" valueType="num">
                                      <p:cBhvr>
                                        <p:cTn id="78" dur="1000" fill="hold"/>
                                        <p:tgtEl>
                                          <p:spTgt spid="59"/>
                                        </p:tgtEl>
                                        <p:attrNameLst>
                                          <p:attrName>ppt_x</p:attrName>
                                        </p:attrNameLst>
                                      </p:cBhvr>
                                      <p:tavLst>
                                        <p:tav tm="0">
                                          <p:val>
                                            <p:strVal val="#ppt_x"/>
                                          </p:val>
                                        </p:tav>
                                        <p:tav tm="100000">
                                          <p:val>
                                            <p:strVal val="#ppt_x"/>
                                          </p:val>
                                        </p:tav>
                                      </p:tavLst>
                                    </p:anim>
                                    <p:anim calcmode="lin" valueType="num">
                                      <p:cBhvr>
                                        <p:cTn id="79" dur="1000" fill="hold"/>
                                        <p:tgtEl>
                                          <p:spTgt spid="5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1000"/>
                                        <p:tgtEl>
                                          <p:spTgt spid="60"/>
                                        </p:tgtEl>
                                      </p:cBhvr>
                                    </p:animEffect>
                                    <p:anim calcmode="lin" valueType="num">
                                      <p:cBhvr>
                                        <p:cTn id="83" dur="1000" fill="hold"/>
                                        <p:tgtEl>
                                          <p:spTgt spid="60"/>
                                        </p:tgtEl>
                                        <p:attrNameLst>
                                          <p:attrName>ppt_x</p:attrName>
                                        </p:attrNameLst>
                                      </p:cBhvr>
                                      <p:tavLst>
                                        <p:tav tm="0">
                                          <p:val>
                                            <p:strVal val="#ppt_x"/>
                                          </p:val>
                                        </p:tav>
                                        <p:tav tm="100000">
                                          <p:val>
                                            <p:strVal val="#ppt_x"/>
                                          </p:val>
                                        </p:tav>
                                      </p:tavLst>
                                    </p:anim>
                                    <p:anim calcmode="lin" valueType="num">
                                      <p:cBhvr>
                                        <p:cTn id="84" dur="1000" fill="hold"/>
                                        <p:tgtEl>
                                          <p:spTgt spid="6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059"/>
                                        </p:tgtEl>
                                        <p:attrNameLst>
                                          <p:attrName>style.visibility</p:attrName>
                                        </p:attrNameLst>
                                      </p:cBhvr>
                                      <p:to>
                                        <p:strVal val="visible"/>
                                      </p:to>
                                    </p:set>
                                    <p:animEffect transition="in" filter="fade">
                                      <p:cBhvr>
                                        <p:cTn id="87" dur="1000"/>
                                        <p:tgtEl>
                                          <p:spTgt spid="2059"/>
                                        </p:tgtEl>
                                      </p:cBhvr>
                                    </p:animEffect>
                                    <p:anim calcmode="lin" valueType="num">
                                      <p:cBhvr>
                                        <p:cTn id="88" dur="1000" fill="hold"/>
                                        <p:tgtEl>
                                          <p:spTgt spid="2059"/>
                                        </p:tgtEl>
                                        <p:attrNameLst>
                                          <p:attrName>ppt_x</p:attrName>
                                        </p:attrNameLst>
                                      </p:cBhvr>
                                      <p:tavLst>
                                        <p:tav tm="0">
                                          <p:val>
                                            <p:strVal val="#ppt_x"/>
                                          </p:val>
                                        </p:tav>
                                        <p:tav tm="100000">
                                          <p:val>
                                            <p:strVal val="#ppt_x"/>
                                          </p:val>
                                        </p:tav>
                                      </p:tavLst>
                                    </p:anim>
                                    <p:anim calcmode="lin" valueType="num">
                                      <p:cBhvr>
                                        <p:cTn id="89" dur="1000" fill="hold"/>
                                        <p:tgtEl>
                                          <p:spTgt spid="205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0"/>
                                        <p:tgtEl>
                                          <p:spTgt spid="71"/>
                                        </p:tgtEl>
                                      </p:cBhvr>
                                    </p:animEffect>
                                    <p:anim calcmode="lin" valueType="num">
                                      <p:cBhvr>
                                        <p:cTn id="93" dur="1000" fill="hold"/>
                                        <p:tgtEl>
                                          <p:spTgt spid="71"/>
                                        </p:tgtEl>
                                        <p:attrNameLst>
                                          <p:attrName>ppt_x</p:attrName>
                                        </p:attrNameLst>
                                      </p:cBhvr>
                                      <p:tavLst>
                                        <p:tav tm="0">
                                          <p:val>
                                            <p:strVal val="#ppt_x"/>
                                          </p:val>
                                        </p:tav>
                                        <p:tav tm="100000">
                                          <p:val>
                                            <p:strVal val="#ppt_x"/>
                                          </p:val>
                                        </p:tav>
                                      </p:tavLst>
                                    </p:anim>
                                    <p:anim calcmode="lin" valueType="num">
                                      <p:cBhvr>
                                        <p:cTn id="94" dur="1000" fill="hold"/>
                                        <p:tgtEl>
                                          <p:spTgt spid="7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000"/>
                                        <p:tgtEl>
                                          <p:spTgt spid="61"/>
                                        </p:tgtEl>
                                      </p:cBhvr>
                                    </p:animEffect>
                                    <p:anim calcmode="lin" valueType="num">
                                      <p:cBhvr>
                                        <p:cTn id="98" dur="1000" fill="hold"/>
                                        <p:tgtEl>
                                          <p:spTgt spid="61"/>
                                        </p:tgtEl>
                                        <p:attrNameLst>
                                          <p:attrName>ppt_x</p:attrName>
                                        </p:attrNameLst>
                                      </p:cBhvr>
                                      <p:tavLst>
                                        <p:tav tm="0">
                                          <p:val>
                                            <p:strVal val="#ppt_x"/>
                                          </p:val>
                                        </p:tav>
                                        <p:tav tm="100000">
                                          <p:val>
                                            <p:strVal val="#ppt_x"/>
                                          </p:val>
                                        </p:tav>
                                      </p:tavLst>
                                    </p:anim>
                                    <p:anim calcmode="lin" valueType="num">
                                      <p:cBhvr>
                                        <p:cTn id="99" dur="1000" fill="hold"/>
                                        <p:tgtEl>
                                          <p:spTgt spid="61"/>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060"/>
                                        </p:tgtEl>
                                        <p:attrNameLst>
                                          <p:attrName>style.visibility</p:attrName>
                                        </p:attrNameLst>
                                      </p:cBhvr>
                                      <p:to>
                                        <p:strVal val="visible"/>
                                      </p:to>
                                    </p:set>
                                    <p:animEffect transition="in" filter="fade">
                                      <p:cBhvr>
                                        <p:cTn id="102" dur="1000"/>
                                        <p:tgtEl>
                                          <p:spTgt spid="2060"/>
                                        </p:tgtEl>
                                      </p:cBhvr>
                                    </p:animEffect>
                                    <p:anim calcmode="lin" valueType="num">
                                      <p:cBhvr>
                                        <p:cTn id="103" dur="1000" fill="hold"/>
                                        <p:tgtEl>
                                          <p:spTgt spid="2060"/>
                                        </p:tgtEl>
                                        <p:attrNameLst>
                                          <p:attrName>ppt_x</p:attrName>
                                        </p:attrNameLst>
                                      </p:cBhvr>
                                      <p:tavLst>
                                        <p:tav tm="0">
                                          <p:val>
                                            <p:strVal val="#ppt_x"/>
                                          </p:val>
                                        </p:tav>
                                        <p:tav tm="100000">
                                          <p:val>
                                            <p:strVal val="#ppt_x"/>
                                          </p:val>
                                        </p:tav>
                                      </p:tavLst>
                                    </p:anim>
                                    <p:anim calcmode="lin" valueType="num">
                                      <p:cBhvr>
                                        <p:cTn id="104" dur="1000" fill="hold"/>
                                        <p:tgtEl>
                                          <p:spTgt spid="206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061"/>
                                        </p:tgtEl>
                                        <p:attrNameLst>
                                          <p:attrName>style.visibility</p:attrName>
                                        </p:attrNameLst>
                                      </p:cBhvr>
                                      <p:to>
                                        <p:strVal val="visible"/>
                                      </p:to>
                                    </p:set>
                                    <p:animEffect transition="in" filter="fade">
                                      <p:cBhvr>
                                        <p:cTn id="107" dur="1000"/>
                                        <p:tgtEl>
                                          <p:spTgt spid="2061"/>
                                        </p:tgtEl>
                                      </p:cBhvr>
                                    </p:animEffect>
                                    <p:anim calcmode="lin" valueType="num">
                                      <p:cBhvr>
                                        <p:cTn id="108" dur="1000" fill="hold"/>
                                        <p:tgtEl>
                                          <p:spTgt spid="2061"/>
                                        </p:tgtEl>
                                        <p:attrNameLst>
                                          <p:attrName>ppt_x</p:attrName>
                                        </p:attrNameLst>
                                      </p:cBhvr>
                                      <p:tavLst>
                                        <p:tav tm="0">
                                          <p:val>
                                            <p:strVal val="#ppt_x"/>
                                          </p:val>
                                        </p:tav>
                                        <p:tav tm="100000">
                                          <p:val>
                                            <p:strVal val="#ppt_x"/>
                                          </p:val>
                                        </p:tav>
                                      </p:tavLst>
                                    </p:anim>
                                    <p:anim calcmode="lin" valueType="num">
                                      <p:cBhvr>
                                        <p:cTn id="109" dur="1000" fill="hold"/>
                                        <p:tgtEl>
                                          <p:spTgt spid="206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062"/>
                                        </p:tgtEl>
                                        <p:attrNameLst>
                                          <p:attrName>style.visibility</p:attrName>
                                        </p:attrNameLst>
                                      </p:cBhvr>
                                      <p:to>
                                        <p:strVal val="visible"/>
                                      </p:to>
                                    </p:set>
                                    <p:animEffect transition="in" filter="fade">
                                      <p:cBhvr>
                                        <p:cTn id="112" dur="1000"/>
                                        <p:tgtEl>
                                          <p:spTgt spid="2062"/>
                                        </p:tgtEl>
                                      </p:cBhvr>
                                    </p:animEffect>
                                    <p:anim calcmode="lin" valueType="num">
                                      <p:cBhvr>
                                        <p:cTn id="113" dur="1000" fill="hold"/>
                                        <p:tgtEl>
                                          <p:spTgt spid="2062"/>
                                        </p:tgtEl>
                                        <p:attrNameLst>
                                          <p:attrName>ppt_x</p:attrName>
                                        </p:attrNameLst>
                                      </p:cBhvr>
                                      <p:tavLst>
                                        <p:tav tm="0">
                                          <p:val>
                                            <p:strVal val="#ppt_x"/>
                                          </p:val>
                                        </p:tav>
                                        <p:tav tm="100000">
                                          <p:val>
                                            <p:strVal val="#ppt_x"/>
                                          </p:val>
                                        </p:tav>
                                      </p:tavLst>
                                    </p:anim>
                                    <p:anim calcmode="lin" valueType="num">
                                      <p:cBhvr>
                                        <p:cTn id="114" dur="1000" fill="hold"/>
                                        <p:tgtEl>
                                          <p:spTgt spid="2062"/>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96"/>
                                        </p:tgtEl>
                                        <p:attrNameLst>
                                          <p:attrName>style.visibility</p:attrName>
                                        </p:attrNameLst>
                                      </p:cBhvr>
                                      <p:to>
                                        <p:strVal val="visible"/>
                                      </p:to>
                                    </p:set>
                                    <p:animEffect transition="in" filter="fade">
                                      <p:cBhvr>
                                        <p:cTn id="117" dur="1000"/>
                                        <p:tgtEl>
                                          <p:spTgt spid="96"/>
                                        </p:tgtEl>
                                      </p:cBhvr>
                                    </p:animEffect>
                                    <p:anim calcmode="lin" valueType="num">
                                      <p:cBhvr>
                                        <p:cTn id="118" dur="1000" fill="hold"/>
                                        <p:tgtEl>
                                          <p:spTgt spid="96"/>
                                        </p:tgtEl>
                                        <p:attrNameLst>
                                          <p:attrName>ppt_x</p:attrName>
                                        </p:attrNameLst>
                                      </p:cBhvr>
                                      <p:tavLst>
                                        <p:tav tm="0">
                                          <p:val>
                                            <p:strVal val="#ppt_x"/>
                                          </p:val>
                                        </p:tav>
                                        <p:tav tm="100000">
                                          <p:val>
                                            <p:strVal val="#ppt_x"/>
                                          </p:val>
                                        </p:tav>
                                      </p:tavLst>
                                    </p:anim>
                                    <p:anim calcmode="lin" valueType="num">
                                      <p:cBhvr>
                                        <p:cTn id="119" dur="1000" fill="hold"/>
                                        <p:tgtEl>
                                          <p:spTgt spid="9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1000"/>
                                        <p:tgtEl>
                                          <p:spTgt spid="62"/>
                                        </p:tgtEl>
                                      </p:cBhvr>
                                    </p:animEffect>
                                    <p:anim calcmode="lin" valueType="num">
                                      <p:cBhvr>
                                        <p:cTn id="123" dur="1000" fill="hold"/>
                                        <p:tgtEl>
                                          <p:spTgt spid="62"/>
                                        </p:tgtEl>
                                        <p:attrNameLst>
                                          <p:attrName>ppt_x</p:attrName>
                                        </p:attrNameLst>
                                      </p:cBhvr>
                                      <p:tavLst>
                                        <p:tav tm="0">
                                          <p:val>
                                            <p:strVal val="#ppt_x"/>
                                          </p:val>
                                        </p:tav>
                                        <p:tav tm="100000">
                                          <p:val>
                                            <p:strVal val="#ppt_x"/>
                                          </p:val>
                                        </p:tav>
                                      </p:tavLst>
                                    </p:anim>
                                    <p:anim calcmode="lin" valueType="num">
                                      <p:cBhvr>
                                        <p:cTn id="12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Behavior-based Features</a:t>
            </a:r>
            <a:endParaRPr lang="zh-CN" alt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24</a:t>
            </a:fld>
            <a:endParaRPr lang="en-US"/>
          </a:p>
        </p:txBody>
      </p:sp>
      <p:pic>
        <p:nvPicPr>
          <p:cNvPr id="5" name="Picture 8" descr="http://img2.wikia.nocookie.net/__cb20120114223254/villains/images/3/39/Bart-simpson.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153" y="1560389"/>
            <a:ext cx="900000" cy="900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8"/>
          <p:cNvSpPr/>
          <p:nvPr/>
        </p:nvSpPr>
        <p:spPr>
          <a:xfrm>
            <a:off x="395536" y="4365104"/>
            <a:ext cx="3669594" cy="224676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latin typeface="Arial" panose="020B0604020202020204" pitchFamily="34" charset="0"/>
                <a:ea typeface="微软雅黑" panose="020B0503020204020204" pitchFamily="34" charset="-122"/>
                <a:cs typeface="Arial" panose="020B0604020202020204" pitchFamily="34" charset="0"/>
              </a:rPr>
              <a:t>Out-degree</a:t>
            </a:r>
          </a:p>
          <a:p>
            <a:r>
              <a:rPr lang="en-US" sz="2800" dirty="0">
                <a:latin typeface="Arial" panose="020B0604020202020204" pitchFamily="34" charset="0"/>
                <a:ea typeface="微软雅黑" panose="020B0503020204020204" pitchFamily="34" charset="-122"/>
                <a:cs typeface="Arial" panose="020B0604020202020204" pitchFamily="34" charset="0"/>
              </a:rPr>
              <a:t>1</a:t>
            </a:r>
            <a:r>
              <a:rPr lang="en-US" sz="2800" baseline="30000" dirty="0">
                <a:latin typeface="Arial" panose="020B0604020202020204" pitchFamily="34" charset="0"/>
                <a:ea typeface="微软雅黑" panose="020B0503020204020204" pitchFamily="34" charset="-122"/>
                <a:cs typeface="Arial" panose="020B0604020202020204" pitchFamily="34" charset="0"/>
              </a:rPr>
              <a:t>st</a:t>
            </a:r>
            <a:r>
              <a:rPr lang="en-US" sz="2800" dirty="0">
                <a:latin typeface="Arial" panose="020B0604020202020204" pitchFamily="34" charset="0"/>
                <a:ea typeface="微软雅黑" panose="020B0503020204020204" pitchFamily="34" charset="-122"/>
                <a:cs typeface="Arial" panose="020B0604020202020204" pitchFamily="34" charset="0"/>
              </a:rPr>
              <a:t> </a:t>
            </a:r>
            <a:r>
              <a:rPr lang="en-US" sz="2800" dirty="0">
                <a:solidFill>
                  <a:srgbClr val="7030A0"/>
                </a:solidFill>
                <a:latin typeface="Arial" panose="020B0604020202020204" pitchFamily="34" charset="0"/>
                <a:ea typeface="微软雅黑" panose="020B0503020204020204" pitchFamily="34" charset="-122"/>
                <a:cs typeface="Arial" panose="020B0604020202020204" pitchFamily="34" charset="0"/>
              </a:rPr>
              <a:t>left</a:t>
            </a:r>
            <a:r>
              <a:rPr lang="en-US" sz="2800" dirty="0">
                <a:latin typeface="Arial" panose="020B0604020202020204" pitchFamily="34" charset="0"/>
                <a:ea typeface="微软雅黑" panose="020B0503020204020204" pitchFamily="34" charset="-122"/>
                <a:cs typeface="Arial" panose="020B0604020202020204" pitchFamily="34" charset="0"/>
              </a:rPr>
              <a:t> singular vector</a:t>
            </a:r>
          </a:p>
          <a:p>
            <a:r>
              <a:rPr lang="en-US" sz="2800" dirty="0">
                <a:latin typeface="Arial" panose="020B0604020202020204" pitchFamily="34" charset="0"/>
                <a:ea typeface="微软雅黑" panose="020B0503020204020204" pitchFamily="34" charset="-122"/>
                <a:cs typeface="Arial" panose="020B0604020202020204" pitchFamily="34" charset="0"/>
              </a:rPr>
              <a:t>(</a:t>
            </a:r>
            <a:r>
              <a:rPr lang="en-US" sz="2800" dirty="0" err="1">
                <a:solidFill>
                  <a:srgbClr val="FF0000"/>
                </a:solidFill>
                <a:latin typeface="Arial" panose="020B0604020202020204" pitchFamily="34" charset="0"/>
                <a:ea typeface="微软雅黑" panose="020B0503020204020204" pitchFamily="34" charset="-122"/>
                <a:cs typeface="Arial" panose="020B0604020202020204" pitchFamily="34" charset="0"/>
              </a:rPr>
              <a:t>Hubness</a:t>
            </a:r>
            <a:r>
              <a:rPr lang="en-US" sz="2800" dirty="0">
                <a:latin typeface="Arial" panose="020B0604020202020204" pitchFamily="34" charset="0"/>
                <a:ea typeface="微软雅黑" panose="020B0503020204020204" pitchFamily="34" charset="-122"/>
                <a:cs typeface="Arial" panose="020B0604020202020204" pitchFamily="34" charset="0"/>
              </a:rPr>
              <a:t>)</a:t>
            </a:r>
          </a:p>
          <a:p>
            <a:r>
              <a:rPr lang="en-US" sz="2800" dirty="0">
                <a:latin typeface="Arial" panose="020B0604020202020204" pitchFamily="34" charset="0"/>
                <a:ea typeface="微软雅黑" panose="020B0503020204020204" pitchFamily="34" charset="-122"/>
                <a:cs typeface="Arial" panose="020B0604020202020204" pitchFamily="34" charset="0"/>
              </a:rPr>
              <a:t>2</a:t>
            </a:r>
            <a:r>
              <a:rPr lang="en-US" sz="2800" baseline="30000" dirty="0">
                <a:latin typeface="Arial" panose="020B0604020202020204" pitchFamily="34" charset="0"/>
                <a:ea typeface="微软雅黑" panose="020B0503020204020204" pitchFamily="34" charset="-122"/>
                <a:cs typeface="Arial" panose="020B0604020202020204" pitchFamily="34" charset="0"/>
              </a:rPr>
              <a:t>nd</a:t>
            </a:r>
            <a:r>
              <a:rPr lang="en-US" sz="2800" dirty="0">
                <a:latin typeface="Arial" panose="020B0604020202020204" pitchFamily="34" charset="0"/>
                <a:ea typeface="微软雅黑" panose="020B0503020204020204" pitchFamily="34" charset="-122"/>
                <a:cs typeface="Arial" panose="020B0604020202020204" pitchFamily="34" charset="0"/>
              </a:rPr>
              <a:t> </a:t>
            </a:r>
            <a:r>
              <a:rPr lang="en-US" sz="2800" dirty="0">
                <a:solidFill>
                  <a:srgbClr val="7030A0"/>
                </a:solidFill>
                <a:latin typeface="Arial" panose="020B0604020202020204" pitchFamily="34" charset="0"/>
                <a:ea typeface="微软雅黑" panose="020B0503020204020204" pitchFamily="34" charset="-122"/>
                <a:cs typeface="Arial" panose="020B0604020202020204" pitchFamily="34" charset="0"/>
              </a:rPr>
              <a:t>left</a:t>
            </a:r>
            <a:r>
              <a:rPr lang="en-US" sz="2800" dirty="0">
                <a:latin typeface="Arial" panose="020B0604020202020204" pitchFamily="34" charset="0"/>
                <a:ea typeface="微软雅黑" panose="020B0503020204020204" pitchFamily="34" charset="-122"/>
                <a:cs typeface="Arial" panose="020B0604020202020204" pitchFamily="34" charset="0"/>
              </a:rPr>
              <a:t> singular vector</a:t>
            </a:r>
          </a:p>
          <a:p>
            <a:r>
              <a:rPr lang="en-US" sz="2800" dirty="0">
                <a:latin typeface="Arial" panose="020B0604020202020204" pitchFamily="34" charset="0"/>
                <a:ea typeface="微软雅黑" panose="020B0503020204020204" pitchFamily="34" charset="-122"/>
                <a:cs typeface="Arial" panose="020B0604020202020204" pitchFamily="34" charset="0"/>
              </a:rPr>
              <a:t>…</a:t>
            </a:r>
          </a:p>
        </p:txBody>
      </p:sp>
      <p:sp>
        <p:nvSpPr>
          <p:cNvPr id="7" name="Rectangle 38"/>
          <p:cNvSpPr/>
          <p:nvPr/>
        </p:nvSpPr>
        <p:spPr>
          <a:xfrm>
            <a:off x="4802207" y="4365103"/>
            <a:ext cx="3890809" cy="224676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latin typeface="Arial" panose="020B0604020202020204" pitchFamily="34" charset="0"/>
                <a:ea typeface="微软雅黑" panose="020B0503020204020204" pitchFamily="34" charset="-122"/>
                <a:cs typeface="Arial" panose="020B0604020202020204" pitchFamily="34" charset="0"/>
              </a:rPr>
              <a:t>In-degree</a:t>
            </a:r>
          </a:p>
          <a:p>
            <a:r>
              <a:rPr lang="en-US" sz="2800" dirty="0">
                <a:latin typeface="Arial" panose="020B0604020202020204" pitchFamily="34" charset="0"/>
                <a:ea typeface="微软雅黑" panose="020B0503020204020204" pitchFamily="34" charset="-122"/>
                <a:cs typeface="Arial" panose="020B0604020202020204" pitchFamily="34" charset="0"/>
              </a:rPr>
              <a:t>1</a:t>
            </a:r>
            <a:r>
              <a:rPr lang="en-US" sz="2800" baseline="30000" dirty="0">
                <a:latin typeface="Arial" panose="020B0604020202020204" pitchFamily="34" charset="0"/>
                <a:ea typeface="微软雅黑" panose="020B0503020204020204" pitchFamily="34" charset="-122"/>
                <a:cs typeface="Arial" panose="020B0604020202020204" pitchFamily="34" charset="0"/>
              </a:rPr>
              <a:t>st</a:t>
            </a:r>
            <a:r>
              <a:rPr lang="en-US" sz="2800" dirty="0">
                <a:latin typeface="Arial" panose="020B0604020202020204" pitchFamily="34" charset="0"/>
                <a:ea typeface="微软雅黑" panose="020B0503020204020204" pitchFamily="34" charset="-122"/>
                <a:cs typeface="Arial" panose="020B0604020202020204" pitchFamily="34" charset="0"/>
              </a:rPr>
              <a:t> </a:t>
            </a:r>
            <a:r>
              <a:rPr lang="en-US" sz="2800" dirty="0">
                <a:solidFill>
                  <a:srgbClr val="7030A0"/>
                </a:solidFill>
                <a:latin typeface="Arial" panose="020B0604020202020204" pitchFamily="34" charset="0"/>
                <a:ea typeface="微软雅黑" panose="020B0503020204020204" pitchFamily="34" charset="-122"/>
                <a:cs typeface="Arial" panose="020B0604020202020204" pitchFamily="34" charset="0"/>
              </a:rPr>
              <a:t>right</a:t>
            </a:r>
            <a:r>
              <a:rPr lang="en-US" sz="2800" dirty="0">
                <a:latin typeface="Arial" panose="020B0604020202020204" pitchFamily="34" charset="0"/>
                <a:ea typeface="微软雅黑" panose="020B0503020204020204" pitchFamily="34" charset="-122"/>
                <a:cs typeface="Arial" panose="020B0604020202020204" pitchFamily="34" charset="0"/>
              </a:rPr>
              <a:t> singular vector</a:t>
            </a:r>
          </a:p>
          <a:p>
            <a:r>
              <a:rPr lang="en-US" sz="2800" dirty="0">
                <a:latin typeface="Arial" panose="020B0604020202020204" pitchFamily="34" charset="0"/>
                <a:ea typeface="微软雅黑" panose="020B0503020204020204" pitchFamily="34" charset="-122"/>
                <a:cs typeface="Arial" panose="020B0604020202020204" pitchFamily="34" charset="0"/>
              </a:rPr>
              <a:t>(</a:t>
            </a:r>
            <a:r>
              <a:rPr lang="en-US" sz="2800" dirty="0">
                <a:solidFill>
                  <a:srgbClr val="FF0000"/>
                </a:solidFill>
                <a:latin typeface="Arial" panose="020B0604020202020204" pitchFamily="34" charset="0"/>
                <a:ea typeface="微软雅黑" panose="020B0503020204020204" pitchFamily="34" charset="-122"/>
                <a:cs typeface="Arial" panose="020B0604020202020204" pitchFamily="34" charset="0"/>
              </a:rPr>
              <a:t>Authoritativeness</a:t>
            </a:r>
            <a:r>
              <a:rPr lang="en-US" sz="2800" dirty="0">
                <a:latin typeface="Arial" panose="020B0604020202020204" pitchFamily="34" charset="0"/>
                <a:ea typeface="微软雅黑" panose="020B0503020204020204" pitchFamily="34" charset="-122"/>
                <a:cs typeface="Arial" panose="020B0604020202020204" pitchFamily="34" charset="0"/>
              </a:rPr>
              <a:t>)</a:t>
            </a:r>
          </a:p>
          <a:p>
            <a:r>
              <a:rPr lang="en-US" sz="2800" dirty="0">
                <a:latin typeface="Arial" panose="020B0604020202020204" pitchFamily="34" charset="0"/>
                <a:ea typeface="微软雅黑" panose="020B0503020204020204" pitchFamily="34" charset="-122"/>
                <a:cs typeface="Arial" panose="020B0604020202020204" pitchFamily="34" charset="0"/>
              </a:rPr>
              <a:t>2</a:t>
            </a:r>
            <a:r>
              <a:rPr lang="en-US" sz="2800" baseline="30000" dirty="0">
                <a:latin typeface="Arial" panose="020B0604020202020204" pitchFamily="34" charset="0"/>
                <a:ea typeface="微软雅黑" panose="020B0503020204020204" pitchFamily="34" charset="-122"/>
                <a:cs typeface="Arial" panose="020B0604020202020204" pitchFamily="34" charset="0"/>
              </a:rPr>
              <a:t>nd</a:t>
            </a:r>
            <a:r>
              <a:rPr lang="en-US" sz="2800" dirty="0">
                <a:latin typeface="Arial" panose="020B0604020202020204" pitchFamily="34" charset="0"/>
                <a:ea typeface="微软雅黑" panose="020B0503020204020204" pitchFamily="34" charset="-122"/>
                <a:cs typeface="Arial" panose="020B0604020202020204" pitchFamily="34" charset="0"/>
              </a:rPr>
              <a:t> </a:t>
            </a:r>
            <a:r>
              <a:rPr lang="en-US" sz="2800" dirty="0">
                <a:solidFill>
                  <a:srgbClr val="7030A0"/>
                </a:solidFill>
                <a:latin typeface="Arial" panose="020B0604020202020204" pitchFamily="34" charset="0"/>
                <a:ea typeface="微软雅黑" panose="020B0503020204020204" pitchFamily="34" charset="-122"/>
                <a:cs typeface="Arial" panose="020B0604020202020204" pitchFamily="34" charset="0"/>
              </a:rPr>
              <a:t>right</a:t>
            </a:r>
            <a:r>
              <a:rPr lang="en-US" sz="2800" dirty="0">
                <a:latin typeface="Arial" panose="020B0604020202020204" pitchFamily="34" charset="0"/>
                <a:ea typeface="微软雅黑" panose="020B0503020204020204" pitchFamily="34" charset="-122"/>
                <a:cs typeface="Arial" panose="020B0604020202020204" pitchFamily="34" charset="0"/>
              </a:rPr>
              <a:t> singular vector</a:t>
            </a:r>
          </a:p>
          <a:p>
            <a:r>
              <a:rPr lang="en-US" sz="2800" dirty="0">
                <a:latin typeface="Arial" panose="020B0604020202020204" pitchFamily="34" charset="0"/>
                <a:ea typeface="微软雅黑" panose="020B0503020204020204" pitchFamily="34" charset="-122"/>
                <a:cs typeface="Arial" panose="020B0604020202020204" pitchFamily="34" charset="0"/>
              </a:rPr>
              <a:t>…</a:t>
            </a:r>
          </a:p>
        </p:txBody>
      </p:sp>
      <p:cxnSp>
        <p:nvCxnSpPr>
          <p:cNvPr id="8" name="Straight Arrow Connector 19"/>
          <p:cNvCxnSpPr>
            <a:stCxn id="5" idx="3"/>
          </p:cNvCxnSpPr>
          <p:nvPr/>
        </p:nvCxnSpPr>
        <p:spPr>
          <a:xfrm flipV="1">
            <a:off x="1134153" y="1560389"/>
            <a:ext cx="68417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p:cNvCxnSpPr>
            <a:stCxn id="5" idx="3"/>
          </p:cNvCxnSpPr>
          <p:nvPr/>
        </p:nvCxnSpPr>
        <p:spPr>
          <a:xfrm flipV="1">
            <a:off x="1134153" y="1861589"/>
            <a:ext cx="68417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9"/>
          <p:cNvCxnSpPr>
            <a:stCxn id="5" idx="3"/>
          </p:cNvCxnSpPr>
          <p:nvPr/>
        </p:nvCxnSpPr>
        <p:spPr>
          <a:xfrm>
            <a:off x="1134153" y="2010389"/>
            <a:ext cx="684176" cy="19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9"/>
          <p:cNvCxnSpPr>
            <a:stCxn id="5" idx="3"/>
          </p:cNvCxnSpPr>
          <p:nvPr/>
        </p:nvCxnSpPr>
        <p:spPr>
          <a:xfrm>
            <a:off x="1134153" y="2010389"/>
            <a:ext cx="684176" cy="5581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8" descr="http://img2.wikia.nocookie.net/__cb20120114223254/villains/images/3/39/Bart-simpson.gif"/>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540533" y="1609907"/>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1" name="Straight Arrow Connector 19"/>
          <p:cNvCxnSpPr>
            <a:endCxn id="20" idx="3"/>
          </p:cNvCxnSpPr>
          <p:nvPr/>
        </p:nvCxnSpPr>
        <p:spPr>
          <a:xfrm>
            <a:off x="6964469" y="1609907"/>
            <a:ext cx="576064"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9"/>
          <p:cNvCxnSpPr>
            <a:endCxn id="20" idx="3"/>
          </p:cNvCxnSpPr>
          <p:nvPr/>
        </p:nvCxnSpPr>
        <p:spPr>
          <a:xfrm>
            <a:off x="7036477" y="1911107"/>
            <a:ext cx="50405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19"/>
          <p:cNvCxnSpPr>
            <a:endCxn id="20" idx="3"/>
          </p:cNvCxnSpPr>
          <p:nvPr/>
        </p:nvCxnSpPr>
        <p:spPr>
          <a:xfrm flipV="1">
            <a:off x="7036477" y="2059907"/>
            <a:ext cx="504056" cy="990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19"/>
          <p:cNvCxnSpPr>
            <a:endCxn id="20" idx="3"/>
          </p:cNvCxnSpPr>
          <p:nvPr/>
        </p:nvCxnSpPr>
        <p:spPr>
          <a:xfrm flipV="1">
            <a:off x="7036477" y="2059907"/>
            <a:ext cx="50405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41"/>
          <p:cNvSpPr/>
          <p:nvPr/>
        </p:nvSpPr>
        <p:spPr>
          <a:xfrm>
            <a:off x="2178369" y="1521298"/>
            <a:ext cx="1755609"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Arial" panose="020B0604020202020204" pitchFamily="34" charset="0"/>
                <a:ea typeface="微软雅黑" panose="020B0503020204020204" pitchFamily="34" charset="-122"/>
                <a:cs typeface="Arial" panose="020B0604020202020204" pitchFamily="34" charset="0"/>
              </a:rPr>
              <a:t>Follower</a:t>
            </a: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37" name="Rectangle 41"/>
          <p:cNvSpPr/>
          <p:nvPr/>
        </p:nvSpPr>
        <p:spPr>
          <a:xfrm>
            <a:off x="5011046" y="1521298"/>
            <a:ext cx="1824538"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Arial" panose="020B0604020202020204" pitchFamily="34" charset="0"/>
                <a:ea typeface="微软雅黑" panose="020B0503020204020204" pitchFamily="34" charset="-122"/>
                <a:cs typeface="Arial" panose="020B0604020202020204" pitchFamily="34" charset="0"/>
              </a:rPr>
              <a:t>Followee</a:t>
            </a:r>
            <a:endParaRPr lang="en-US" sz="3200" dirty="0">
              <a:latin typeface="Arial" panose="020B0604020202020204" pitchFamily="34" charset="0"/>
              <a:ea typeface="微软雅黑" panose="020B0503020204020204" pitchFamily="34" charset="-122"/>
              <a:cs typeface="Arial" panose="020B0604020202020204" pitchFamily="34" charset="0"/>
            </a:endParaRP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38" name="Rectangle 58"/>
          <p:cNvSpPr/>
          <p:nvPr/>
        </p:nvSpPr>
        <p:spPr>
          <a:xfrm>
            <a:off x="234153"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Rectangle 58"/>
          <p:cNvSpPr/>
          <p:nvPr/>
        </p:nvSpPr>
        <p:spPr>
          <a:xfrm>
            <a:off x="4802207"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Rectangle 58"/>
          <p:cNvSpPr/>
          <p:nvPr/>
        </p:nvSpPr>
        <p:spPr>
          <a:xfrm>
            <a:off x="234152" y="4365104"/>
            <a:ext cx="3771832" cy="2246769"/>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Rectangle 58"/>
          <p:cNvSpPr/>
          <p:nvPr/>
        </p:nvSpPr>
        <p:spPr>
          <a:xfrm>
            <a:off x="4802207" y="4365104"/>
            <a:ext cx="3771832" cy="2246769"/>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Rectangle 58"/>
          <p:cNvSpPr/>
          <p:nvPr/>
        </p:nvSpPr>
        <p:spPr>
          <a:xfrm>
            <a:off x="1010037" y="3165535"/>
            <a:ext cx="932407" cy="868453"/>
          </a:xfrm>
          <a:prstGeom prst="rect">
            <a:avLst/>
          </a:prstGeom>
          <a:pattFill prst="pct5">
            <a:fgClr>
              <a:schemeClr val="tx1"/>
            </a:fgClr>
            <a:bgClr>
              <a:schemeClr val="bg1"/>
            </a:bgClr>
          </a:patt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43" name="Picture 8" descr="http://img2.wikia.nocookie.net/__cb20120114223254/villains/images/3/39/Bart-simpson.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773" y="3149761"/>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5" name="肘形连接符 44"/>
          <p:cNvCxnSpPr>
            <a:stCxn id="42" idx="1"/>
            <a:endCxn id="42" idx="0"/>
          </p:cNvCxnSpPr>
          <p:nvPr/>
        </p:nvCxnSpPr>
        <p:spPr>
          <a:xfrm rot="10800000" flipH="1">
            <a:off x="1010037" y="3165536"/>
            <a:ext cx="466204" cy="434227"/>
          </a:xfrm>
          <a:prstGeom prst="bentConnector4">
            <a:avLst>
              <a:gd name="adj1" fmla="val 99955"/>
              <a:gd name="adj2" fmla="val 10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58"/>
          <p:cNvSpPr/>
          <p:nvPr/>
        </p:nvSpPr>
        <p:spPr>
          <a:xfrm>
            <a:off x="2555776" y="3162827"/>
            <a:ext cx="288032" cy="868453"/>
          </a:xfrm>
          <a:prstGeom prst="rect">
            <a:avLst/>
          </a:prstGeom>
          <a:solidFill>
            <a:schemeClr val="bg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Rectangle 58"/>
          <p:cNvSpPr/>
          <p:nvPr/>
        </p:nvSpPr>
        <p:spPr>
          <a:xfrm>
            <a:off x="2981378" y="3162827"/>
            <a:ext cx="288032" cy="284794"/>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Rectangle 58"/>
          <p:cNvSpPr/>
          <p:nvPr/>
        </p:nvSpPr>
        <p:spPr>
          <a:xfrm rot="16200000">
            <a:off x="3702911" y="2872616"/>
            <a:ext cx="288032" cy="86845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Rectangle 41"/>
          <p:cNvSpPr/>
          <p:nvPr/>
        </p:nvSpPr>
        <p:spPr>
          <a:xfrm>
            <a:off x="2024988" y="3296278"/>
            <a:ext cx="410690"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t>≈</a:t>
            </a:r>
            <a:endParaRPr lang="en-US" sz="3200" dirty="0"/>
          </a:p>
        </p:txBody>
      </p:sp>
      <p:sp>
        <p:nvSpPr>
          <p:cNvPr id="53" name="Rectangle 58"/>
          <p:cNvSpPr/>
          <p:nvPr/>
        </p:nvSpPr>
        <p:spPr>
          <a:xfrm>
            <a:off x="5062636" y="3371552"/>
            <a:ext cx="932407" cy="868453"/>
          </a:xfrm>
          <a:prstGeom prst="rect">
            <a:avLst/>
          </a:prstGeom>
          <a:pattFill prst="pct5">
            <a:fgClr>
              <a:schemeClr val="tx1"/>
            </a:fgClr>
            <a:bgClr>
              <a:schemeClr val="bg1"/>
            </a:bgClr>
          </a:patt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4" name="Picture 8" descr="http://img2.wikia.nocookie.net/__cb20120114223254/villains/images/3/39/Bart-simpson.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6277" y="2761395"/>
            <a:ext cx="565125" cy="56512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5" name="肘形连接符 54"/>
          <p:cNvCxnSpPr>
            <a:stCxn id="53" idx="1"/>
            <a:endCxn id="53" idx="0"/>
          </p:cNvCxnSpPr>
          <p:nvPr/>
        </p:nvCxnSpPr>
        <p:spPr>
          <a:xfrm rot="10800000" flipH="1">
            <a:off x="5062636" y="3371553"/>
            <a:ext cx="466204" cy="434227"/>
          </a:xfrm>
          <a:prstGeom prst="bentConnector4">
            <a:avLst>
              <a:gd name="adj1" fmla="val 99955"/>
              <a:gd name="adj2" fmla="val 10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8"/>
          <p:cNvSpPr/>
          <p:nvPr/>
        </p:nvSpPr>
        <p:spPr>
          <a:xfrm>
            <a:off x="6608375" y="3368844"/>
            <a:ext cx="288032" cy="868453"/>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Rectangle 58"/>
          <p:cNvSpPr/>
          <p:nvPr/>
        </p:nvSpPr>
        <p:spPr>
          <a:xfrm>
            <a:off x="7033977" y="3368844"/>
            <a:ext cx="288032" cy="284794"/>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Rectangle 58"/>
          <p:cNvSpPr/>
          <p:nvPr/>
        </p:nvSpPr>
        <p:spPr>
          <a:xfrm rot="16200000">
            <a:off x="7755510" y="3078633"/>
            <a:ext cx="288032" cy="868453"/>
          </a:xfrm>
          <a:prstGeom prst="rect">
            <a:avLst/>
          </a:prstGeom>
          <a:solidFill>
            <a:schemeClr val="bg1">
              <a:lumMod val="5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Rectangle 41"/>
          <p:cNvSpPr/>
          <p:nvPr/>
        </p:nvSpPr>
        <p:spPr>
          <a:xfrm>
            <a:off x="6077587" y="3502295"/>
            <a:ext cx="410690"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t>≈</a:t>
            </a:r>
            <a:endParaRPr lang="en-US" sz="3200" dirty="0"/>
          </a:p>
        </p:txBody>
      </p:sp>
      <p:sp>
        <p:nvSpPr>
          <p:cNvPr id="3" name="Date Placeholder 2"/>
          <p:cNvSpPr>
            <a:spLocks noGrp="1"/>
          </p:cNvSpPr>
          <p:nvPr>
            <p:ph type="dt" sz="half" idx="10"/>
          </p:nvPr>
        </p:nvSpPr>
        <p:spPr/>
        <p:txBody>
          <a:bodyPr/>
          <a:lstStyle/>
          <a:p>
            <a:pPr>
              <a:defRPr/>
            </a:pPr>
            <a:r>
              <a:rPr lang="en-US"/>
              <a:t>Gov. of India</a:t>
            </a:r>
          </a:p>
        </p:txBody>
      </p:sp>
      <p:sp>
        <p:nvSpPr>
          <p:cNvPr id="9" name="Footer Placeholder 8"/>
          <p:cNvSpPr>
            <a:spLocks noGrp="1"/>
          </p:cNvSpPr>
          <p:nvPr>
            <p:ph type="ftr" sz="quarter" idx="11"/>
          </p:nvPr>
        </p:nvSpPr>
        <p:spPr/>
        <p:txBody>
          <a:bodyPr/>
          <a:lstStyle/>
          <a:p>
            <a:pPr>
              <a:defRPr/>
            </a:pPr>
            <a:r>
              <a:rPr lang="fi-FI"/>
              <a:t>Copyright (C) 2019 C. Faloutsos</a:t>
            </a:r>
            <a:endParaRPr lang="en-US"/>
          </a:p>
        </p:txBody>
      </p:sp>
    </p:spTree>
    <p:extLst>
      <p:ext uri="{BB962C8B-B14F-4D97-AF65-F5344CB8AC3E}">
        <p14:creationId xmlns:p14="http://schemas.microsoft.com/office/powerpoint/2010/main" val="329654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1000"/>
                                        <p:tgtEl>
                                          <p:spTgt spid="43"/>
                                        </p:tgtEl>
                                      </p:cBhvr>
                                    </p:animEffect>
                                    <p:anim calcmode="lin" valueType="num">
                                      <p:cBhvr>
                                        <p:cTn id="85" dur="1000" fill="hold"/>
                                        <p:tgtEl>
                                          <p:spTgt spid="43"/>
                                        </p:tgtEl>
                                        <p:attrNameLst>
                                          <p:attrName>ppt_x</p:attrName>
                                        </p:attrNameLst>
                                      </p:cBhvr>
                                      <p:tavLst>
                                        <p:tav tm="0">
                                          <p:val>
                                            <p:strVal val="#ppt_x"/>
                                          </p:val>
                                        </p:tav>
                                        <p:tav tm="100000">
                                          <p:val>
                                            <p:strVal val="#ppt_x"/>
                                          </p:val>
                                        </p:tav>
                                      </p:tavLst>
                                    </p:anim>
                                    <p:anim calcmode="lin" valueType="num">
                                      <p:cBhvr>
                                        <p:cTn id="86" dur="1000" fill="hold"/>
                                        <p:tgtEl>
                                          <p:spTgt spid="4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1000" fill="hold"/>
                                        <p:tgtEl>
                                          <p:spTgt spid="5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1000" fill="hold"/>
                                        <p:tgtEl>
                                          <p:spTgt spid="5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1000"/>
                                        <p:tgtEl>
                                          <p:spTgt spid="53"/>
                                        </p:tgtEl>
                                      </p:cBhvr>
                                    </p:animEffect>
                                    <p:anim calcmode="lin" valueType="num">
                                      <p:cBhvr>
                                        <p:cTn id="115" dur="1000" fill="hold"/>
                                        <p:tgtEl>
                                          <p:spTgt spid="53"/>
                                        </p:tgtEl>
                                        <p:attrNameLst>
                                          <p:attrName>ppt_x</p:attrName>
                                        </p:attrNameLst>
                                      </p:cBhvr>
                                      <p:tavLst>
                                        <p:tav tm="0">
                                          <p:val>
                                            <p:strVal val="#ppt_x"/>
                                          </p:val>
                                        </p:tav>
                                        <p:tav tm="100000">
                                          <p:val>
                                            <p:strVal val="#ppt_x"/>
                                          </p:val>
                                        </p:tav>
                                      </p:tavLst>
                                    </p:anim>
                                    <p:anim calcmode="lin" valueType="num">
                                      <p:cBhvr>
                                        <p:cTn id="116" dur="1000" fill="hold"/>
                                        <p:tgtEl>
                                          <p:spTgt spid="53"/>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1000"/>
                                        <p:tgtEl>
                                          <p:spTgt spid="54"/>
                                        </p:tgtEl>
                                      </p:cBhvr>
                                    </p:animEffect>
                                    <p:anim calcmode="lin" valueType="num">
                                      <p:cBhvr>
                                        <p:cTn id="120" dur="1000" fill="hold"/>
                                        <p:tgtEl>
                                          <p:spTgt spid="54"/>
                                        </p:tgtEl>
                                        <p:attrNameLst>
                                          <p:attrName>ppt_x</p:attrName>
                                        </p:attrNameLst>
                                      </p:cBhvr>
                                      <p:tavLst>
                                        <p:tav tm="0">
                                          <p:val>
                                            <p:strVal val="#ppt_x"/>
                                          </p:val>
                                        </p:tav>
                                        <p:tav tm="100000">
                                          <p:val>
                                            <p:strVal val="#ppt_x"/>
                                          </p:val>
                                        </p:tav>
                                      </p:tavLst>
                                    </p:anim>
                                    <p:anim calcmode="lin" valueType="num">
                                      <p:cBhvr>
                                        <p:cTn id="121" dur="1000" fill="hold"/>
                                        <p:tgtEl>
                                          <p:spTgt spid="54"/>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1000"/>
                                        <p:tgtEl>
                                          <p:spTgt spid="55"/>
                                        </p:tgtEl>
                                      </p:cBhvr>
                                    </p:animEffect>
                                    <p:anim calcmode="lin" valueType="num">
                                      <p:cBhvr>
                                        <p:cTn id="125" dur="1000" fill="hold"/>
                                        <p:tgtEl>
                                          <p:spTgt spid="55"/>
                                        </p:tgtEl>
                                        <p:attrNameLst>
                                          <p:attrName>ppt_x</p:attrName>
                                        </p:attrNameLst>
                                      </p:cBhvr>
                                      <p:tavLst>
                                        <p:tav tm="0">
                                          <p:val>
                                            <p:strVal val="#ppt_x"/>
                                          </p:val>
                                        </p:tav>
                                        <p:tav tm="100000">
                                          <p:val>
                                            <p:strVal val="#ppt_x"/>
                                          </p:val>
                                        </p:tav>
                                      </p:tavLst>
                                    </p:anim>
                                    <p:anim calcmode="lin" valueType="num">
                                      <p:cBhvr>
                                        <p:cTn id="126" dur="1000" fill="hold"/>
                                        <p:tgtEl>
                                          <p:spTgt spid="5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1000"/>
                                        <p:tgtEl>
                                          <p:spTgt spid="56"/>
                                        </p:tgtEl>
                                      </p:cBhvr>
                                    </p:animEffect>
                                    <p:anim calcmode="lin" valueType="num">
                                      <p:cBhvr>
                                        <p:cTn id="130" dur="1000" fill="hold"/>
                                        <p:tgtEl>
                                          <p:spTgt spid="56"/>
                                        </p:tgtEl>
                                        <p:attrNameLst>
                                          <p:attrName>ppt_x</p:attrName>
                                        </p:attrNameLst>
                                      </p:cBhvr>
                                      <p:tavLst>
                                        <p:tav tm="0">
                                          <p:val>
                                            <p:strVal val="#ppt_x"/>
                                          </p:val>
                                        </p:tav>
                                        <p:tav tm="100000">
                                          <p:val>
                                            <p:strVal val="#ppt_x"/>
                                          </p:val>
                                        </p:tav>
                                      </p:tavLst>
                                    </p:anim>
                                    <p:anim calcmode="lin" valueType="num">
                                      <p:cBhvr>
                                        <p:cTn id="131" dur="1000" fill="hold"/>
                                        <p:tgtEl>
                                          <p:spTgt spid="56"/>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1000"/>
                                        <p:tgtEl>
                                          <p:spTgt spid="57"/>
                                        </p:tgtEl>
                                      </p:cBhvr>
                                    </p:animEffect>
                                    <p:anim calcmode="lin" valueType="num">
                                      <p:cBhvr>
                                        <p:cTn id="135" dur="1000" fill="hold"/>
                                        <p:tgtEl>
                                          <p:spTgt spid="57"/>
                                        </p:tgtEl>
                                        <p:attrNameLst>
                                          <p:attrName>ppt_x</p:attrName>
                                        </p:attrNameLst>
                                      </p:cBhvr>
                                      <p:tavLst>
                                        <p:tav tm="0">
                                          <p:val>
                                            <p:strVal val="#ppt_x"/>
                                          </p:val>
                                        </p:tav>
                                        <p:tav tm="100000">
                                          <p:val>
                                            <p:strVal val="#ppt_x"/>
                                          </p:val>
                                        </p:tav>
                                      </p:tavLst>
                                    </p:anim>
                                    <p:anim calcmode="lin" valueType="num">
                                      <p:cBhvr>
                                        <p:cTn id="136" dur="1000" fill="hold"/>
                                        <p:tgtEl>
                                          <p:spTgt spid="5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1000"/>
                                        <p:tgtEl>
                                          <p:spTgt spid="58"/>
                                        </p:tgtEl>
                                      </p:cBhvr>
                                    </p:animEffect>
                                    <p:anim calcmode="lin" valueType="num">
                                      <p:cBhvr>
                                        <p:cTn id="140" dur="1000" fill="hold"/>
                                        <p:tgtEl>
                                          <p:spTgt spid="58"/>
                                        </p:tgtEl>
                                        <p:attrNameLst>
                                          <p:attrName>ppt_x</p:attrName>
                                        </p:attrNameLst>
                                      </p:cBhvr>
                                      <p:tavLst>
                                        <p:tav tm="0">
                                          <p:val>
                                            <p:strVal val="#ppt_x"/>
                                          </p:val>
                                        </p:tav>
                                        <p:tav tm="100000">
                                          <p:val>
                                            <p:strVal val="#ppt_x"/>
                                          </p:val>
                                        </p:tav>
                                      </p:tavLst>
                                    </p:anim>
                                    <p:anim calcmode="lin" valueType="num">
                                      <p:cBhvr>
                                        <p:cTn id="141" dur="1000" fill="hold"/>
                                        <p:tgtEl>
                                          <p:spTgt spid="58"/>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1000"/>
                                        <p:tgtEl>
                                          <p:spTgt spid="59"/>
                                        </p:tgtEl>
                                      </p:cBhvr>
                                    </p:animEffect>
                                    <p:anim calcmode="lin" valueType="num">
                                      <p:cBhvr>
                                        <p:cTn id="145" dur="1000" fill="hold"/>
                                        <p:tgtEl>
                                          <p:spTgt spid="59"/>
                                        </p:tgtEl>
                                        <p:attrNameLst>
                                          <p:attrName>ppt_x</p:attrName>
                                        </p:attrNameLst>
                                      </p:cBhvr>
                                      <p:tavLst>
                                        <p:tav tm="0">
                                          <p:val>
                                            <p:strVal val="#ppt_x"/>
                                          </p:val>
                                        </p:tav>
                                        <p:tav tm="100000">
                                          <p:val>
                                            <p:strVal val="#ppt_x"/>
                                          </p:val>
                                        </p:tav>
                                      </p:tavLst>
                                    </p:anim>
                                    <p:anim calcmode="lin" valueType="num">
                                      <p:cBhvr>
                                        <p:cTn id="14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1000"/>
                                        <p:tgtEl>
                                          <p:spTgt spid="6"/>
                                        </p:tgtEl>
                                      </p:cBhvr>
                                    </p:animEffect>
                                    <p:anim calcmode="lin" valueType="num">
                                      <p:cBhvr>
                                        <p:cTn id="152" dur="1000" fill="hold"/>
                                        <p:tgtEl>
                                          <p:spTgt spid="6"/>
                                        </p:tgtEl>
                                        <p:attrNameLst>
                                          <p:attrName>ppt_x</p:attrName>
                                        </p:attrNameLst>
                                      </p:cBhvr>
                                      <p:tavLst>
                                        <p:tav tm="0">
                                          <p:val>
                                            <p:strVal val="#ppt_x"/>
                                          </p:val>
                                        </p:tav>
                                        <p:tav tm="100000">
                                          <p:val>
                                            <p:strVal val="#ppt_x"/>
                                          </p:val>
                                        </p:tav>
                                      </p:tavLst>
                                    </p:anim>
                                    <p:anim calcmode="lin" valueType="num">
                                      <p:cBhvr>
                                        <p:cTn id="153" dur="1000" fill="hold"/>
                                        <p:tgtEl>
                                          <p:spTgt spid="6"/>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7"/>
                                        </p:tgtEl>
                                        <p:attrNameLst>
                                          <p:attrName>style.visibility</p:attrName>
                                        </p:attrNameLst>
                                      </p:cBhvr>
                                      <p:to>
                                        <p:strVal val="visible"/>
                                      </p:to>
                                    </p:set>
                                    <p:animEffect transition="in" filter="fade">
                                      <p:cBhvr>
                                        <p:cTn id="156" dur="1000"/>
                                        <p:tgtEl>
                                          <p:spTgt spid="7"/>
                                        </p:tgtEl>
                                      </p:cBhvr>
                                    </p:animEffect>
                                    <p:anim calcmode="lin" valueType="num">
                                      <p:cBhvr>
                                        <p:cTn id="157" dur="1000" fill="hold"/>
                                        <p:tgtEl>
                                          <p:spTgt spid="7"/>
                                        </p:tgtEl>
                                        <p:attrNameLst>
                                          <p:attrName>ppt_x</p:attrName>
                                        </p:attrNameLst>
                                      </p:cBhvr>
                                      <p:tavLst>
                                        <p:tav tm="0">
                                          <p:val>
                                            <p:strVal val="#ppt_x"/>
                                          </p:val>
                                        </p:tav>
                                        <p:tav tm="100000">
                                          <p:val>
                                            <p:strVal val="#ppt_x"/>
                                          </p:val>
                                        </p:tav>
                                      </p:tavLst>
                                    </p:anim>
                                    <p:anim calcmode="lin" valueType="num">
                                      <p:cBhvr>
                                        <p:cTn id="158" dur="1000" fill="hold"/>
                                        <p:tgtEl>
                                          <p:spTgt spid="7"/>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1000"/>
                                        <p:tgtEl>
                                          <p:spTgt spid="41"/>
                                        </p:tgtEl>
                                      </p:cBhvr>
                                    </p:animEffect>
                                    <p:anim calcmode="lin" valueType="num">
                                      <p:cBhvr>
                                        <p:cTn id="167" dur="1000" fill="hold"/>
                                        <p:tgtEl>
                                          <p:spTgt spid="41"/>
                                        </p:tgtEl>
                                        <p:attrNameLst>
                                          <p:attrName>ppt_x</p:attrName>
                                        </p:attrNameLst>
                                      </p:cBhvr>
                                      <p:tavLst>
                                        <p:tav tm="0">
                                          <p:val>
                                            <p:strVal val="#ppt_x"/>
                                          </p:val>
                                        </p:tav>
                                        <p:tav tm="100000">
                                          <p:val>
                                            <p:strVal val="#ppt_x"/>
                                          </p:val>
                                        </p:tav>
                                      </p:tavLst>
                                    </p:anim>
                                    <p:anim calcmode="lin" valueType="num">
                                      <p:cBhvr>
                                        <p:cTn id="1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6" grpId="0"/>
      <p:bldP spid="37" grpId="0"/>
      <p:bldP spid="38" grpId="0" animBg="1"/>
      <p:bldP spid="39" grpId="0" animBg="1"/>
      <p:bldP spid="40" grpId="0" animBg="1"/>
      <p:bldP spid="41" grpId="0" animBg="1"/>
      <p:bldP spid="42" grpId="0" animBg="1"/>
      <p:bldP spid="49" grpId="0" animBg="1"/>
      <p:bldP spid="50" grpId="0" animBg="1"/>
      <p:bldP spid="51" grpId="0" animBg="1"/>
      <p:bldP spid="52" grpId="0"/>
      <p:bldP spid="53" grpId="0" animBg="1"/>
      <p:bldP spid="56" grpId="0" animBg="1"/>
      <p:bldP spid="57" grpId="0" animBg="1"/>
      <p:bldP spid="58" grpId="0" animBg="1"/>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Behavior-based Feature Space</a:t>
            </a:r>
            <a:endParaRPr lang="zh-CN" alt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25</a:t>
            </a:fld>
            <a:endParaRPr lang="en-US"/>
          </a:p>
        </p:txBody>
      </p:sp>
      <p:pic>
        <p:nvPicPr>
          <p:cNvPr id="5" name="Picture 8" descr="http://img2.wikia.nocookie.net/__cb20120114223254/villains/images/3/39/Bart-simpson.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987" y="1560389"/>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19"/>
          <p:cNvCxnSpPr>
            <a:stCxn id="5" idx="3"/>
          </p:cNvCxnSpPr>
          <p:nvPr/>
        </p:nvCxnSpPr>
        <p:spPr>
          <a:xfrm flipV="1">
            <a:off x="1463987" y="1560389"/>
            <a:ext cx="68417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9"/>
          <p:cNvCxnSpPr>
            <a:stCxn id="5" idx="3"/>
          </p:cNvCxnSpPr>
          <p:nvPr/>
        </p:nvCxnSpPr>
        <p:spPr>
          <a:xfrm flipV="1">
            <a:off x="1463987" y="1861589"/>
            <a:ext cx="68417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9"/>
          <p:cNvCxnSpPr>
            <a:stCxn id="5" idx="3"/>
          </p:cNvCxnSpPr>
          <p:nvPr/>
        </p:nvCxnSpPr>
        <p:spPr>
          <a:xfrm>
            <a:off x="1463987" y="2010389"/>
            <a:ext cx="684176" cy="19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9"/>
          <p:cNvCxnSpPr>
            <a:stCxn id="5" idx="3"/>
          </p:cNvCxnSpPr>
          <p:nvPr/>
        </p:nvCxnSpPr>
        <p:spPr>
          <a:xfrm>
            <a:off x="1463987" y="2010389"/>
            <a:ext cx="684176" cy="5581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8" descr="http://img2.wikia.nocookie.net/__cb20120114223254/villains/images/3/39/Bart-simpson.gif"/>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526669" y="1609907"/>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Arrow Connector 19"/>
          <p:cNvCxnSpPr>
            <a:endCxn id="10" idx="3"/>
          </p:cNvCxnSpPr>
          <p:nvPr/>
        </p:nvCxnSpPr>
        <p:spPr>
          <a:xfrm>
            <a:off x="6950605" y="1609907"/>
            <a:ext cx="576064"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9"/>
          <p:cNvCxnSpPr>
            <a:endCxn id="10" idx="3"/>
          </p:cNvCxnSpPr>
          <p:nvPr/>
        </p:nvCxnSpPr>
        <p:spPr>
          <a:xfrm>
            <a:off x="7022613" y="1911107"/>
            <a:ext cx="50405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a:endCxn id="10" idx="3"/>
          </p:cNvCxnSpPr>
          <p:nvPr/>
        </p:nvCxnSpPr>
        <p:spPr>
          <a:xfrm flipV="1">
            <a:off x="7022613" y="2059907"/>
            <a:ext cx="504056" cy="990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9"/>
          <p:cNvCxnSpPr>
            <a:endCxn id="10" idx="3"/>
          </p:cNvCxnSpPr>
          <p:nvPr/>
        </p:nvCxnSpPr>
        <p:spPr>
          <a:xfrm flipV="1">
            <a:off x="7022613" y="2059907"/>
            <a:ext cx="50405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1"/>
          <p:cNvSpPr/>
          <p:nvPr/>
        </p:nvSpPr>
        <p:spPr>
          <a:xfrm>
            <a:off x="2508203" y="1521298"/>
            <a:ext cx="1755609"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Arial" panose="020B0604020202020204" pitchFamily="34" charset="0"/>
                <a:ea typeface="微软雅黑" panose="020B0503020204020204" pitchFamily="34" charset="-122"/>
                <a:cs typeface="Arial" panose="020B0604020202020204" pitchFamily="34" charset="0"/>
              </a:rPr>
              <a:t>Follower</a:t>
            </a: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16" name="Rectangle 41"/>
          <p:cNvSpPr/>
          <p:nvPr/>
        </p:nvSpPr>
        <p:spPr>
          <a:xfrm>
            <a:off x="4997182" y="1521298"/>
            <a:ext cx="1824538"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Arial" panose="020B0604020202020204" pitchFamily="34" charset="0"/>
                <a:ea typeface="微软雅黑" panose="020B0503020204020204" pitchFamily="34" charset="-122"/>
                <a:cs typeface="Arial" panose="020B0604020202020204" pitchFamily="34" charset="0"/>
              </a:rPr>
              <a:t>Followee</a:t>
            </a:r>
            <a:endParaRPr lang="en-US" sz="3200" dirty="0">
              <a:latin typeface="Arial" panose="020B0604020202020204" pitchFamily="34" charset="0"/>
              <a:ea typeface="微软雅黑" panose="020B0503020204020204" pitchFamily="34" charset="-122"/>
              <a:cs typeface="Arial" panose="020B0604020202020204" pitchFamily="34" charset="0"/>
            </a:endParaRP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17" name="Rectangle 58"/>
          <p:cNvSpPr/>
          <p:nvPr/>
        </p:nvSpPr>
        <p:spPr>
          <a:xfrm>
            <a:off x="563987"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58"/>
          <p:cNvSpPr/>
          <p:nvPr/>
        </p:nvSpPr>
        <p:spPr>
          <a:xfrm>
            <a:off x="4788343"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268" name="Picture 4" descr="C:\Users\meng\Desktop\weibojan_HD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902" y="2852936"/>
            <a:ext cx="3960000" cy="39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C:\Users\meng\Desktop\e_weibojan_HDi_a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4258" y="2852936"/>
            <a:ext cx="3960000" cy="396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ate Placeholder 2"/>
          <p:cNvSpPr>
            <a:spLocks noGrp="1"/>
          </p:cNvSpPr>
          <p:nvPr>
            <p:ph type="dt" sz="half" idx="10"/>
          </p:nvPr>
        </p:nvSpPr>
        <p:spPr/>
        <p:txBody>
          <a:bodyPr/>
          <a:lstStyle/>
          <a:p>
            <a:pPr>
              <a:defRPr/>
            </a:pPr>
            <a:r>
              <a:rPr lang="en-US"/>
              <a:t>Gov. of India</a:t>
            </a:r>
          </a:p>
        </p:txBody>
      </p:sp>
      <p:sp>
        <p:nvSpPr>
          <p:cNvPr id="19" name="Footer Placeholder 18"/>
          <p:cNvSpPr>
            <a:spLocks noGrp="1"/>
          </p:cNvSpPr>
          <p:nvPr>
            <p:ph type="ftr" sz="quarter" idx="11"/>
          </p:nvPr>
        </p:nvSpPr>
        <p:spPr/>
        <p:txBody>
          <a:bodyPr/>
          <a:lstStyle/>
          <a:p>
            <a:pPr>
              <a:defRPr/>
            </a:pPr>
            <a:r>
              <a:rPr lang="fi-FI"/>
              <a:t>Copyright (C) 2019 C. Faloutsos</a:t>
            </a:r>
            <a:endParaRPr lang="en-US"/>
          </a:p>
        </p:txBody>
      </p:sp>
    </p:spTree>
    <p:extLst>
      <p:ext uri="{BB962C8B-B14F-4D97-AF65-F5344CB8AC3E}">
        <p14:creationId xmlns:p14="http://schemas.microsoft.com/office/powerpoint/2010/main" val="1813063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268"/>
                                        </p:tgtEl>
                                        <p:attrNameLst>
                                          <p:attrName>style.visibility</p:attrName>
                                        </p:attrNameLst>
                                      </p:cBhvr>
                                      <p:to>
                                        <p:strVal val="visible"/>
                                      </p:to>
                                    </p:set>
                                    <p:animEffect transition="in" filter="fade">
                                      <p:cBhvr>
                                        <p:cTn id="42" dur="1000"/>
                                        <p:tgtEl>
                                          <p:spTgt spid="11268"/>
                                        </p:tgtEl>
                                      </p:cBhvr>
                                    </p:animEffect>
                                    <p:anim calcmode="lin" valueType="num">
                                      <p:cBhvr>
                                        <p:cTn id="43" dur="1000" fill="hold"/>
                                        <p:tgtEl>
                                          <p:spTgt spid="11268"/>
                                        </p:tgtEl>
                                        <p:attrNameLst>
                                          <p:attrName>ppt_x</p:attrName>
                                        </p:attrNameLst>
                                      </p:cBhvr>
                                      <p:tavLst>
                                        <p:tav tm="0">
                                          <p:val>
                                            <p:strVal val="#ppt_x"/>
                                          </p:val>
                                        </p:tav>
                                        <p:tav tm="100000">
                                          <p:val>
                                            <p:strVal val="#ppt_x"/>
                                          </p:val>
                                        </p:tav>
                                      </p:tavLst>
                                    </p:anim>
                                    <p:anim calcmode="lin" valueType="num">
                                      <p:cBhvr>
                                        <p:cTn id="4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269"/>
                                        </p:tgtEl>
                                        <p:attrNameLst>
                                          <p:attrName>style.visibility</p:attrName>
                                        </p:attrNameLst>
                                      </p:cBhvr>
                                      <p:to>
                                        <p:strVal val="visible"/>
                                      </p:to>
                                    </p:set>
                                    <p:animEffect transition="in" filter="fade">
                                      <p:cBhvr>
                                        <p:cTn id="84" dur="1000"/>
                                        <p:tgtEl>
                                          <p:spTgt spid="11269"/>
                                        </p:tgtEl>
                                      </p:cBhvr>
                                    </p:animEffect>
                                    <p:anim calcmode="lin" valueType="num">
                                      <p:cBhvr>
                                        <p:cTn id="85" dur="1000" fill="hold"/>
                                        <p:tgtEl>
                                          <p:spTgt spid="11269"/>
                                        </p:tgtEl>
                                        <p:attrNameLst>
                                          <p:attrName>ppt_x</p:attrName>
                                        </p:attrNameLst>
                                      </p:cBhvr>
                                      <p:tavLst>
                                        <p:tav tm="0">
                                          <p:val>
                                            <p:strVal val="#ppt_x"/>
                                          </p:val>
                                        </p:tav>
                                        <p:tav tm="100000">
                                          <p:val>
                                            <p:strVal val="#ppt_x"/>
                                          </p:val>
                                        </p:tav>
                                      </p:tavLst>
                                    </p:anim>
                                    <p:anim calcmode="lin" valueType="num">
                                      <p:cBhvr>
                                        <p:cTn id="86"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94258" y="2845165"/>
            <a:ext cx="3960000" cy="39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9902" y="2852936"/>
            <a:ext cx="3960000" cy="39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normAutofit fontScale="90000"/>
          </a:bodyPr>
          <a:lstStyle/>
          <a:p>
            <a:r>
              <a:rPr lang="en-US" altLang="zh-CN" dirty="0">
                <a:solidFill>
                  <a:srgbClr val="FF0000"/>
                </a:solidFill>
              </a:rPr>
              <a:t>Before</a:t>
            </a:r>
            <a:r>
              <a:rPr lang="en-US" altLang="zh-CN" dirty="0"/>
              <a:t> </a:t>
            </a:r>
            <a:r>
              <a:rPr lang="en-US" altLang="zh-CN" dirty="0" err="1"/>
              <a:t>CatchSync</a:t>
            </a:r>
            <a:endParaRPr lang="zh-CN" alt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26</a:t>
            </a:fld>
            <a:endParaRPr lang="en-US"/>
          </a:p>
        </p:txBody>
      </p:sp>
      <p:pic>
        <p:nvPicPr>
          <p:cNvPr id="5" name="Picture 8" descr="http://img2.wikia.nocookie.net/__cb20120114223254/villains/images/3/39/Bart-simpson.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3987" y="1560389"/>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19"/>
          <p:cNvCxnSpPr>
            <a:stCxn id="5" idx="3"/>
          </p:cNvCxnSpPr>
          <p:nvPr/>
        </p:nvCxnSpPr>
        <p:spPr>
          <a:xfrm flipV="1">
            <a:off x="1463987" y="1560389"/>
            <a:ext cx="68417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9"/>
          <p:cNvCxnSpPr>
            <a:stCxn id="5" idx="3"/>
          </p:cNvCxnSpPr>
          <p:nvPr/>
        </p:nvCxnSpPr>
        <p:spPr>
          <a:xfrm flipV="1">
            <a:off x="1463987" y="1861589"/>
            <a:ext cx="68417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9"/>
          <p:cNvCxnSpPr>
            <a:stCxn id="5" idx="3"/>
          </p:cNvCxnSpPr>
          <p:nvPr/>
        </p:nvCxnSpPr>
        <p:spPr>
          <a:xfrm>
            <a:off x="1463987" y="2010389"/>
            <a:ext cx="684176" cy="19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9"/>
          <p:cNvCxnSpPr>
            <a:stCxn id="5" idx="3"/>
          </p:cNvCxnSpPr>
          <p:nvPr/>
        </p:nvCxnSpPr>
        <p:spPr>
          <a:xfrm>
            <a:off x="1463987" y="2010389"/>
            <a:ext cx="684176" cy="5581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8" descr="http://img2.wikia.nocookie.net/__cb20120114223254/villains/images/3/39/Bart-simpson.gif"/>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7526669" y="1609907"/>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Arrow Connector 19"/>
          <p:cNvCxnSpPr>
            <a:endCxn id="10" idx="3"/>
          </p:cNvCxnSpPr>
          <p:nvPr/>
        </p:nvCxnSpPr>
        <p:spPr>
          <a:xfrm>
            <a:off x="6950605" y="1609907"/>
            <a:ext cx="576064"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9"/>
          <p:cNvCxnSpPr>
            <a:endCxn id="10" idx="3"/>
          </p:cNvCxnSpPr>
          <p:nvPr/>
        </p:nvCxnSpPr>
        <p:spPr>
          <a:xfrm>
            <a:off x="7022613" y="1911107"/>
            <a:ext cx="50405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a:endCxn id="10" idx="3"/>
          </p:cNvCxnSpPr>
          <p:nvPr/>
        </p:nvCxnSpPr>
        <p:spPr>
          <a:xfrm flipV="1">
            <a:off x="7022613" y="2059907"/>
            <a:ext cx="504056" cy="990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9"/>
          <p:cNvCxnSpPr>
            <a:endCxn id="10" idx="3"/>
          </p:cNvCxnSpPr>
          <p:nvPr/>
        </p:nvCxnSpPr>
        <p:spPr>
          <a:xfrm flipV="1">
            <a:off x="7022613" y="2059907"/>
            <a:ext cx="50405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1"/>
          <p:cNvSpPr/>
          <p:nvPr/>
        </p:nvSpPr>
        <p:spPr>
          <a:xfrm>
            <a:off x="2508203" y="1521298"/>
            <a:ext cx="1755609"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Arial" panose="020B0604020202020204" pitchFamily="34" charset="0"/>
                <a:ea typeface="微软雅黑" panose="020B0503020204020204" pitchFamily="34" charset="-122"/>
                <a:cs typeface="Arial" panose="020B0604020202020204" pitchFamily="34" charset="0"/>
              </a:rPr>
              <a:t>Follower</a:t>
            </a: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16" name="Rectangle 41"/>
          <p:cNvSpPr/>
          <p:nvPr/>
        </p:nvSpPr>
        <p:spPr>
          <a:xfrm>
            <a:off x="4997182" y="1521298"/>
            <a:ext cx="1824538"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Arial" panose="020B0604020202020204" pitchFamily="34" charset="0"/>
                <a:ea typeface="微软雅黑" panose="020B0503020204020204" pitchFamily="34" charset="-122"/>
                <a:cs typeface="Arial" panose="020B0604020202020204" pitchFamily="34" charset="0"/>
              </a:rPr>
              <a:t>Followee</a:t>
            </a:r>
            <a:endParaRPr lang="en-US" sz="3200" dirty="0">
              <a:latin typeface="Arial" panose="020B0604020202020204" pitchFamily="34" charset="0"/>
              <a:ea typeface="微软雅黑" panose="020B0503020204020204" pitchFamily="34" charset="-122"/>
              <a:cs typeface="Arial" panose="020B0604020202020204" pitchFamily="34" charset="0"/>
            </a:endParaRP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17" name="Rectangle 58"/>
          <p:cNvSpPr/>
          <p:nvPr/>
        </p:nvSpPr>
        <p:spPr>
          <a:xfrm>
            <a:off x="563987"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58"/>
          <p:cNvSpPr/>
          <p:nvPr/>
        </p:nvSpPr>
        <p:spPr>
          <a:xfrm>
            <a:off x="4788343"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Date Placeholder 2"/>
          <p:cNvSpPr>
            <a:spLocks noGrp="1"/>
          </p:cNvSpPr>
          <p:nvPr>
            <p:ph type="dt" sz="half" idx="10"/>
          </p:nvPr>
        </p:nvSpPr>
        <p:spPr/>
        <p:txBody>
          <a:bodyPr/>
          <a:lstStyle/>
          <a:p>
            <a:pPr>
              <a:defRPr/>
            </a:pPr>
            <a:r>
              <a:rPr lang="en-US"/>
              <a:t>Gov. of India</a:t>
            </a:r>
          </a:p>
        </p:txBody>
      </p:sp>
      <p:sp>
        <p:nvSpPr>
          <p:cNvPr id="19" name="Footer Placeholder 18"/>
          <p:cNvSpPr>
            <a:spLocks noGrp="1"/>
          </p:cNvSpPr>
          <p:nvPr>
            <p:ph type="ftr" sz="quarter" idx="11"/>
          </p:nvPr>
        </p:nvSpPr>
        <p:spPr/>
        <p:txBody>
          <a:bodyPr/>
          <a:lstStyle/>
          <a:p>
            <a:pPr>
              <a:defRPr/>
            </a:pPr>
            <a:r>
              <a:rPr lang="fi-FI"/>
              <a:t>Copyright (C) 2019 C. Faloutsos</a:t>
            </a:r>
            <a:endParaRPr lang="en-US"/>
          </a:p>
        </p:txBody>
      </p:sp>
    </p:spTree>
    <p:extLst>
      <p:ext uri="{BB962C8B-B14F-4D97-AF65-F5344CB8AC3E}">
        <p14:creationId xmlns:p14="http://schemas.microsoft.com/office/powerpoint/2010/main" val="19911801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94258" y="2852936"/>
            <a:ext cx="3960000" cy="39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1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9902" y="2852936"/>
            <a:ext cx="3960000" cy="39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normAutofit fontScale="90000"/>
          </a:bodyPr>
          <a:lstStyle/>
          <a:p>
            <a:r>
              <a:rPr lang="en-US" altLang="zh-CN" dirty="0">
                <a:solidFill>
                  <a:srgbClr val="FF0000"/>
                </a:solidFill>
              </a:rPr>
              <a:t>After</a:t>
            </a:r>
            <a:r>
              <a:rPr lang="en-US" altLang="zh-CN" dirty="0"/>
              <a:t> </a:t>
            </a:r>
            <a:r>
              <a:rPr lang="en-US" altLang="zh-CN" dirty="0" err="1"/>
              <a:t>CatchSync</a:t>
            </a:r>
            <a:endParaRPr lang="zh-CN" alt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27</a:t>
            </a:fld>
            <a:endParaRPr lang="en-US"/>
          </a:p>
        </p:txBody>
      </p:sp>
      <p:pic>
        <p:nvPicPr>
          <p:cNvPr id="5" name="Picture 8" descr="http://img2.wikia.nocookie.net/__cb20120114223254/villains/images/3/39/Bart-simpson.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3987" y="1560389"/>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19"/>
          <p:cNvCxnSpPr>
            <a:stCxn id="5" idx="3"/>
          </p:cNvCxnSpPr>
          <p:nvPr/>
        </p:nvCxnSpPr>
        <p:spPr>
          <a:xfrm flipV="1">
            <a:off x="1463987" y="1560389"/>
            <a:ext cx="68417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9"/>
          <p:cNvCxnSpPr>
            <a:stCxn id="5" idx="3"/>
          </p:cNvCxnSpPr>
          <p:nvPr/>
        </p:nvCxnSpPr>
        <p:spPr>
          <a:xfrm flipV="1">
            <a:off x="1463987" y="1861589"/>
            <a:ext cx="68417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9"/>
          <p:cNvCxnSpPr>
            <a:stCxn id="5" idx="3"/>
          </p:cNvCxnSpPr>
          <p:nvPr/>
        </p:nvCxnSpPr>
        <p:spPr>
          <a:xfrm>
            <a:off x="1463987" y="2010389"/>
            <a:ext cx="684176" cy="19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9"/>
          <p:cNvCxnSpPr>
            <a:stCxn id="5" idx="3"/>
          </p:cNvCxnSpPr>
          <p:nvPr/>
        </p:nvCxnSpPr>
        <p:spPr>
          <a:xfrm>
            <a:off x="1463987" y="2010389"/>
            <a:ext cx="684176" cy="5581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8" descr="http://img2.wikia.nocookie.net/__cb20120114223254/villains/images/3/39/Bart-simpson.gif"/>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7526669" y="1609907"/>
            <a:ext cx="900000" cy="900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Arrow Connector 19"/>
          <p:cNvCxnSpPr>
            <a:endCxn id="10" idx="3"/>
          </p:cNvCxnSpPr>
          <p:nvPr/>
        </p:nvCxnSpPr>
        <p:spPr>
          <a:xfrm>
            <a:off x="6950605" y="1609907"/>
            <a:ext cx="576064"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9"/>
          <p:cNvCxnSpPr>
            <a:endCxn id="10" idx="3"/>
          </p:cNvCxnSpPr>
          <p:nvPr/>
        </p:nvCxnSpPr>
        <p:spPr>
          <a:xfrm>
            <a:off x="7022613" y="1911107"/>
            <a:ext cx="504056" cy="148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a:endCxn id="10" idx="3"/>
          </p:cNvCxnSpPr>
          <p:nvPr/>
        </p:nvCxnSpPr>
        <p:spPr>
          <a:xfrm flipV="1">
            <a:off x="7022613" y="2059907"/>
            <a:ext cx="504056" cy="990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9"/>
          <p:cNvCxnSpPr>
            <a:endCxn id="10" idx="3"/>
          </p:cNvCxnSpPr>
          <p:nvPr/>
        </p:nvCxnSpPr>
        <p:spPr>
          <a:xfrm flipV="1">
            <a:off x="7022613" y="2059907"/>
            <a:ext cx="504056" cy="45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1"/>
          <p:cNvSpPr/>
          <p:nvPr/>
        </p:nvSpPr>
        <p:spPr>
          <a:xfrm>
            <a:off x="2508203" y="1521298"/>
            <a:ext cx="1755609"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Arial" panose="020B0604020202020204" pitchFamily="34" charset="0"/>
                <a:ea typeface="微软雅黑" panose="020B0503020204020204" pitchFamily="34" charset="-122"/>
                <a:cs typeface="Arial" panose="020B0604020202020204" pitchFamily="34" charset="0"/>
              </a:rPr>
              <a:t>Follower</a:t>
            </a: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16" name="Rectangle 41"/>
          <p:cNvSpPr/>
          <p:nvPr/>
        </p:nvSpPr>
        <p:spPr>
          <a:xfrm>
            <a:off x="4997182" y="1521298"/>
            <a:ext cx="1824538" cy="107721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Arial" panose="020B0604020202020204" pitchFamily="34" charset="0"/>
                <a:ea typeface="微软雅黑" panose="020B0503020204020204" pitchFamily="34" charset="-122"/>
                <a:cs typeface="Arial" panose="020B0604020202020204" pitchFamily="34" charset="0"/>
              </a:rPr>
              <a:t>Followee</a:t>
            </a:r>
            <a:endParaRPr lang="en-US" sz="3200" dirty="0">
              <a:latin typeface="Arial" panose="020B0604020202020204" pitchFamily="34" charset="0"/>
              <a:ea typeface="微软雅黑" panose="020B0503020204020204" pitchFamily="34" charset="-122"/>
              <a:cs typeface="Arial" panose="020B0604020202020204" pitchFamily="34" charset="0"/>
            </a:endParaRPr>
          </a:p>
          <a:p>
            <a:r>
              <a:rPr lang="en-US" sz="3200" dirty="0">
                <a:latin typeface="Arial" panose="020B0604020202020204" pitchFamily="34" charset="0"/>
                <a:ea typeface="微软雅黑" panose="020B0503020204020204" pitchFamily="34" charset="-122"/>
                <a:cs typeface="Arial" panose="020B0604020202020204" pitchFamily="34" charset="0"/>
              </a:rPr>
              <a:t>behavior</a:t>
            </a:r>
            <a:endParaRPr lang="en-US" sz="3200" dirty="0"/>
          </a:p>
        </p:txBody>
      </p:sp>
      <p:sp>
        <p:nvSpPr>
          <p:cNvPr id="17" name="Rectangle 58"/>
          <p:cNvSpPr/>
          <p:nvPr/>
        </p:nvSpPr>
        <p:spPr>
          <a:xfrm>
            <a:off x="563987"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58"/>
          <p:cNvSpPr/>
          <p:nvPr/>
        </p:nvSpPr>
        <p:spPr>
          <a:xfrm>
            <a:off x="4788343" y="1392307"/>
            <a:ext cx="3771831" cy="1316613"/>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400" b="1" baseline="30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Date Placeholder 2"/>
          <p:cNvSpPr>
            <a:spLocks noGrp="1"/>
          </p:cNvSpPr>
          <p:nvPr>
            <p:ph type="dt" sz="half" idx="10"/>
          </p:nvPr>
        </p:nvSpPr>
        <p:spPr/>
        <p:txBody>
          <a:bodyPr/>
          <a:lstStyle/>
          <a:p>
            <a:pPr>
              <a:defRPr/>
            </a:pPr>
            <a:r>
              <a:rPr lang="en-US"/>
              <a:t>Gov. of India</a:t>
            </a:r>
          </a:p>
        </p:txBody>
      </p:sp>
      <p:sp>
        <p:nvSpPr>
          <p:cNvPr id="19" name="Footer Placeholder 18"/>
          <p:cNvSpPr>
            <a:spLocks noGrp="1"/>
          </p:cNvSpPr>
          <p:nvPr>
            <p:ph type="ftr" sz="quarter" idx="11"/>
          </p:nvPr>
        </p:nvSpPr>
        <p:spPr/>
        <p:txBody>
          <a:bodyPr/>
          <a:lstStyle/>
          <a:p>
            <a:pPr>
              <a:defRPr/>
            </a:pPr>
            <a:r>
              <a:rPr lang="fi-FI"/>
              <a:t>Copyright (C) 2019 C. Faloutsos</a:t>
            </a:r>
            <a:endParaRPr lang="en-US"/>
          </a:p>
        </p:txBody>
      </p:sp>
    </p:spTree>
    <p:extLst>
      <p:ext uri="{BB962C8B-B14F-4D97-AF65-F5344CB8AC3E}">
        <p14:creationId xmlns:p14="http://schemas.microsoft.com/office/powerpoint/2010/main" val="4480127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D9BE-BC6D-D34F-9473-7FE6E0CF8062}"/>
              </a:ext>
            </a:extLst>
          </p:cNvPr>
          <p:cNvSpPr>
            <a:spLocks noGrp="1"/>
          </p:cNvSpPr>
          <p:nvPr>
            <p:ph type="title"/>
          </p:nvPr>
        </p:nvSpPr>
        <p:spPr/>
        <p:txBody>
          <a:bodyPr/>
          <a:lstStyle/>
          <a:p>
            <a:r>
              <a:rPr lang="en-US" dirty="0"/>
              <a:t>Outline - Extras</a:t>
            </a:r>
          </a:p>
        </p:txBody>
      </p:sp>
      <p:sp>
        <p:nvSpPr>
          <p:cNvPr id="3" name="Content Placeholder 2">
            <a:extLst>
              <a:ext uri="{FF2B5EF4-FFF2-40B4-BE49-F238E27FC236}">
                <a16:creationId xmlns:a16="http://schemas.microsoft.com/office/drawing/2014/main" id="{90167B88-B351-B54A-8955-DC3B22BE362E}"/>
              </a:ext>
            </a:extLst>
          </p:cNvPr>
          <p:cNvSpPr>
            <a:spLocks noGrp="1"/>
          </p:cNvSpPr>
          <p:nvPr>
            <p:ph idx="1"/>
          </p:nvPr>
        </p:nvSpPr>
        <p:spPr/>
        <p:txBody>
          <a:bodyPr/>
          <a:lstStyle/>
          <a:p>
            <a:r>
              <a:rPr lang="en-US" dirty="0"/>
              <a:t>3.1: Visualization / Explanation</a:t>
            </a:r>
          </a:p>
          <a:p>
            <a:pPr lvl="1"/>
            <a:r>
              <a:rPr lang="en-US" dirty="0"/>
              <a:t>3.1.1 SVD</a:t>
            </a:r>
          </a:p>
          <a:p>
            <a:pPr lvl="1"/>
            <a:r>
              <a:rPr lang="en-US" dirty="0"/>
              <a:t>3.1.2 Social network</a:t>
            </a:r>
          </a:p>
          <a:p>
            <a:pPr lvl="1"/>
            <a:r>
              <a:rPr lang="en-US" dirty="0"/>
              <a:t>3.1.3 point processes</a:t>
            </a:r>
          </a:p>
          <a:p>
            <a:r>
              <a:rPr lang="en-US" dirty="0"/>
              <a:t>3.2: Virus/influence propagation</a:t>
            </a:r>
          </a:p>
        </p:txBody>
      </p:sp>
      <p:sp>
        <p:nvSpPr>
          <p:cNvPr id="4" name="Date Placeholder 3">
            <a:extLst>
              <a:ext uri="{FF2B5EF4-FFF2-40B4-BE49-F238E27FC236}">
                <a16:creationId xmlns:a16="http://schemas.microsoft.com/office/drawing/2014/main" id="{A6B3413E-E09F-CD44-A40B-5F66539CFCCA}"/>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D919D444-D8F9-8846-A62B-B99367B892D1}"/>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67EBDCE9-FB3D-884F-9C60-8EACCEA196C2}"/>
              </a:ext>
            </a:extLst>
          </p:cNvPr>
          <p:cNvSpPr>
            <a:spLocks noGrp="1"/>
          </p:cNvSpPr>
          <p:nvPr>
            <p:ph type="sldNum" sz="quarter" idx="12"/>
          </p:nvPr>
        </p:nvSpPr>
        <p:spPr/>
        <p:txBody>
          <a:bodyPr/>
          <a:lstStyle/>
          <a:p>
            <a:pPr>
              <a:defRPr/>
            </a:pPr>
            <a:fld id="{F9B43987-7F84-BB4A-8611-CDF75B6A737D}" type="slidenum">
              <a:rPr lang="en-US" smtClean="0"/>
              <a:pPr>
                <a:defRPr/>
              </a:pPr>
              <a:t>28</a:t>
            </a:fld>
            <a:endParaRPr lang="en-US"/>
          </a:p>
        </p:txBody>
      </p:sp>
      <p:sp>
        <p:nvSpPr>
          <p:cNvPr id="7" name="Right Arrow 6">
            <a:extLst>
              <a:ext uri="{FF2B5EF4-FFF2-40B4-BE49-F238E27FC236}">
                <a16:creationId xmlns:a16="http://schemas.microsoft.com/office/drawing/2014/main" id="{15CEDF8A-CD3F-C844-95E0-462B136C0043}"/>
              </a:ext>
            </a:extLst>
          </p:cNvPr>
          <p:cNvSpPr/>
          <p:nvPr/>
        </p:nvSpPr>
        <p:spPr bwMode="auto">
          <a:xfrm>
            <a:off x="298174" y="3110934"/>
            <a:ext cx="546652" cy="43732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spTree>
    <p:extLst>
      <p:ext uri="{BB962C8B-B14F-4D97-AF65-F5344CB8AC3E}">
        <p14:creationId xmlns:p14="http://schemas.microsoft.com/office/powerpoint/2010/main" val="21782991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44547"/>
            <a:ext cx="9144000" cy="2104028"/>
          </a:xfrm>
        </p:spPr>
        <p:txBody>
          <a:bodyPr>
            <a:noAutofit/>
          </a:bodyPr>
          <a:lstStyle/>
          <a:p>
            <a:r>
              <a:rPr lang="en-US" sz="4000" dirty="0"/>
              <a:t>RSC: Mining and Modeling Temporal Activity in Social Media</a:t>
            </a:r>
          </a:p>
        </p:txBody>
      </p:sp>
      <p:sp>
        <p:nvSpPr>
          <p:cNvPr id="3" name="Subtitle 2"/>
          <p:cNvSpPr>
            <a:spLocks noGrp="1"/>
          </p:cNvSpPr>
          <p:nvPr>
            <p:ph type="subTitle" idx="1"/>
          </p:nvPr>
        </p:nvSpPr>
        <p:spPr>
          <a:xfrm>
            <a:off x="685800" y="4582553"/>
            <a:ext cx="7772400" cy="1273627"/>
          </a:xfrm>
        </p:spPr>
        <p:txBody>
          <a:bodyPr>
            <a:normAutofit/>
          </a:bodyPr>
          <a:lstStyle/>
          <a:p>
            <a:pPr>
              <a:lnSpc>
                <a:spcPct val="130000"/>
              </a:lnSpc>
            </a:pPr>
            <a:r>
              <a:rPr lang="en-US" sz="2400" dirty="0">
                <a:solidFill>
                  <a:schemeClr val="tx1"/>
                </a:solidFill>
              </a:rPr>
              <a:t>Alceu F. Costa</a:t>
            </a:r>
            <a:r>
              <a:rPr lang="en-US" sz="2400" baseline="30000" dirty="0">
                <a:solidFill>
                  <a:schemeClr val="tx1"/>
                </a:solidFill>
              </a:rPr>
              <a:t>*</a:t>
            </a:r>
            <a:r>
              <a:rPr lang="en-US" sz="2400" dirty="0">
                <a:solidFill>
                  <a:schemeClr val="tx1"/>
                </a:solidFill>
              </a:rPr>
              <a:t>   </a:t>
            </a:r>
            <a:r>
              <a:rPr lang="en-US" sz="2400" dirty="0" err="1">
                <a:solidFill>
                  <a:schemeClr val="bg1">
                    <a:lumMod val="50000"/>
                  </a:schemeClr>
                </a:solidFill>
              </a:rPr>
              <a:t>Yuto</a:t>
            </a:r>
            <a:r>
              <a:rPr lang="en-US" sz="2400" dirty="0">
                <a:solidFill>
                  <a:schemeClr val="bg1">
                    <a:lumMod val="50000"/>
                  </a:schemeClr>
                </a:solidFill>
              </a:rPr>
              <a:t> Yamaguchi    </a:t>
            </a:r>
            <a:r>
              <a:rPr lang="en-US" sz="2400" dirty="0" err="1">
                <a:solidFill>
                  <a:schemeClr val="bg1">
                    <a:lumMod val="50000"/>
                  </a:schemeClr>
                </a:solidFill>
              </a:rPr>
              <a:t>Agma</a:t>
            </a:r>
            <a:r>
              <a:rPr lang="en-US" sz="2400" dirty="0">
                <a:solidFill>
                  <a:schemeClr val="bg1">
                    <a:lumMod val="50000"/>
                  </a:schemeClr>
                </a:solidFill>
              </a:rPr>
              <a:t> J. M. </a:t>
            </a:r>
            <a:r>
              <a:rPr lang="en-US" sz="2400" dirty="0" err="1">
                <a:solidFill>
                  <a:schemeClr val="bg1">
                    <a:lumMod val="50000"/>
                  </a:schemeClr>
                </a:solidFill>
              </a:rPr>
              <a:t>Traina</a:t>
            </a:r>
            <a:endParaRPr lang="en-US" sz="2400" dirty="0">
              <a:solidFill>
                <a:schemeClr val="bg1">
                  <a:lumMod val="50000"/>
                </a:schemeClr>
              </a:solidFill>
            </a:endParaRPr>
          </a:p>
          <a:p>
            <a:pPr>
              <a:lnSpc>
                <a:spcPct val="130000"/>
              </a:lnSpc>
            </a:pPr>
            <a:r>
              <a:rPr lang="en-US" sz="2400" dirty="0">
                <a:solidFill>
                  <a:schemeClr val="bg1">
                    <a:lumMod val="50000"/>
                  </a:schemeClr>
                </a:solidFill>
              </a:rPr>
              <a:t>Caetano </a:t>
            </a:r>
            <a:r>
              <a:rPr lang="en-US" sz="2400" dirty="0" err="1">
                <a:solidFill>
                  <a:schemeClr val="bg1">
                    <a:lumMod val="50000"/>
                  </a:schemeClr>
                </a:solidFill>
              </a:rPr>
              <a:t>Traina</a:t>
            </a:r>
            <a:r>
              <a:rPr lang="en-US" sz="2400" dirty="0">
                <a:solidFill>
                  <a:schemeClr val="bg1">
                    <a:lumMod val="50000"/>
                  </a:schemeClr>
                </a:solidFill>
              </a:rPr>
              <a:t> Jr.    Christos </a:t>
            </a:r>
            <a:r>
              <a:rPr lang="en-US" sz="2400" dirty="0" err="1">
                <a:solidFill>
                  <a:schemeClr val="bg1">
                    <a:lumMod val="50000"/>
                  </a:schemeClr>
                </a:solidFill>
              </a:rPr>
              <a:t>Faloutsos</a:t>
            </a:r>
            <a:endParaRPr lang="en-US" sz="2400" dirty="0">
              <a:solidFill>
                <a:schemeClr val="bg1">
                  <a:lumMod val="50000"/>
                </a:schemeClr>
              </a:solidFill>
            </a:endParaRPr>
          </a:p>
        </p:txBody>
      </p:sp>
      <p:pic>
        <p:nvPicPr>
          <p:cNvPr id="4" name="Picture 3" descr="logo_US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30" y="355694"/>
            <a:ext cx="946946" cy="532658"/>
          </a:xfrm>
          <a:prstGeom prst="rect">
            <a:avLst/>
          </a:prstGeom>
        </p:spPr>
      </p:pic>
      <p:pic>
        <p:nvPicPr>
          <p:cNvPr id="6" name="Picture 5" descr="tskuba_logo.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1996" y="498386"/>
            <a:ext cx="2013258" cy="559836"/>
          </a:xfrm>
          <a:prstGeom prst="rect">
            <a:avLst/>
          </a:prstGeom>
        </p:spPr>
      </p:pic>
      <p:pic>
        <p:nvPicPr>
          <p:cNvPr id="7" name="Picture 6" descr="CMU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3542" y="462218"/>
            <a:ext cx="975435" cy="632173"/>
          </a:xfrm>
          <a:prstGeom prst="rect">
            <a:avLst/>
          </a:prstGeom>
        </p:spPr>
      </p:pic>
      <p:sp>
        <p:nvSpPr>
          <p:cNvPr id="8" name="TextBox 7"/>
          <p:cNvSpPr txBox="1"/>
          <p:nvPr/>
        </p:nvSpPr>
        <p:spPr>
          <a:xfrm>
            <a:off x="544701" y="770061"/>
            <a:ext cx="2026437" cy="523220"/>
          </a:xfrm>
          <a:prstGeom prst="rect">
            <a:avLst/>
          </a:prstGeom>
          <a:noFill/>
        </p:spPr>
        <p:txBody>
          <a:bodyPr wrap="square" rtlCol="0">
            <a:spAutoFit/>
          </a:bodyPr>
          <a:lstStyle/>
          <a:p>
            <a:pPr algn="ctr"/>
            <a:r>
              <a:rPr lang="en-US" sz="1400" dirty="0" err="1"/>
              <a:t>Universidade</a:t>
            </a:r>
            <a:endParaRPr lang="en-US" sz="1400" dirty="0"/>
          </a:p>
          <a:p>
            <a:pPr algn="ctr"/>
            <a:r>
              <a:rPr lang="en-US" sz="1400" dirty="0"/>
              <a:t>de São Paulo</a:t>
            </a:r>
          </a:p>
        </p:txBody>
      </p:sp>
      <p:sp>
        <p:nvSpPr>
          <p:cNvPr id="9" name="TextBox 8"/>
          <p:cNvSpPr txBox="1"/>
          <p:nvPr/>
        </p:nvSpPr>
        <p:spPr>
          <a:xfrm>
            <a:off x="188132" y="1477404"/>
            <a:ext cx="3449087" cy="369332"/>
          </a:xfrm>
          <a:prstGeom prst="rect">
            <a:avLst/>
          </a:prstGeom>
          <a:noFill/>
        </p:spPr>
        <p:txBody>
          <a:bodyPr wrap="square" rtlCol="0">
            <a:spAutoFit/>
          </a:bodyPr>
          <a:lstStyle/>
          <a:p>
            <a:r>
              <a:rPr lang="en-US" dirty="0"/>
              <a:t>KDD 2015 – Sydney, Australia</a:t>
            </a:r>
          </a:p>
        </p:txBody>
      </p:sp>
      <p:sp>
        <p:nvSpPr>
          <p:cNvPr id="10" name="Subtitle 2"/>
          <p:cNvSpPr txBox="1">
            <a:spLocks/>
          </p:cNvSpPr>
          <p:nvPr/>
        </p:nvSpPr>
        <p:spPr>
          <a:xfrm>
            <a:off x="270454" y="6255390"/>
            <a:ext cx="8416346" cy="390003"/>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pPr>
            <a:r>
              <a:rPr lang="en-US" sz="2400" baseline="30000" dirty="0">
                <a:solidFill>
                  <a:schemeClr val="tx1"/>
                </a:solidFill>
              </a:rPr>
              <a:t>*</a:t>
            </a:r>
            <a:r>
              <a:rPr lang="en-US" sz="2400" dirty="0" err="1">
                <a:solidFill>
                  <a:schemeClr val="tx1"/>
                </a:solidFill>
              </a:rPr>
              <a:t>alceufc@icmc.usp.br</a:t>
            </a:r>
            <a:endParaRPr lang="en-US" sz="2400" dirty="0">
              <a:solidFill>
                <a:schemeClr val="bg1">
                  <a:lumMod val="50000"/>
                </a:schemeClr>
              </a:solidFill>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4028" y="3494024"/>
            <a:ext cx="1225296" cy="1234440"/>
          </a:xfrm>
          <a:prstGeom prst="rect">
            <a:avLst/>
          </a:prstGeom>
        </p:spPr>
      </p:pic>
    </p:spTree>
    <p:extLst>
      <p:ext uri="{BB962C8B-B14F-4D97-AF65-F5344CB8AC3E}">
        <p14:creationId xmlns:p14="http://schemas.microsoft.com/office/powerpoint/2010/main" val="17324302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D9BE-BC6D-D34F-9473-7FE6E0CF8062}"/>
              </a:ext>
            </a:extLst>
          </p:cNvPr>
          <p:cNvSpPr>
            <a:spLocks noGrp="1"/>
          </p:cNvSpPr>
          <p:nvPr>
            <p:ph type="title"/>
          </p:nvPr>
        </p:nvSpPr>
        <p:spPr/>
        <p:txBody>
          <a:bodyPr/>
          <a:lstStyle/>
          <a:p>
            <a:r>
              <a:rPr lang="en-US" dirty="0"/>
              <a:t>Outline - Extras</a:t>
            </a:r>
          </a:p>
        </p:txBody>
      </p:sp>
      <p:sp>
        <p:nvSpPr>
          <p:cNvPr id="3" name="Content Placeholder 2">
            <a:extLst>
              <a:ext uri="{FF2B5EF4-FFF2-40B4-BE49-F238E27FC236}">
                <a16:creationId xmlns:a16="http://schemas.microsoft.com/office/drawing/2014/main" id="{90167B88-B351-B54A-8955-DC3B22BE362E}"/>
              </a:ext>
            </a:extLst>
          </p:cNvPr>
          <p:cNvSpPr>
            <a:spLocks noGrp="1"/>
          </p:cNvSpPr>
          <p:nvPr>
            <p:ph idx="1"/>
          </p:nvPr>
        </p:nvSpPr>
        <p:spPr/>
        <p:txBody>
          <a:bodyPr/>
          <a:lstStyle/>
          <a:p>
            <a:r>
              <a:rPr lang="en-US" dirty="0"/>
              <a:t>3.1: Visualization / Explanation</a:t>
            </a:r>
          </a:p>
          <a:p>
            <a:pPr lvl="1"/>
            <a:r>
              <a:rPr lang="en-US" dirty="0"/>
              <a:t>3.1.1 SVD</a:t>
            </a:r>
          </a:p>
          <a:p>
            <a:pPr lvl="1"/>
            <a:r>
              <a:rPr lang="en-US" dirty="0"/>
              <a:t>3.1.2 Social network</a:t>
            </a:r>
          </a:p>
          <a:p>
            <a:pPr lvl="1"/>
            <a:r>
              <a:rPr lang="en-US" dirty="0"/>
              <a:t>3.1.3 point processes</a:t>
            </a:r>
          </a:p>
          <a:p>
            <a:r>
              <a:rPr lang="en-US" dirty="0"/>
              <a:t>3.2: Virus/influence propagation</a:t>
            </a:r>
          </a:p>
        </p:txBody>
      </p:sp>
      <p:sp>
        <p:nvSpPr>
          <p:cNvPr id="4" name="Date Placeholder 3">
            <a:extLst>
              <a:ext uri="{FF2B5EF4-FFF2-40B4-BE49-F238E27FC236}">
                <a16:creationId xmlns:a16="http://schemas.microsoft.com/office/drawing/2014/main" id="{A6B3413E-E09F-CD44-A40B-5F66539CFCCA}"/>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D919D444-D8F9-8846-A62B-B99367B892D1}"/>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67EBDCE9-FB3D-884F-9C60-8EACCEA196C2}"/>
              </a:ext>
            </a:extLst>
          </p:cNvPr>
          <p:cNvSpPr>
            <a:spLocks noGrp="1"/>
          </p:cNvSpPr>
          <p:nvPr>
            <p:ph type="sldNum" sz="quarter" idx="12"/>
          </p:nvPr>
        </p:nvSpPr>
        <p:spPr/>
        <p:txBody>
          <a:bodyPr/>
          <a:lstStyle/>
          <a:p>
            <a:pPr>
              <a:defRPr/>
            </a:pPr>
            <a:fld id="{F9B43987-7F84-BB4A-8611-CDF75B6A737D}" type="slidenum">
              <a:rPr lang="en-US" smtClean="0"/>
              <a:pPr>
                <a:defRPr/>
              </a:pPr>
              <a:t>3</a:t>
            </a:fld>
            <a:endParaRPr lang="en-US"/>
          </a:p>
        </p:txBody>
      </p:sp>
      <p:sp>
        <p:nvSpPr>
          <p:cNvPr id="7" name="Right Arrow 6">
            <a:extLst>
              <a:ext uri="{FF2B5EF4-FFF2-40B4-BE49-F238E27FC236}">
                <a16:creationId xmlns:a16="http://schemas.microsoft.com/office/drawing/2014/main" id="{15CEDF8A-CD3F-C844-95E0-462B136C0043}"/>
              </a:ext>
            </a:extLst>
          </p:cNvPr>
          <p:cNvSpPr/>
          <p:nvPr/>
        </p:nvSpPr>
        <p:spPr bwMode="auto">
          <a:xfrm>
            <a:off x="298174" y="2057400"/>
            <a:ext cx="546652" cy="43732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spTree>
    <p:extLst>
      <p:ext uri="{BB962C8B-B14F-4D97-AF65-F5344CB8AC3E}">
        <p14:creationId xmlns:p14="http://schemas.microsoft.com/office/powerpoint/2010/main" val="25160470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4"/>
          <p:cNvSpPr/>
          <p:nvPr/>
        </p:nvSpPr>
        <p:spPr>
          <a:xfrm>
            <a:off x="457200" y="1511301"/>
            <a:ext cx="8229599" cy="1564370"/>
          </a:xfrm>
          <a:prstGeom prst="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rgbClr val="FFFF00"/>
              </a:solidFill>
            </a:endParaRPr>
          </a:p>
        </p:txBody>
      </p:sp>
      <p:graphicFrame>
        <p:nvGraphicFramePr>
          <p:cNvPr id="37" name="Table 36"/>
          <p:cNvGraphicFramePr>
            <a:graphicFrameLocks noGrp="1"/>
          </p:cNvGraphicFramePr>
          <p:nvPr/>
        </p:nvGraphicFramePr>
        <p:xfrm>
          <a:off x="457200" y="1511301"/>
          <a:ext cx="8229600" cy="143256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36650">
                <a:tc>
                  <a:txBody>
                    <a:bodyPr/>
                    <a:lstStyle/>
                    <a:p>
                      <a:pPr algn="ctr"/>
                      <a:r>
                        <a:rPr lang="en-US" sz="2800" dirty="0" err="1"/>
                        <a:t>Reddit</a:t>
                      </a:r>
                      <a:r>
                        <a:rPr lang="en-US" sz="2800" baseline="0" dirty="0"/>
                        <a:t> Dataset</a:t>
                      </a:r>
                    </a:p>
                    <a:p>
                      <a:pPr lvl="1" algn="l"/>
                      <a:r>
                        <a:rPr lang="en-US" sz="2000" baseline="0" dirty="0">
                          <a:solidFill>
                            <a:srgbClr val="7F7F7F"/>
                          </a:solidFill>
                        </a:rPr>
                        <a:t>Time-stamp from comments</a:t>
                      </a:r>
                    </a:p>
                    <a:p>
                      <a:pPr lvl="1" algn="l"/>
                      <a:r>
                        <a:rPr lang="en-US" sz="2000" baseline="0" dirty="0">
                          <a:solidFill>
                            <a:srgbClr val="7F7F7F"/>
                          </a:solidFill>
                        </a:rPr>
                        <a:t>21,198 users</a:t>
                      </a:r>
                    </a:p>
                    <a:p>
                      <a:pPr lvl="1" algn="l"/>
                      <a:r>
                        <a:rPr lang="en-US" sz="2000" baseline="0" dirty="0">
                          <a:solidFill>
                            <a:srgbClr val="7F7F7F"/>
                          </a:solidFill>
                        </a:rPr>
                        <a:t>20 Million time-stamps</a:t>
                      </a:r>
                      <a:endParaRPr lang="en-US" sz="2000" dirty="0">
                        <a:solidFill>
                          <a:srgbClr val="7F7F7F"/>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Twitter Dataset</a:t>
                      </a:r>
                    </a:p>
                    <a:p>
                      <a:pPr lvl="1" algn="l"/>
                      <a:r>
                        <a:rPr lang="en-US" sz="2000" dirty="0">
                          <a:solidFill>
                            <a:srgbClr val="7F7F7F"/>
                          </a:solidFill>
                        </a:rPr>
                        <a:t>Time-stamp from tweets</a:t>
                      </a:r>
                    </a:p>
                    <a:p>
                      <a:pPr lvl="1" algn="l"/>
                      <a:r>
                        <a:rPr lang="en-US" sz="2000" dirty="0">
                          <a:solidFill>
                            <a:srgbClr val="7F7F7F"/>
                          </a:solidFill>
                        </a:rPr>
                        <a:t>6,790</a:t>
                      </a:r>
                      <a:r>
                        <a:rPr lang="en-US" sz="2000" baseline="0" dirty="0">
                          <a:solidFill>
                            <a:srgbClr val="7F7F7F"/>
                          </a:solidFill>
                        </a:rPr>
                        <a:t> users</a:t>
                      </a:r>
                    </a:p>
                    <a:p>
                      <a:pPr lvl="1" algn="l"/>
                      <a:r>
                        <a:rPr lang="en-US" sz="2000" baseline="0" dirty="0">
                          <a:solidFill>
                            <a:srgbClr val="7F7F7F"/>
                          </a:solidFill>
                        </a:rPr>
                        <a:t>16 Million time-stamps</a:t>
                      </a:r>
                      <a:endParaRPr lang="en-US" sz="2000" dirty="0">
                        <a:solidFill>
                          <a:srgbClr val="7F7F7F"/>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dirty="0"/>
              <a:t>Pattern Mining: Datasets</a:t>
            </a:r>
          </a:p>
        </p:txBody>
      </p:sp>
      <p:sp>
        <p:nvSpPr>
          <p:cNvPr id="3" name="Content Placeholder 2"/>
          <p:cNvSpPr>
            <a:spLocks noGrp="1"/>
          </p:cNvSpPr>
          <p:nvPr>
            <p:ph idx="1"/>
          </p:nvPr>
        </p:nvSpPr>
        <p:spPr>
          <a:xfrm>
            <a:off x="457200" y="3286324"/>
            <a:ext cx="8229600" cy="1511300"/>
          </a:xfrm>
        </p:spPr>
        <p:txBody>
          <a:bodyPr>
            <a:normAutofit fontScale="77500" lnSpcReduction="20000"/>
          </a:bodyPr>
          <a:lstStyle/>
          <a:p>
            <a:pPr marL="0" indent="0">
              <a:buNone/>
            </a:pPr>
            <a:r>
              <a:rPr lang="en-US" dirty="0"/>
              <a:t>For each user we have: </a:t>
            </a:r>
          </a:p>
          <a:p>
            <a:pPr marL="0" indent="0">
              <a:buNone/>
            </a:pPr>
            <a:r>
              <a:rPr lang="en-US" dirty="0"/>
              <a:t>	</a:t>
            </a:r>
            <a:r>
              <a:rPr lang="en-US" dirty="0">
                <a:solidFill>
                  <a:srgbClr val="7F7F7F"/>
                </a:solidFill>
              </a:rPr>
              <a:t>Sequence of postings time-stamps:</a:t>
            </a:r>
            <a:r>
              <a:rPr lang="en-US" dirty="0"/>
              <a:t> </a:t>
            </a:r>
            <a:r>
              <a:rPr lang="en-US" b="1" i="1" dirty="0"/>
              <a:t>T</a:t>
            </a:r>
            <a:r>
              <a:rPr lang="en-US" i="1" dirty="0"/>
              <a:t> = (t</a:t>
            </a:r>
            <a:r>
              <a:rPr lang="en-US" i="1" baseline="-25000" dirty="0"/>
              <a:t>1</a:t>
            </a:r>
            <a:r>
              <a:rPr lang="en-US" i="1" dirty="0"/>
              <a:t>, t</a:t>
            </a:r>
            <a:r>
              <a:rPr lang="en-US" i="1" baseline="-25000" dirty="0"/>
              <a:t>2</a:t>
            </a:r>
            <a:r>
              <a:rPr lang="en-US" i="1" dirty="0"/>
              <a:t>, t</a:t>
            </a:r>
            <a:r>
              <a:rPr lang="en-US" i="1" baseline="-25000" dirty="0"/>
              <a:t>3</a:t>
            </a:r>
            <a:r>
              <a:rPr lang="en-US" i="1" dirty="0"/>
              <a:t>, …)</a:t>
            </a:r>
          </a:p>
          <a:p>
            <a:pPr marL="0" indent="0" algn="just">
              <a:buNone/>
            </a:pPr>
            <a:r>
              <a:rPr lang="en-US" dirty="0"/>
              <a:t>	</a:t>
            </a:r>
            <a:r>
              <a:rPr lang="en-US" dirty="0">
                <a:solidFill>
                  <a:srgbClr val="7F7F7F"/>
                </a:solidFill>
              </a:rPr>
              <a:t>Inter-arrival times (IAT) of postings:</a:t>
            </a:r>
            <a:r>
              <a:rPr lang="en-US" dirty="0"/>
              <a:t>  </a:t>
            </a:r>
            <a:r>
              <a:rPr lang="en-US" i="1" dirty="0"/>
              <a:t>(∆</a:t>
            </a:r>
            <a:r>
              <a:rPr lang="en-US" i="1" baseline="-25000" dirty="0"/>
              <a:t>1</a:t>
            </a:r>
            <a:r>
              <a:rPr lang="en-US" i="1" dirty="0"/>
              <a:t>, ∆</a:t>
            </a:r>
            <a:r>
              <a:rPr lang="en-US" i="1" baseline="-25000" dirty="0"/>
              <a:t>2</a:t>
            </a:r>
            <a:r>
              <a:rPr lang="en-US" i="1" dirty="0"/>
              <a:t>, ∆</a:t>
            </a:r>
            <a:r>
              <a:rPr lang="en-US" i="1" baseline="-25000" dirty="0"/>
              <a:t>3</a:t>
            </a:r>
            <a:r>
              <a:rPr lang="en-US" i="1" dirty="0"/>
              <a:t>, …)</a:t>
            </a:r>
            <a:endParaRPr lang="en-US" dirty="0"/>
          </a:p>
        </p:txBody>
      </p:sp>
      <p:grpSp>
        <p:nvGrpSpPr>
          <p:cNvPr id="8" name="Group 37"/>
          <p:cNvGrpSpPr/>
          <p:nvPr/>
        </p:nvGrpSpPr>
        <p:grpSpPr>
          <a:xfrm>
            <a:off x="359610" y="4570701"/>
            <a:ext cx="8446081" cy="1733176"/>
            <a:chOff x="457200" y="3148947"/>
            <a:chExt cx="8446081" cy="1733176"/>
          </a:xfrm>
        </p:grpSpPr>
        <p:cxnSp>
          <p:nvCxnSpPr>
            <p:cNvPr id="21" name="Straight Connector 20"/>
            <p:cNvCxnSpPr/>
            <p:nvPr/>
          </p:nvCxnSpPr>
          <p:spPr>
            <a:xfrm flipV="1">
              <a:off x="2194274"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376785"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151963"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054141"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792108" y="4238977"/>
              <a:ext cx="6138334" cy="0"/>
            </a:xfrm>
            <a:prstGeom prst="straightConnector1">
              <a:avLst/>
            </a:prstGeom>
            <a:ln>
              <a:solidFill>
                <a:schemeClr val="tx1"/>
              </a:solidFill>
              <a:headEnd type="none"/>
              <a:tailEnd type="stealth" w="lg" len="lg"/>
            </a:ln>
          </p:spPr>
          <p:style>
            <a:lnRef idx="3">
              <a:schemeClr val="dk1"/>
            </a:lnRef>
            <a:fillRef idx="0">
              <a:schemeClr val="dk1"/>
            </a:fillRef>
            <a:effectRef idx="2">
              <a:schemeClr val="dk1"/>
            </a:effectRef>
            <a:fontRef idx="minor">
              <a:schemeClr val="tx1"/>
            </a:fontRef>
          </p:style>
        </p:cxnSp>
        <p:sp>
          <p:nvSpPr>
            <p:cNvPr id="12" name="Oval 11"/>
            <p:cNvSpPr/>
            <p:nvPr/>
          </p:nvSpPr>
          <p:spPr>
            <a:xfrm>
              <a:off x="2081386"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263897"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39075"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941253"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919107" y="4482013"/>
              <a:ext cx="550334" cy="400110"/>
            </a:xfrm>
            <a:prstGeom prst="rect">
              <a:avLst/>
            </a:prstGeom>
            <a:noFill/>
          </p:spPr>
          <p:txBody>
            <a:bodyPr wrap="square" rtlCol="0">
              <a:spAutoFit/>
            </a:bodyPr>
            <a:lstStyle/>
            <a:p>
              <a:pPr algn="ctr"/>
              <a:r>
                <a:rPr lang="en-US" sz="2000" dirty="0"/>
                <a:t>t</a:t>
              </a:r>
              <a:r>
                <a:rPr lang="en-US" sz="2000" baseline="-25000" dirty="0"/>
                <a:t>1</a:t>
              </a:r>
            </a:p>
          </p:txBody>
        </p:sp>
        <p:sp>
          <p:nvSpPr>
            <p:cNvPr id="17" name="TextBox 16"/>
            <p:cNvSpPr txBox="1"/>
            <p:nvPr/>
          </p:nvSpPr>
          <p:spPr>
            <a:xfrm>
              <a:off x="3101618" y="4482013"/>
              <a:ext cx="550334" cy="400110"/>
            </a:xfrm>
            <a:prstGeom prst="rect">
              <a:avLst/>
            </a:prstGeom>
            <a:noFill/>
          </p:spPr>
          <p:txBody>
            <a:bodyPr wrap="square" rtlCol="0">
              <a:spAutoFit/>
            </a:bodyPr>
            <a:lstStyle/>
            <a:p>
              <a:pPr algn="ctr"/>
              <a:r>
                <a:rPr lang="en-US" sz="2000" dirty="0"/>
                <a:t>t</a:t>
              </a:r>
              <a:r>
                <a:rPr lang="en-US" sz="2000" baseline="-25000" dirty="0"/>
                <a:t>2</a:t>
              </a:r>
            </a:p>
          </p:txBody>
        </p:sp>
        <p:sp>
          <p:nvSpPr>
            <p:cNvPr id="18" name="TextBox 17"/>
            <p:cNvSpPr txBox="1"/>
            <p:nvPr/>
          </p:nvSpPr>
          <p:spPr>
            <a:xfrm>
              <a:off x="4876796" y="4482013"/>
              <a:ext cx="550334" cy="400110"/>
            </a:xfrm>
            <a:prstGeom prst="rect">
              <a:avLst/>
            </a:prstGeom>
            <a:noFill/>
          </p:spPr>
          <p:txBody>
            <a:bodyPr wrap="square" rtlCol="0">
              <a:spAutoFit/>
            </a:bodyPr>
            <a:lstStyle/>
            <a:p>
              <a:pPr algn="ctr"/>
              <a:r>
                <a:rPr lang="en-US" sz="2000" dirty="0"/>
                <a:t>t</a:t>
              </a:r>
              <a:r>
                <a:rPr lang="en-US" sz="2000" baseline="-25000" dirty="0"/>
                <a:t>3</a:t>
              </a:r>
            </a:p>
          </p:txBody>
        </p:sp>
        <p:sp>
          <p:nvSpPr>
            <p:cNvPr id="19" name="TextBox 18"/>
            <p:cNvSpPr txBox="1"/>
            <p:nvPr/>
          </p:nvSpPr>
          <p:spPr>
            <a:xfrm>
              <a:off x="6778974" y="4482013"/>
              <a:ext cx="550334" cy="400110"/>
            </a:xfrm>
            <a:prstGeom prst="rect">
              <a:avLst/>
            </a:prstGeom>
            <a:noFill/>
          </p:spPr>
          <p:txBody>
            <a:bodyPr wrap="square" rtlCol="0">
              <a:spAutoFit/>
            </a:bodyPr>
            <a:lstStyle/>
            <a:p>
              <a:pPr algn="ctr"/>
              <a:r>
                <a:rPr lang="en-US" sz="2000" dirty="0"/>
                <a:t>t</a:t>
              </a:r>
              <a:r>
                <a:rPr lang="en-US" sz="2000" baseline="-25000" dirty="0"/>
                <a:t>4</a:t>
              </a: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594099"/>
              <a:ext cx="1024467" cy="1024467"/>
            </a:xfrm>
            <a:prstGeom prst="rect">
              <a:avLst/>
            </a:prstGeom>
          </p:spPr>
        </p:pic>
        <p:cxnSp>
          <p:nvCxnSpPr>
            <p:cNvPr id="27" name="Straight Arrow Connector 26"/>
            <p:cNvCxnSpPr/>
            <p:nvPr/>
          </p:nvCxnSpPr>
          <p:spPr>
            <a:xfrm>
              <a:off x="2194274" y="3594099"/>
              <a:ext cx="1182511"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376785" y="3594099"/>
              <a:ext cx="1775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151963" y="3594099"/>
              <a:ext cx="1902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669738" y="3159667"/>
              <a:ext cx="431880" cy="369332"/>
            </a:xfrm>
            <a:prstGeom prst="rect">
              <a:avLst/>
            </a:prstGeom>
          </p:spPr>
          <p:txBody>
            <a:bodyPr wrap="none">
              <a:spAutoFit/>
            </a:bodyPr>
            <a:lstStyle/>
            <a:p>
              <a:r>
                <a:rPr lang="en-US" i="1" dirty="0"/>
                <a:t>∆</a:t>
              </a:r>
              <a:r>
                <a:rPr lang="en-US" i="1" baseline="-25000" dirty="0"/>
                <a:t>1</a:t>
              </a:r>
              <a:endParaRPr lang="en-US" dirty="0"/>
            </a:p>
          </p:txBody>
        </p:sp>
        <p:sp>
          <p:nvSpPr>
            <p:cNvPr id="33" name="Rectangle 32"/>
            <p:cNvSpPr/>
            <p:nvPr/>
          </p:nvSpPr>
          <p:spPr>
            <a:xfrm>
              <a:off x="4049804" y="3152990"/>
              <a:ext cx="435900" cy="369332"/>
            </a:xfrm>
            <a:prstGeom prst="rect">
              <a:avLst/>
            </a:prstGeom>
          </p:spPr>
          <p:txBody>
            <a:bodyPr wrap="none">
              <a:spAutoFit/>
            </a:bodyPr>
            <a:lstStyle/>
            <a:p>
              <a:r>
                <a:rPr lang="en-US" i="1" dirty="0"/>
                <a:t>∆</a:t>
              </a:r>
              <a:r>
                <a:rPr lang="en-US" i="1" baseline="-25000" dirty="0"/>
                <a:t>2</a:t>
              </a:r>
              <a:endParaRPr lang="en-US" dirty="0"/>
            </a:p>
          </p:txBody>
        </p:sp>
        <p:sp>
          <p:nvSpPr>
            <p:cNvPr id="34" name="Rectangle 33"/>
            <p:cNvSpPr/>
            <p:nvPr/>
          </p:nvSpPr>
          <p:spPr>
            <a:xfrm>
              <a:off x="5903370" y="3148947"/>
              <a:ext cx="435900" cy="369332"/>
            </a:xfrm>
            <a:prstGeom prst="rect">
              <a:avLst/>
            </a:prstGeom>
          </p:spPr>
          <p:txBody>
            <a:bodyPr wrap="none">
              <a:spAutoFit/>
            </a:bodyPr>
            <a:lstStyle/>
            <a:p>
              <a:r>
                <a:rPr lang="en-US" i="1" dirty="0"/>
                <a:t>∆</a:t>
              </a:r>
              <a:r>
                <a:rPr lang="en-US" i="1" baseline="-25000" dirty="0"/>
                <a:t>3</a:t>
              </a:r>
              <a:endParaRPr lang="en-US" dirty="0"/>
            </a:p>
          </p:txBody>
        </p:sp>
        <p:sp>
          <p:nvSpPr>
            <p:cNvPr id="35" name="TextBox 34"/>
            <p:cNvSpPr txBox="1"/>
            <p:nvPr/>
          </p:nvSpPr>
          <p:spPr>
            <a:xfrm>
              <a:off x="7859056" y="4226795"/>
              <a:ext cx="1044225" cy="369332"/>
            </a:xfrm>
            <a:prstGeom prst="rect">
              <a:avLst/>
            </a:prstGeom>
            <a:noFill/>
          </p:spPr>
          <p:txBody>
            <a:bodyPr wrap="square" rtlCol="0">
              <a:spAutoFit/>
            </a:bodyPr>
            <a:lstStyle/>
            <a:p>
              <a:r>
                <a:rPr lang="en-US" dirty="0"/>
                <a:t>time</a:t>
              </a:r>
            </a:p>
          </p:txBody>
        </p:sp>
      </p:grpSp>
      <p:sp>
        <p:nvSpPr>
          <p:cNvPr id="9" name="Footer Placeholder 8">
            <a:extLst>
              <a:ext uri="{FF2B5EF4-FFF2-40B4-BE49-F238E27FC236}">
                <a16:creationId xmlns:a16="http://schemas.microsoft.com/office/drawing/2014/main" id="{6EE8D111-E431-FB43-A18E-BCEF53AC06E9}"/>
              </a:ext>
            </a:extLst>
          </p:cNvPr>
          <p:cNvSpPr>
            <a:spLocks noGrp="1"/>
          </p:cNvSpPr>
          <p:nvPr>
            <p:ph type="ftr" sz="quarter" idx="11"/>
          </p:nvPr>
        </p:nvSpPr>
        <p:spPr/>
        <p:txBody>
          <a:bodyPr/>
          <a:lstStyle/>
          <a:p>
            <a:pPr>
              <a:defRPr/>
            </a:pPr>
            <a:r>
              <a:rPr lang="fi-FI"/>
              <a:t>Copyright (C) 2019 C. Faloutsos</a:t>
            </a:r>
            <a:endParaRPr lang="en-US"/>
          </a:p>
        </p:txBody>
      </p:sp>
      <p:sp>
        <p:nvSpPr>
          <p:cNvPr id="10" name="Slide Number Placeholder 9">
            <a:extLst>
              <a:ext uri="{FF2B5EF4-FFF2-40B4-BE49-F238E27FC236}">
                <a16:creationId xmlns:a16="http://schemas.microsoft.com/office/drawing/2014/main" id="{7CCB367E-830E-D344-AD32-699A8877299D}"/>
              </a:ext>
            </a:extLst>
          </p:cNvPr>
          <p:cNvSpPr>
            <a:spLocks noGrp="1"/>
          </p:cNvSpPr>
          <p:nvPr>
            <p:ph type="sldNum" sz="quarter" idx="12"/>
          </p:nvPr>
        </p:nvSpPr>
        <p:spPr/>
        <p:txBody>
          <a:bodyPr/>
          <a:lstStyle/>
          <a:p>
            <a:pPr>
              <a:defRPr/>
            </a:pPr>
            <a:fld id="{F9B43987-7F84-BB4A-8611-CDF75B6A737D}" type="slidenum">
              <a:rPr lang="en-US" smtClean="0"/>
              <a:pPr>
                <a:defRPr/>
              </a:pPr>
              <a:t>30</a:t>
            </a:fld>
            <a:endParaRPr lang="en-US"/>
          </a:p>
        </p:txBody>
      </p:sp>
      <p:sp>
        <p:nvSpPr>
          <p:cNvPr id="4" name="Date Placeholder 3">
            <a:extLst>
              <a:ext uri="{FF2B5EF4-FFF2-40B4-BE49-F238E27FC236}">
                <a16:creationId xmlns:a16="http://schemas.microsoft.com/office/drawing/2014/main" id="{DC15FE14-CAC9-5C48-89DB-7CD34489C1A6}"/>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1609432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atin typeface="Times New Roman" charset="0"/>
                <a:ea typeface="ＭＳ Ｐゴシック" charset="0"/>
                <a:cs typeface="ＭＳ Ｐゴシック" charset="0"/>
              </a:rPr>
              <a:t>Human? Robots?</a:t>
            </a:r>
          </a:p>
        </p:txBody>
      </p:sp>
      <p:pic>
        <p:nvPicPr>
          <p:cNvPr id="8704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4200" y="1382713"/>
            <a:ext cx="8102600" cy="227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3"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2300" y="3990975"/>
            <a:ext cx="80137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4" name="TextBox 7"/>
          <p:cNvSpPr txBox="1">
            <a:spLocks noChangeArrowheads="1"/>
          </p:cNvSpPr>
          <p:nvPr/>
        </p:nvSpPr>
        <p:spPr bwMode="auto">
          <a:xfrm>
            <a:off x="8007350" y="3276600"/>
            <a:ext cx="6286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log</a:t>
            </a:r>
          </a:p>
        </p:txBody>
      </p:sp>
      <p:sp>
        <p:nvSpPr>
          <p:cNvPr id="87045" name="TextBox 8"/>
          <p:cNvSpPr txBox="1">
            <a:spLocks noChangeArrowheads="1"/>
          </p:cNvSpPr>
          <p:nvPr/>
        </p:nvSpPr>
        <p:spPr bwMode="auto">
          <a:xfrm>
            <a:off x="-3175" y="1663700"/>
            <a:ext cx="100488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linear</a:t>
            </a:r>
          </a:p>
        </p:txBody>
      </p:sp>
      <p:cxnSp>
        <p:nvCxnSpPr>
          <p:cNvPr id="87046" name="Straight Arrow Connector 10"/>
          <p:cNvCxnSpPr>
            <a:cxnSpLocks noChangeShapeType="1"/>
          </p:cNvCxnSpPr>
          <p:nvPr/>
        </p:nvCxnSpPr>
        <p:spPr bwMode="auto">
          <a:xfrm flipV="1">
            <a:off x="355600" y="2247900"/>
            <a:ext cx="0" cy="508000"/>
          </a:xfrm>
          <a:prstGeom prst="straightConnector1">
            <a:avLst/>
          </a:prstGeom>
          <a:noFill/>
          <a:ln w="3175">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cxnSp>
        <p:nvCxnSpPr>
          <p:cNvPr id="87047" name="Straight Arrow Connector 12"/>
          <p:cNvCxnSpPr>
            <a:cxnSpLocks noChangeShapeType="1"/>
          </p:cNvCxnSpPr>
          <p:nvPr/>
        </p:nvCxnSpPr>
        <p:spPr bwMode="auto">
          <a:xfrm>
            <a:off x="7099300" y="3759200"/>
            <a:ext cx="660400" cy="0"/>
          </a:xfrm>
          <a:prstGeom prst="straightConnector1">
            <a:avLst/>
          </a:prstGeom>
          <a:noFill/>
          <a:ln w="3175">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2" name="Group 37"/>
          <p:cNvGrpSpPr>
            <a:grpSpLocks noChangeAspect="1"/>
          </p:cNvGrpSpPr>
          <p:nvPr/>
        </p:nvGrpSpPr>
        <p:grpSpPr>
          <a:xfrm>
            <a:off x="5733764" y="174607"/>
            <a:ext cx="3026665" cy="484632"/>
            <a:chOff x="457200" y="3421944"/>
            <a:chExt cx="7473242" cy="1196622"/>
          </a:xfrm>
        </p:grpSpPr>
        <p:cxnSp>
          <p:nvCxnSpPr>
            <p:cNvPr id="13" name="Straight Connector 12"/>
            <p:cNvCxnSpPr/>
            <p:nvPr/>
          </p:nvCxnSpPr>
          <p:spPr>
            <a:xfrm flipV="1">
              <a:off x="2194274"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376785"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151963"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054141"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92108" y="4238977"/>
              <a:ext cx="6138334" cy="0"/>
            </a:xfrm>
            <a:prstGeom prst="straightConnector1">
              <a:avLst/>
            </a:prstGeom>
            <a:ln>
              <a:solidFill>
                <a:schemeClr val="tx1"/>
              </a:solidFill>
              <a:headEnd type="none"/>
              <a:tailEnd type="stealth" w="lg" len="lg"/>
            </a:ln>
          </p:spPr>
          <p:style>
            <a:lnRef idx="3">
              <a:schemeClr val="dk1"/>
            </a:lnRef>
            <a:fillRef idx="0">
              <a:schemeClr val="dk1"/>
            </a:fillRef>
            <a:effectRef idx="2">
              <a:schemeClr val="dk1"/>
            </a:effectRef>
            <a:fontRef idx="minor">
              <a:schemeClr val="tx1"/>
            </a:fontRef>
          </p:style>
        </p:cxnSp>
        <p:sp>
          <p:nvSpPr>
            <p:cNvPr id="18" name="Oval 17"/>
            <p:cNvSpPr/>
            <p:nvPr/>
          </p:nvSpPr>
          <p:spPr>
            <a:xfrm>
              <a:off x="2081386"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63897"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039075"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941253"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594099"/>
              <a:ext cx="1024467" cy="1024467"/>
            </a:xfrm>
            <a:prstGeom prst="rect">
              <a:avLst/>
            </a:prstGeom>
          </p:spPr>
        </p:pic>
        <p:cxnSp>
          <p:nvCxnSpPr>
            <p:cNvPr id="27" name="Straight Arrow Connector 26"/>
            <p:cNvCxnSpPr/>
            <p:nvPr/>
          </p:nvCxnSpPr>
          <p:spPr>
            <a:xfrm>
              <a:off x="2194274" y="3594099"/>
              <a:ext cx="1182511"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376785" y="3594099"/>
              <a:ext cx="1775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151963" y="3594099"/>
              <a:ext cx="1902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5" name="Footer Placeholder 4">
            <a:extLst>
              <a:ext uri="{FF2B5EF4-FFF2-40B4-BE49-F238E27FC236}">
                <a16:creationId xmlns:a16="http://schemas.microsoft.com/office/drawing/2014/main" id="{3445909C-89D7-8B44-BA50-8D9809A9D532}"/>
              </a:ext>
            </a:extLst>
          </p:cNvPr>
          <p:cNvSpPr>
            <a:spLocks noGrp="1"/>
          </p:cNvSpPr>
          <p:nvPr>
            <p:ph type="ftr" sz="quarter" idx="11"/>
          </p:nvPr>
        </p:nvSpPr>
        <p:spPr/>
        <p:txBody>
          <a:bodyPr/>
          <a:lstStyle/>
          <a:p>
            <a:pPr>
              <a:defRPr/>
            </a:pPr>
            <a:r>
              <a:rPr lang="fi-FI"/>
              <a:t>Copyright (C) 2019 C. Faloutsos</a:t>
            </a:r>
            <a:endParaRPr lang="en-US"/>
          </a:p>
        </p:txBody>
      </p:sp>
      <p:sp>
        <p:nvSpPr>
          <p:cNvPr id="6" name="Slide Number Placeholder 5">
            <a:extLst>
              <a:ext uri="{FF2B5EF4-FFF2-40B4-BE49-F238E27FC236}">
                <a16:creationId xmlns:a16="http://schemas.microsoft.com/office/drawing/2014/main" id="{4CEACDB9-6AE9-0541-9E70-7F83A7931E1B}"/>
              </a:ext>
            </a:extLst>
          </p:cNvPr>
          <p:cNvSpPr>
            <a:spLocks noGrp="1"/>
          </p:cNvSpPr>
          <p:nvPr>
            <p:ph type="sldNum" sz="quarter" idx="12"/>
          </p:nvPr>
        </p:nvSpPr>
        <p:spPr/>
        <p:txBody>
          <a:bodyPr/>
          <a:lstStyle/>
          <a:p>
            <a:pPr>
              <a:defRPr/>
            </a:pPr>
            <a:fld id="{F9B43987-7F84-BB4A-8611-CDF75B6A737D}" type="slidenum">
              <a:rPr lang="en-US" smtClean="0"/>
              <a:pPr>
                <a:defRPr/>
              </a:pPr>
              <a:t>31</a:t>
            </a:fld>
            <a:endParaRPr lang="en-US"/>
          </a:p>
        </p:txBody>
      </p:sp>
      <p:sp>
        <p:nvSpPr>
          <p:cNvPr id="2" name="Date Placeholder 1">
            <a:extLst>
              <a:ext uri="{FF2B5EF4-FFF2-40B4-BE49-F238E27FC236}">
                <a16:creationId xmlns:a16="http://schemas.microsoft.com/office/drawing/2014/main" id="{CE8A12B7-BB23-C24A-B11F-D50BF1F4EB39}"/>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15036485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atin typeface="Times New Roman" charset="0"/>
                <a:ea typeface="ＭＳ Ｐゴシック" charset="0"/>
                <a:cs typeface="ＭＳ Ｐゴシック" charset="0"/>
              </a:rPr>
              <a:t>Human? Robots?</a:t>
            </a:r>
          </a:p>
        </p:txBody>
      </p:sp>
      <p:pic>
        <p:nvPicPr>
          <p:cNvPr id="8806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4200" y="1382713"/>
            <a:ext cx="8102600" cy="227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67"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2300" y="3990975"/>
            <a:ext cx="80137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8" name="TextBox 7"/>
          <p:cNvSpPr txBox="1">
            <a:spLocks noChangeArrowheads="1"/>
          </p:cNvSpPr>
          <p:nvPr/>
        </p:nvSpPr>
        <p:spPr bwMode="auto">
          <a:xfrm>
            <a:off x="8007350" y="3276600"/>
            <a:ext cx="6286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log</a:t>
            </a:r>
          </a:p>
        </p:txBody>
      </p:sp>
      <p:sp>
        <p:nvSpPr>
          <p:cNvPr id="88069" name="TextBox 8"/>
          <p:cNvSpPr txBox="1">
            <a:spLocks noChangeArrowheads="1"/>
          </p:cNvSpPr>
          <p:nvPr/>
        </p:nvSpPr>
        <p:spPr bwMode="auto">
          <a:xfrm>
            <a:off x="-3175" y="1663700"/>
            <a:ext cx="100488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linear</a:t>
            </a:r>
          </a:p>
        </p:txBody>
      </p:sp>
      <p:cxnSp>
        <p:nvCxnSpPr>
          <p:cNvPr id="88070" name="Straight Arrow Connector 10"/>
          <p:cNvCxnSpPr>
            <a:cxnSpLocks noChangeShapeType="1"/>
          </p:cNvCxnSpPr>
          <p:nvPr/>
        </p:nvCxnSpPr>
        <p:spPr bwMode="auto">
          <a:xfrm flipV="1">
            <a:off x="355600" y="2247900"/>
            <a:ext cx="0" cy="508000"/>
          </a:xfrm>
          <a:prstGeom prst="straightConnector1">
            <a:avLst/>
          </a:prstGeom>
          <a:noFill/>
          <a:ln w="3175">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cxnSp>
        <p:nvCxnSpPr>
          <p:cNvPr id="88071" name="Straight Arrow Connector 12"/>
          <p:cNvCxnSpPr>
            <a:cxnSpLocks noChangeShapeType="1"/>
          </p:cNvCxnSpPr>
          <p:nvPr/>
        </p:nvCxnSpPr>
        <p:spPr bwMode="auto">
          <a:xfrm>
            <a:off x="7099300" y="3759200"/>
            <a:ext cx="660400" cy="0"/>
          </a:xfrm>
          <a:prstGeom prst="straightConnector1">
            <a:avLst/>
          </a:prstGeom>
          <a:noFill/>
          <a:ln w="3175">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88072" name="TextBox 13"/>
          <p:cNvSpPr txBox="1">
            <a:spLocks noChangeArrowheads="1"/>
          </p:cNvSpPr>
          <p:nvPr/>
        </p:nvSpPr>
        <p:spPr bwMode="auto">
          <a:xfrm>
            <a:off x="2974975" y="1193800"/>
            <a:ext cx="43338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2’</a:t>
            </a:r>
          </a:p>
        </p:txBody>
      </p:sp>
      <p:sp>
        <p:nvSpPr>
          <p:cNvPr id="88073" name="TextBox 14"/>
          <p:cNvSpPr txBox="1">
            <a:spLocks noChangeArrowheads="1"/>
          </p:cNvSpPr>
          <p:nvPr/>
        </p:nvSpPr>
        <p:spPr bwMode="auto">
          <a:xfrm>
            <a:off x="4183063" y="1181100"/>
            <a:ext cx="5556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3h</a:t>
            </a:r>
          </a:p>
        </p:txBody>
      </p:sp>
      <p:sp>
        <p:nvSpPr>
          <p:cNvPr id="88074" name="TextBox 15"/>
          <p:cNvSpPr txBox="1">
            <a:spLocks noChangeArrowheads="1"/>
          </p:cNvSpPr>
          <p:nvPr/>
        </p:nvSpPr>
        <p:spPr bwMode="auto">
          <a:xfrm>
            <a:off x="5035550" y="1130300"/>
            <a:ext cx="9080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ctr" eaLnBrk="1" hangingPunct="1"/>
            <a:r>
              <a:rPr lang="en-US"/>
              <a:t>1day</a:t>
            </a:r>
          </a:p>
        </p:txBody>
      </p:sp>
      <p:cxnSp>
        <p:nvCxnSpPr>
          <p:cNvPr id="88075" name="Straight Connector 17"/>
          <p:cNvCxnSpPr>
            <a:cxnSpLocks noChangeShapeType="1"/>
          </p:cNvCxnSpPr>
          <p:nvPr/>
        </p:nvCxnSpPr>
        <p:spPr bwMode="auto">
          <a:xfrm>
            <a:off x="3136900" y="1739900"/>
            <a:ext cx="12700" cy="3771900"/>
          </a:xfrm>
          <a:prstGeom prst="line">
            <a:avLst/>
          </a:prstGeom>
          <a:noFill/>
          <a:ln w="3175">
            <a:solidFill>
              <a:schemeClr val="tx1"/>
            </a:solidFill>
            <a:prstDash val="sysDot"/>
            <a:round/>
            <a:headEnd type="none" w="sm" len="sm"/>
            <a:tailEnd/>
          </a:ln>
          <a:extLst>
            <a:ext uri="{909E8E84-426E-40dd-AFC4-6F175D3DCCD1}">
              <a14:hiddenFill xmlns:a14="http://schemas.microsoft.com/office/drawing/2010/main" xmlns="">
                <a:noFill/>
              </a14:hiddenFill>
            </a:ext>
          </a:extLst>
        </p:spPr>
      </p:cxnSp>
      <p:cxnSp>
        <p:nvCxnSpPr>
          <p:cNvPr id="88076" name="Straight Connector 18"/>
          <p:cNvCxnSpPr>
            <a:cxnSpLocks noChangeShapeType="1"/>
          </p:cNvCxnSpPr>
          <p:nvPr/>
        </p:nvCxnSpPr>
        <p:spPr bwMode="auto">
          <a:xfrm>
            <a:off x="4508500" y="1765300"/>
            <a:ext cx="12700" cy="3771900"/>
          </a:xfrm>
          <a:prstGeom prst="line">
            <a:avLst/>
          </a:prstGeom>
          <a:noFill/>
          <a:ln w="3175">
            <a:solidFill>
              <a:schemeClr val="tx1"/>
            </a:solidFill>
            <a:prstDash val="sysDot"/>
            <a:round/>
            <a:headEnd type="none" w="sm" len="sm"/>
            <a:tailEnd/>
          </a:ln>
          <a:extLst>
            <a:ext uri="{909E8E84-426E-40dd-AFC4-6F175D3DCCD1}">
              <a14:hiddenFill xmlns:a14="http://schemas.microsoft.com/office/drawing/2010/main" xmlns="">
                <a:noFill/>
              </a14:hiddenFill>
            </a:ext>
          </a:extLst>
        </p:spPr>
      </p:cxnSp>
      <p:cxnSp>
        <p:nvCxnSpPr>
          <p:cNvPr id="88077" name="Straight Connector 19"/>
          <p:cNvCxnSpPr>
            <a:cxnSpLocks noChangeShapeType="1"/>
          </p:cNvCxnSpPr>
          <p:nvPr/>
        </p:nvCxnSpPr>
        <p:spPr bwMode="auto">
          <a:xfrm>
            <a:off x="5537200" y="1701800"/>
            <a:ext cx="12700" cy="3771900"/>
          </a:xfrm>
          <a:prstGeom prst="line">
            <a:avLst/>
          </a:prstGeom>
          <a:noFill/>
          <a:ln w="3175">
            <a:solidFill>
              <a:schemeClr val="tx1"/>
            </a:solidFill>
            <a:prstDash val="sysDot"/>
            <a:round/>
            <a:headEnd type="none" w="sm" len="sm"/>
            <a:tailEnd/>
          </a:ln>
          <a:extLst>
            <a:ext uri="{909E8E84-426E-40dd-AFC4-6F175D3DCCD1}">
              <a14:hiddenFill xmlns:a14="http://schemas.microsoft.com/office/drawing/2010/main" xmlns="">
                <a:noFill/>
              </a14:hiddenFill>
            </a:ext>
          </a:extLst>
        </p:spPr>
      </p:cxnSp>
      <p:grpSp>
        <p:nvGrpSpPr>
          <p:cNvPr id="18" name="Group 37"/>
          <p:cNvGrpSpPr>
            <a:grpSpLocks noChangeAspect="1"/>
          </p:cNvGrpSpPr>
          <p:nvPr/>
        </p:nvGrpSpPr>
        <p:grpSpPr>
          <a:xfrm>
            <a:off x="5733764" y="174607"/>
            <a:ext cx="3026665" cy="484632"/>
            <a:chOff x="457200" y="3421944"/>
            <a:chExt cx="7473242" cy="1196622"/>
          </a:xfrm>
        </p:grpSpPr>
        <p:cxnSp>
          <p:nvCxnSpPr>
            <p:cNvPr id="19" name="Straight Connector 18"/>
            <p:cNvCxnSpPr/>
            <p:nvPr/>
          </p:nvCxnSpPr>
          <p:spPr>
            <a:xfrm flipV="1">
              <a:off x="2194274"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76785"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151963"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7054141"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792108" y="4238977"/>
              <a:ext cx="6138334" cy="0"/>
            </a:xfrm>
            <a:prstGeom prst="straightConnector1">
              <a:avLst/>
            </a:prstGeom>
            <a:ln>
              <a:solidFill>
                <a:schemeClr val="tx1"/>
              </a:solidFill>
              <a:headEnd type="none"/>
              <a:tailEnd type="stealth" w="lg" len="lg"/>
            </a:ln>
          </p:spPr>
          <p:style>
            <a:lnRef idx="3">
              <a:schemeClr val="dk1"/>
            </a:lnRef>
            <a:fillRef idx="0">
              <a:schemeClr val="dk1"/>
            </a:fillRef>
            <a:effectRef idx="2">
              <a:schemeClr val="dk1"/>
            </a:effectRef>
            <a:fontRef idx="minor">
              <a:schemeClr val="tx1"/>
            </a:fontRef>
          </p:style>
        </p:cxnSp>
        <p:sp>
          <p:nvSpPr>
            <p:cNvPr id="24" name="Oval 23"/>
            <p:cNvSpPr/>
            <p:nvPr/>
          </p:nvSpPr>
          <p:spPr>
            <a:xfrm>
              <a:off x="2081386"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263897"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039075"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941253"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594099"/>
              <a:ext cx="1024467" cy="1024467"/>
            </a:xfrm>
            <a:prstGeom prst="rect">
              <a:avLst/>
            </a:prstGeom>
          </p:spPr>
        </p:pic>
        <p:cxnSp>
          <p:nvCxnSpPr>
            <p:cNvPr id="29" name="Straight Arrow Connector 28"/>
            <p:cNvCxnSpPr/>
            <p:nvPr/>
          </p:nvCxnSpPr>
          <p:spPr>
            <a:xfrm>
              <a:off x="2194274" y="3594099"/>
              <a:ext cx="1182511"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376785" y="3594099"/>
              <a:ext cx="1775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151963" y="3594099"/>
              <a:ext cx="1902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5" name="Footer Placeholder 4">
            <a:extLst>
              <a:ext uri="{FF2B5EF4-FFF2-40B4-BE49-F238E27FC236}">
                <a16:creationId xmlns:a16="http://schemas.microsoft.com/office/drawing/2014/main" id="{B9DEC82D-A5C5-8C48-AEC7-F200985708AB}"/>
              </a:ext>
            </a:extLst>
          </p:cNvPr>
          <p:cNvSpPr>
            <a:spLocks noGrp="1"/>
          </p:cNvSpPr>
          <p:nvPr>
            <p:ph type="ftr" sz="quarter" idx="11"/>
          </p:nvPr>
        </p:nvSpPr>
        <p:spPr/>
        <p:txBody>
          <a:bodyPr/>
          <a:lstStyle/>
          <a:p>
            <a:pPr>
              <a:defRPr/>
            </a:pPr>
            <a:r>
              <a:rPr lang="fi-FI"/>
              <a:t>Copyright (C) 2019 C. Faloutsos</a:t>
            </a:r>
            <a:endParaRPr lang="en-US"/>
          </a:p>
        </p:txBody>
      </p:sp>
      <p:sp>
        <p:nvSpPr>
          <p:cNvPr id="6" name="Slide Number Placeholder 5">
            <a:extLst>
              <a:ext uri="{FF2B5EF4-FFF2-40B4-BE49-F238E27FC236}">
                <a16:creationId xmlns:a16="http://schemas.microsoft.com/office/drawing/2014/main" id="{6DFFA418-1182-BF4D-B8FF-3C41EEC63D00}"/>
              </a:ext>
            </a:extLst>
          </p:cNvPr>
          <p:cNvSpPr>
            <a:spLocks noGrp="1"/>
          </p:cNvSpPr>
          <p:nvPr>
            <p:ph type="sldNum" sz="quarter" idx="12"/>
          </p:nvPr>
        </p:nvSpPr>
        <p:spPr/>
        <p:txBody>
          <a:bodyPr/>
          <a:lstStyle/>
          <a:p>
            <a:pPr>
              <a:defRPr/>
            </a:pPr>
            <a:fld id="{F9B43987-7F84-BB4A-8611-CDF75B6A737D}" type="slidenum">
              <a:rPr lang="en-US" smtClean="0"/>
              <a:pPr>
                <a:defRPr/>
              </a:pPr>
              <a:t>32</a:t>
            </a:fld>
            <a:endParaRPr lang="en-US"/>
          </a:p>
        </p:txBody>
      </p:sp>
      <p:sp>
        <p:nvSpPr>
          <p:cNvPr id="2" name="Date Placeholder 1">
            <a:extLst>
              <a:ext uri="{FF2B5EF4-FFF2-40B4-BE49-F238E27FC236}">
                <a16:creationId xmlns:a16="http://schemas.microsoft.com/office/drawing/2014/main" id="{C62274CC-5B00-1E4D-842A-601282E7597E}"/>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33776272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6E2-236E-F04E-B78C-B9FCBF98F065}"/>
              </a:ext>
            </a:extLst>
          </p:cNvPr>
          <p:cNvSpPr>
            <a:spLocks noGrp="1"/>
          </p:cNvSpPr>
          <p:nvPr>
            <p:ph type="title"/>
          </p:nvPr>
        </p:nvSpPr>
        <p:spPr/>
        <p:txBody>
          <a:bodyPr/>
          <a:lstStyle/>
          <a:p>
            <a:r>
              <a:rPr lang="en-US" dirty="0"/>
              <a:t>IAT </a:t>
            </a:r>
            <a:r>
              <a:rPr lang="en-US" dirty="0" err="1"/>
              <a:t>heatmaps</a:t>
            </a:r>
            <a:endParaRPr lang="en-US" dirty="0"/>
          </a:p>
        </p:txBody>
      </p:sp>
      <p:pic>
        <p:nvPicPr>
          <p:cNvPr id="9" name="Content Placeholder 8">
            <a:extLst>
              <a:ext uri="{FF2B5EF4-FFF2-40B4-BE49-F238E27FC236}">
                <a16:creationId xmlns:a16="http://schemas.microsoft.com/office/drawing/2014/main" id="{66899004-52EC-7D41-B660-883B88E12DE0}"/>
              </a:ext>
            </a:extLst>
          </p:cNvPr>
          <p:cNvPicPr>
            <a:picLocks noGrp="1" noChangeAspect="1"/>
          </p:cNvPicPr>
          <p:nvPr>
            <p:ph idx="1"/>
          </p:nvPr>
        </p:nvPicPr>
        <p:blipFill>
          <a:blip r:embed="rId2"/>
          <a:stretch>
            <a:fillRect/>
          </a:stretch>
        </p:blipFill>
        <p:spPr>
          <a:xfrm>
            <a:off x="345992" y="2085975"/>
            <a:ext cx="4546662" cy="3667473"/>
          </a:xfrm>
        </p:spPr>
      </p:pic>
      <p:sp>
        <p:nvSpPr>
          <p:cNvPr id="5" name="Footer Placeholder 4">
            <a:extLst>
              <a:ext uri="{FF2B5EF4-FFF2-40B4-BE49-F238E27FC236}">
                <a16:creationId xmlns:a16="http://schemas.microsoft.com/office/drawing/2014/main" id="{B3C27719-C316-A64B-9E5F-C9C0199D9B29}"/>
              </a:ext>
            </a:extLst>
          </p:cNvPr>
          <p:cNvSpPr>
            <a:spLocks noGrp="1"/>
          </p:cNvSpPr>
          <p:nvPr>
            <p:ph type="ftr" sz="quarter" idx="11"/>
          </p:nvPr>
        </p:nvSpPr>
        <p:spPr/>
        <p:txBody>
          <a:bodyPr/>
          <a:lstStyle/>
          <a:p>
            <a:pPr>
              <a:defRPr/>
            </a:pPr>
            <a:r>
              <a:rPr lang="fi-FI"/>
              <a:t>Copyright (C) 2019 C. Faloutsos</a:t>
            </a:r>
            <a:endParaRPr lang="en-US"/>
          </a:p>
        </p:txBody>
      </p:sp>
      <p:sp>
        <p:nvSpPr>
          <p:cNvPr id="6" name="Slide Number Placeholder 5">
            <a:extLst>
              <a:ext uri="{FF2B5EF4-FFF2-40B4-BE49-F238E27FC236}">
                <a16:creationId xmlns:a16="http://schemas.microsoft.com/office/drawing/2014/main" id="{1192B52C-67C9-A640-A9CF-66204AD6F385}"/>
              </a:ext>
            </a:extLst>
          </p:cNvPr>
          <p:cNvSpPr>
            <a:spLocks noGrp="1"/>
          </p:cNvSpPr>
          <p:nvPr>
            <p:ph type="sldNum" sz="quarter" idx="12"/>
          </p:nvPr>
        </p:nvSpPr>
        <p:spPr/>
        <p:txBody>
          <a:bodyPr/>
          <a:lstStyle/>
          <a:p>
            <a:pPr>
              <a:defRPr/>
            </a:pPr>
            <a:fld id="{F9B43987-7F84-BB4A-8611-CDF75B6A737D}" type="slidenum">
              <a:rPr lang="en-US" smtClean="0"/>
              <a:pPr>
                <a:defRPr/>
              </a:pPr>
              <a:t>33</a:t>
            </a:fld>
            <a:endParaRPr lang="en-US"/>
          </a:p>
        </p:txBody>
      </p:sp>
      <p:grpSp>
        <p:nvGrpSpPr>
          <p:cNvPr id="10" name="Group 37">
            <a:extLst>
              <a:ext uri="{FF2B5EF4-FFF2-40B4-BE49-F238E27FC236}">
                <a16:creationId xmlns:a16="http://schemas.microsoft.com/office/drawing/2014/main" id="{C2A6A3D2-C244-1142-BEF4-3BAF47714F16}"/>
              </a:ext>
            </a:extLst>
          </p:cNvPr>
          <p:cNvGrpSpPr>
            <a:grpSpLocks noChangeAspect="1"/>
          </p:cNvGrpSpPr>
          <p:nvPr/>
        </p:nvGrpSpPr>
        <p:grpSpPr>
          <a:xfrm>
            <a:off x="5704475" y="5753448"/>
            <a:ext cx="3026665" cy="484632"/>
            <a:chOff x="457200" y="3421944"/>
            <a:chExt cx="7473242" cy="1196622"/>
          </a:xfrm>
        </p:grpSpPr>
        <p:cxnSp>
          <p:nvCxnSpPr>
            <p:cNvPr id="11" name="Straight Connector 10">
              <a:extLst>
                <a:ext uri="{FF2B5EF4-FFF2-40B4-BE49-F238E27FC236}">
                  <a16:creationId xmlns:a16="http://schemas.microsoft.com/office/drawing/2014/main" id="{945DD5AD-9E71-8F4B-820C-6DAD1C82FE0C}"/>
                </a:ext>
              </a:extLst>
            </p:cNvPr>
            <p:cNvCxnSpPr/>
            <p:nvPr/>
          </p:nvCxnSpPr>
          <p:spPr>
            <a:xfrm flipV="1">
              <a:off x="2194274"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E7FEF9-6837-8B40-A7CC-FEB4B342F399}"/>
                </a:ext>
              </a:extLst>
            </p:cNvPr>
            <p:cNvCxnSpPr/>
            <p:nvPr/>
          </p:nvCxnSpPr>
          <p:spPr>
            <a:xfrm flipV="1">
              <a:off x="3376785"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F8A051A-CD56-0A46-B478-5F3A968BFFEE}"/>
                </a:ext>
              </a:extLst>
            </p:cNvPr>
            <p:cNvCxnSpPr/>
            <p:nvPr/>
          </p:nvCxnSpPr>
          <p:spPr>
            <a:xfrm flipV="1">
              <a:off x="5151963"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9804173-E091-AD4A-A5DC-88D00BECBC18}"/>
                </a:ext>
              </a:extLst>
            </p:cNvPr>
            <p:cNvCxnSpPr/>
            <p:nvPr/>
          </p:nvCxnSpPr>
          <p:spPr>
            <a:xfrm flipV="1">
              <a:off x="7054141"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0F56E1A-D28B-0C42-BA29-008EE1DE0FEE}"/>
                </a:ext>
              </a:extLst>
            </p:cNvPr>
            <p:cNvCxnSpPr/>
            <p:nvPr/>
          </p:nvCxnSpPr>
          <p:spPr>
            <a:xfrm>
              <a:off x="1792108" y="4238977"/>
              <a:ext cx="6138334" cy="0"/>
            </a:xfrm>
            <a:prstGeom prst="straightConnector1">
              <a:avLst/>
            </a:prstGeom>
            <a:ln>
              <a:solidFill>
                <a:schemeClr val="tx1"/>
              </a:solidFill>
              <a:headEnd type="none"/>
              <a:tailEnd type="stealth" w="lg" len="lg"/>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DA5C0894-21BE-BD40-AE25-5E21CDCBDB24}"/>
                </a:ext>
              </a:extLst>
            </p:cNvPr>
            <p:cNvSpPr/>
            <p:nvPr/>
          </p:nvSpPr>
          <p:spPr>
            <a:xfrm>
              <a:off x="2081386"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A86D03E-2D08-2E40-81C7-6283CA9237F0}"/>
                </a:ext>
              </a:extLst>
            </p:cNvPr>
            <p:cNvSpPr/>
            <p:nvPr/>
          </p:nvSpPr>
          <p:spPr>
            <a:xfrm>
              <a:off x="3263897"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2EF615F-2A2A-1D41-8BBE-25046CA2DD52}"/>
                </a:ext>
              </a:extLst>
            </p:cNvPr>
            <p:cNvSpPr/>
            <p:nvPr/>
          </p:nvSpPr>
          <p:spPr>
            <a:xfrm>
              <a:off x="5039075"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C875A9-2ABB-AB4B-B9F7-79E9D5465D11}"/>
                </a:ext>
              </a:extLst>
            </p:cNvPr>
            <p:cNvSpPr/>
            <p:nvPr/>
          </p:nvSpPr>
          <p:spPr>
            <a:xfrm>
              <a:off x="6941253"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CECD215-A677-CA4F-B44D-30CC35F7C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594099"/>
              <a:ext cx="1024467" cy="1024467"/>
            </a:xfrm>
            <a:prstGeom prst="rect">
              <a:avLst/>
            </a:prstGeom>
          </p:spPr>
        </p:pic>
        <p:cxnSp>
          <p:nvCxnSpPr>
            <p:cNvPr id="21" name="Straight Arrow Connector 20">
              <a:extLst>
                <a:ext uri="{FF2B5EF4-FFF2-40B4-BE49-F238E27FC236}">
                  <a16:creationId xmlns:a16="http://schemas.microsoft.com/office/drawing/2014/main" id="{A219A4DD-3AE6-E941-8D7E-8136D17BF723}"/>
                </a:ext>
              </a:extLst>
            </p:cNvPr>
            <p:cNvCxnSpPr/>
            <p:nvPr/>
          </p:nvCxnSpPr>
          <p:spPr>
            <a:xfrm>
              <a:off x="2194274" y="3594099"/>
              <a:ext cx="1182511"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FC01967-2249-B44D-AA95-F2A4A7C1466C}"/>
                </a:ext>
              </a:extLst>
            </p:cNvPr>
            <p:cNvCxnSpPr/>
            <p:nvPr/>
          </p:nvCxnSpPr>
          <p:spPr>
            <a:xfrm>
              <a:off x="3376785" y="3594099"/>
              <a:ext cx="1775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4A10851-0093-E54A-9CC3-F12EF8AB137F}"/>
                </a:ext>
              </a:extLst>
            </p:cNvPr>
            <p:cNvCxnSpPr/>
            <p:nvPr/>
          </p:nvCxnSpPr>
          <p:spPr>
            <a:xfrm>
              <a:off x="5151963" y="3594099"/>
              <a:ext cx="1902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BAFF172A-6512-A648-A480-9B1D23E2AEEF}"/>
              </a:ext>
            </a:extLst>
          </p:cNvPr>
          <p:cNvSpPr txBox="1"/>
          <p:nvPr/>
        </p:nvSpPr>
        <p:spPr>
          <a:xfrm>
            <a:off x="1902758" y="1700213"/>
            <a:ext cx="1166538" cy="492443"/>
          </a:xfrm>
          <a:prstGeom prst="rect">
            <a:avLst/>
          </a:prstGeom>
          <a:noFill/>
        </p:spPr>
        <p:txBody>
          <a:bodyPr wrap="none" rtlCol="0">
            <a:spAutoFit/>
          </a:bodyPr>
          <a:lstStyle/>
          <a:p>
            <a:r>
              <a:rPr lang="en-US" dirty="0"/>
              <a:t>Twitter</a:t>
            </a:r>
          </a:p>
        </p:txBody>
      </p:sp>
      <p:sp>
        <p:nvSpPr>
          <p:cNvPr id="3" name="TextBox 2">
            <a:extLst>
              <a:ext uri="{FF2B5EF4-FFF2-40B4-BE49-F238E27FC236}">
                <a16:creationId xmlns:a16="http://schemas.microsoft.com/office/drawing/2014/main" id="{8D4302CE-66F2-9744-8398-AF0D82B5A1EF}"/>
              </a:ext>
            </a:extLst>
          </p:cNvPr>
          <p:cNvSpPr txBox="1"/>
          <p:nvPr/>
        </p:nvSpPr>
        <p:spPr>
          <a:xfrm>
            <a:off x="6471758" y="5107368"/>
            <a:ext cx="351379" cy="492443"/>
          </a:xfrm>
          <a:prstGeom prst="rect">
            <a:avLst/>
          </a:prstGeom>
          <a:noFill/>
        </p:spPr>
        <p:txBody>
          <a:bodyPr wrap="none" rtlCol="0">
            <a:spAutoFit/>
          </a:bodyPr>
          <a:lstStyle/>
          <a:p>
            <a:r>
              <a:rPr lang="en-US" dirty="0"/>
              <a:t>x</a:t>
            </a:r>
          </a:p>
        </p:txBody>
      </p:sp>
      <p:sp>
        <p:nvSpPr>
          <p:cNvPr id="24" name="TextBox 23">
            <a:extLst>
              <a:ext uri="{FF2B5EF4-FFF2-40B4-BE49-F238E27FC236}">
                <a16:creationId xmlns:a16="http://schemas.microsoft.com/office/drawing/2014/main" id="{CCD38D5A-65DC-F54E-A3C7-855FBAE834F0}"/>
              </a:ext>
            </a:extLst>
          </p:cNvPr>
          <p:cNvSpPr txBox="1"/>
          <p:nvPr/>
        </p:nvSpPr>
        <p:spPr>
          <a:xfrm>
            <a:off x="7070692" y="5115273"/>
            <a:ext cx="351379" cy="492443"/>
          </a:xfrm>
          <a:prstGeom prst="rect">
            <a:avLst/>
          </a:prstGeom>
          <a:noFill/>
        </p:spPr>
        <p:txBody>
          <a:bodyPr wrap="none" rtlCol="0">
            <a:spAutoFit/>
          </a:bodyPr>
          <a:lstStyle/>
          <a:p>
            <a:r>
              <a:rPr lang="en-US" dirty="0"/>
              <a:t>y</a:t>
            </a:r>
          </a:p>
        </p:txBody>
      </p:sp>
      <p:sp>
        <p:nvSpPr>
          <p:cNvPr id="4" name="Date Placeholder 3">
            <a:extLst>
              <a:ext uri="{FF2B5EF4-FFF2-40B4-BE49-F238E27FC236}">
                <a16:creationId xmlns:a16="http://schemas.microsoft.com/office/drawing/2014/main" id="{EEF34FB8-463F-1F41-8513-000B21469D1F}"/>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40924131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6E2-236E-F04E-B78C-B9FCBF98F065}"/>
              </a:ext>
            </a:extLst>
          </p:cNvPr>
          <p:cNvSpPr>
            <a:spLocks noGrp="1"/>
          </p:cNvSpPr>
          <p:nvPr>
            <p:ph type="title"/>
          </p:nvPr>
        </p:nvSpPr>
        <p:spPr/>
        <p:txBody>
          <a:bodyPr/>
          <a:lstStyle/>
          <a:p>
            <a:r>
              <a:rPr lang="en-US" dirty="0"/>
              <a:t>IAT </a:t>
            </a:r>
            <a:r>
              <a:rPr lang="en-US" dirty="0" err="1"/>
              <a:t>heatmaps</a:t>
            </a:r>
            <a:endParaRPr lang="en-US" dirty="0"/>
          </a:p>
        </p:txBody>
      </p:sp>
      <p:pic>
        <p:nvPicPr>
          <p:cNvPr id="9" name="Content Placeholder 8">
            <a:extLst>
              <a:ext uri="{FF2B5EF4-FFF2-40B4-BE49-F238E27FC236}">
                <a16:creationId xmlns:a16="http://schemas.microsoft.com/office/drawing/2014/main" id="{66899004-52EC-7D41-B660-883B88E12DE0}"/>
              </a:ext>
            </a:extLst>
          </p:cNvPr>
          <p:cNvPicPr>
            <a:picLocks noGrp="1" noChangeAspect="1"/>
          </p:cNvPicPr>
          <p:nvPr>
            <p:ph idx="1"/>
          </p:nvPr>
        </p:nvPicPr>
        <p:blipFill>
          <a:blip r:embed="rId2"/>
          <a:stretch>
            <a:fillRect/>
          </a:stretch>
        </p:blipFill>
        <p:spPr>
          <a:xfrm>
            <a:off x="345992" y="2085975"/>
            <a:ext cx="4546662" cy="3667473"/>
          </a:xfrm>
        </p:spPr>
      </p:pic>
      <p:sp>
        <p:nvSpPr>
          <p:cNvPr id="5" name="Footer Placeholder 4">
            <a:extLst>
              <a:ext uri="{FF2B5EF4-FFF2-40B4-BE49-F238E27FC236}">
                <a16:creationId xmlns:a16="http://schemas.microsoft.com/office/drawing/2014/main" id="{B3C27719-C316-A64B-9E5F-C9C0199D9B29}"/>
              </a:ext>
            </a:extLst>
          </p:cNvPr>
          <p:cNvSpPr>
            <a:spLocks noGrp="1"/>
          </p:cNvSpPr>
          <p:nvPr>
            <p:ph type="ftr" sz="quarter" idx="11"/>
          </p:nvPr>
        </p:nvSpPr>
        <p:spPr/>
        <p:txBody>
          <a:bodyPr/>
          <a:lstStyle/>
          <a:p>
            <a:pPr>
              <a:defRPr/>
            </a:pPr>
            <a:r>
              <a:rPr lang="fi-FI"/>
              <a:t>Copyright (C) 2019 C. Faloutsos</a:t>
            </a:r>
            <a:endParaRPr lang="en-US"/>
          </a:p>
        </p:txBody>
      </p:sp>
      <p:sp>
        <p:nvSpPr>
          <p:cNvPr id="6" name="Slide Number Placeholder 5">
            <a:extLst>
              <a:ext uri="{FF2B5EF4-FFF2-40B4-BE49-F238E27FC236}">
                <a16:creationId xmlns:a16="http://schemas.microsoft.com/office/drawing/2014/main" id="{1192B52C-67C9-A640-A9CF-66204AD6F385}"/>
              </a:ext>
            </a:extLst>
          </p:cNvPr>
          <p:cNvSpPr>
            <a:spLocks noGrp="1"/>
          </p:cNvSpPr>
          <p:nvPr>
            <p:ph type="sldNum" sz="quarter" idx="12"/>
          </p:nvPr>
        </p:nvSpPr>
        <p:spPr/>
        <p:txBody>
          <a:bodyPr/>
          <a:lstStyle/>
          <a:p>
            <a:pPr>
              <a:defRPr/>
            </a:pPr>
            <a:fld id="{F9B43987-7F84-BB4A-8611-CDF75B6A737D}" type="slidenum">
              <a:rPr lang="en-US" smtClean="0"/>
              <a:pPr>
                <a:defRPr/>
              </a:pPr>
              <a:t>34</a:t>
            </a:fld>
            <a:endParaRPr lang="en-US"/>
          </a:p>
        </p:txBody>
      </p:sp>
      <p:grpSp>
        <p:nvGrpSpPr>
          <p:cNvPr id="10" name="Group 37">
            <a:extLst>
              <a:ext uri="{FF2B5EF4-FFF2-40B4-BE49-F238E27FC236}">
                <a16:creationId xmlns:a16="http://schemas.microsoft.com/office/drawing/2014/main" id="{C2A6A3D2-C244-1142-BEF4-3BAF47714F16}"/>
              </a:ext>
            </a:extLst>
          </p:cNvPr>
          <p:cNvGrpSpPr>
            <a:grpSpLocks noChangeAspect="1"/>
          </p:cNvGrpSpPr>
          <p:nvPr/>
        </p:nvGrpSpPr>
        <p:grpSpPr>
          <a:xfrm>
            <a:off x="5704475" y="5753448"/>
            <a:ext cx="3026665" cy="484632"/>
            <a:chOff x="457200" y="3421944"/>
            <a:chExt cx="7473242" cy="1196622"/>
          </a:xfrm>
        </p:grpSpPr>
        <p:cxnSp>
          <p:nvCxnSpPr>
            <p:cNvPr id="11" name="Straight Connector 10">
              <a:extLst>
                <a:ext uri="{FF2B5EF4-FFF2-40B4-BE49-F238E27FC236}">
                  <a16:creationId xmlns:a16="http://schemas.microsoft.com/office/drawing/2014/main" id="{945DD5AD-9E71-8F4B-820C-6DAD1C82FE0C}"/>
                </a:ext>
              </a:extLst>
            </p:cNvPr>
            <p:cNvCxnSpPr/>
            <p:nvPr/>
          </p:nvCxnSpPr>
          <p:spPr>
            <a:xfrm flipV="1">
              <a:off x="2194274"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E7FEF9-6837-8B40-A7CC-FEB4B342F399}"/>
                </a:ext>
              </a:extLst>
            </p:cNvPr>
            <p:cNvCxnSpPr/>
            <p:nvPr/>
          </p:nvCxnSpPr>
          <p:spPr>
            <a:xfrm flipV="1">
              <a:off x="3376785"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F8A051A-CD56-0A46-B478-5F3A968BFFEE}"/>
                </a:ext>
              </a:extLst>
            </p:cNvPr>
            <p:cNvCxnSpPr/>
            <p:nvPr/>
          </p:nvCxnSpPr>
          <p:spPr>
            <a:xfrm flipV="1">
              <a:off x="5151963"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9804173-E091-AD4A-A5DC-88D00BECBC18}"/>
                </a:ext>
              </a:extLst>
            </p:cNvPr>
            <p:cNvCxnSpPr/>
            <p:nvPr/>
          </p:nvCxnSpPr>
          <p:spPr>
            <a:xfrm flipV="1">
              <a:off x="7054141" y="3421944"/>
              <a:ext cx="0" cy="733778"/>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0F56E1A-D28B-0C42-BA29-008EE1DE0FEE}"/>
                </a:ext>
              </a:extLst>
            </p:cNvPr>
            <p:cNvCxnSpPr/>
            <p:nvPr/>
          </p:nvCxnSpPr>
          <p:spPr>
            <a:xfrm>
              <a:off x="1792108" y="4238977"/>
              <a:ext cx="6138334" cy="0"/>
            </a:xfrm>
            <a:prstGeom prst="straightConnector1">
              <a:avLst/>
            </a:prstGeom>
            <a:ln>
              <a:solidFill>
                <a:schemeClr val="tx1"/>
              </a:solidFill>
              <a:headEnd type="none"/>
              <a:tailEnd type="stealth" w="lg" len="lg"/>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DA5C0894-21BE-BD40-AE25-5E21CDCBDB24}"/>
                </a:ext>
              </a:extLst>
            </p:cNvPr>
            <p:cNvSpPr/>
            <p:nvPr/>
          </p:nvSpPr>
          <p:spPr>
            <a:xfrm>
              <a:off x="2081386"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A86D03E-2D08-2E40-81C7-6283CA9237F0}"/>
                </a:ext>
              </a:extLst>
            </p:cNvPr>
            <p:cNvSpPr/>
            <p:nvPr/>
          </p:nvSpPr>
          <p:spPr>
            <a:xfrm>
              <a:off x="3263897"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2EF615F-2A2A-1D41-8BBE-25046CA2DD52}"/>
                </a:ext>
              </a:extLst>
            </p:cNvPr>
            <p:cNvSpPr/>
            <p:nvPr/>
          </p:nvSpPr>
          <p:spPr>
            <a:xfrm>
              <a:off x="5039075"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C875A9-2ABB-AB4B-B9F7-79E9D5465D11}"/>
                </a:ext>
              </a:extLst>
            </p:cNvPr>
            <p:cNvSpPr/>
            <p:nvPr/>
          </p:nvSpPr>
          <p:spPr>
            <a:xfrm>
              <a:off x="6941253" y="4126089"/>
              <a:ext cx="225777" cy="225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CECD215-A677-CA4F-B44D-30CC35F7C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594099"/>
              <a:ext cx="1024467" cy="1024467"/>
            </a:xfrm>
            <a:prstGeom prst="rect">
              <a:avLst/>
            </a:prstGeom>
          </p:spPr>
        </p:pic>
        <p:cxnSp>
          <p:nvCxnSpPr>
            <p:cNvPr id="21" name="Straight Arrow Connector 20">
              <a:extLst>
                <a:ext uri="{FF2B5EF4-FFF2-40B4-BE49-F238E27FC236}">
                  <a16:creationId xmlns:a16="http://schemas.microsoft.com/office/drawing/2014/main" id="{A219A4DD-3AE6-E941-8D7E-8136D17BF723}"/>
                </a:ext>
              </a:extLst>
            </p:cNvPr>
            <p:cNvCxnSpPr/>
            <p:nvPr/>
          </p:nvCxnSpPr>
          <p:spPr>
            <a:xfrm>
              <a:off x="2194274" y="3594099"/>
              <a:ext cx="1182511"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FC01967-2249-B44D-AA95-F2A4A7C1466C}"/>
                </a:ext>
              </a:extLst>
            </p:cNvPr>
            <p:cNvCxnSpPr/>
            <p:nvPr/>
          </p:nvCxnSpPr>
          <p:spPr>
            <a:xfrm>
              <a:off x="3376785" y="3594099"/>
              <a:ext cx="1775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4A10851-0093-E54A-9CC3-F12EF8AB137F}"/>
                </a:ext>
              </a:extLst>
            </p:cNvPr>
            <p:cNvCxnSpPr/>
            <p:nvPr/>
          </p:nvCxnSpPr>
          <p:spPr>
            <a:xfrm>
              <a:off x="5151963" y="3594099"/>
              <a:ext cx="1902178" cy="0"/>
            </a:xfrm>
            <a:prstGeom prst="straightConnector1">
              <a:avLst/>
            </a:prstGeom>
            <a:ln>
              <a:solidFill>
                <a:srgbClr val="00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grpSp>
      <p:pic>
        <p:nvPicPr>
          <p:cNvPr id="24" name="Content Placeholder 8">
            <a:extLst>
              <a:ext uri="{FF2B5EF4-FFF2-40B4-BE49-F238E27FC236}">
                <a16:creationId xmlns:a16="http://schemas.microsoft.com/office/drawing/2014/main" id="{EAA5FE89-93C2-C149-B8E1-D34575E48D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842634" y="1760670"/>
            <a:ext cx="2807495" cy="3694353"/>
          </a:xfrm>
          <a:prstGeom prst="rect">
            <a:avLst/>
          </a:prstGeom>
          <a:noFill/>
          <a:ln w="9525">
            <a:noFill/>
            <a:miter lim="800000"/>
            <a:headEnd/>
            <a:tailEnd/>
          </a:ln>
        </p:spPr>
      </p:pic>
      <p:sp>
        <p:nvSpPr>
          <p:cNvPr id="26" name="Rectangle 25">
            <a:extLst>
              <a:ext uri="{FF2B5EF4-FFF2-40B4-BE49-F238E27FC236}">
                <a16:creationId xmlns:a16="http://schemas.microsoft.com/office/drawing/2014/main" id="{4E01FC8E-8B0C-9B4E-8638-1438FDBE1AE3}"/>
              </a:ext>
            </a:extLst>
          </p:cNvPr>
          <p:cNvSpPr/>
          <p:nvPr/>
        </p:nvSpPr>
        <p:spPr bwMode="auto">
          <a:xfrm>
            <a:off x="1857375" y="3743325"/>
            <a:ext cx="761948" cy="900113"/>
          </a:xfrm>
          <a:prstGeom prst="rec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cxnSp>
        <p:nvCxnSpPr>
          <p:cNvPr id="28" name="Straight Connector 27">
            <a:extLst>
              <a:ext uri="{FF2B5EF4-FFF2-40B4-BE49-F238E27FC236}">
                <a16:creationId xmlns:a16="http://schemas.microsoft.com/office/drawing/2014/main" id="{D5BD5994-BBD8-B243-BB29-814FB98A4992}"/>
              </a:ext>
            </a:extLst>
          </p:cNvPr>
          <p:cNvCxnSpPr/>
          <p:nvPr/>
        </p:nvCxnSpPr>
        <p:spPr bwMode="auto">
          <a:xfrm flipV="1">
            <a:off x="1828800" y="1790352"/>
            <a:ext cx="4013834" cy="1938686"/>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30" name="Straight Connector 29">
            <a:extLst>
              <a:ext uri="{FF2B5EF4-FFF2-40B4-BE49-F238E27FC236}">
                <a16:creationId xmlns:a16="http://schemas.microsoft.com/office/drawing/2014/main" id="{71DC301D-F55E-9B4A-9EEC-E8714BA25837}"/>
              </a:ext>
            </a:extLst>
          </p:cNvPr>
          <p:cNvCxnSpPr/>
          <p:nvPr/>
        </p:nvCxnSpPr>
        <p:spPr bwMode="auto">
          <a:xfrm flipV="1">
            <a:off x="2619323" y="1790352"/>
            <a:ext cx="6030806" cy="1952973"/>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32" name="Straight Connector 31">
            <a:extLst>
              <a:ext uri="{FF2B5EF4-FFF2-40B4-BE49-F238E27FC236}">
                <a16:creationId xmlns:a16="http://schemas.microsoft.com/office/drawing/2014/main" id="{929EF3AA-ADAE-C64C-A9E6-5F33D34F207A}"/>
              </a:ext>
            </a:extLst>
          </p:cNvPr>
          <p:cNvCxnSpPr/>
          <p:nvPr/>
        </p:nvCxnSpPr>
        <p:spPr bwMode="auto">
          <a:xfrm>
            <a:off x="1857375" y="4662611"/>
            <a:ext cx="3985259" cy="792412"/>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34" name="Straight Connector 33">
            <a:extLst>
              <a:ext uri="{FF2B5EF4-FFF2-40B4-BE49-F238E27FC236}">
                <a16:creationId xmlns:a16="http://schemas.microsoft.com/office/drawing/2014/main" id="{8DFB6C83-2178-3143-89AD-8ED2D0416CC3}"/>
              </a:ext>
            </a:extLst>
          </p:cNvPr>
          <p:cNvCxnSpPr/>
          <p:nvPr/>
        </p:nvCxnSpPr>
        <p:spPr bwMode="auto">
          <a:xfrm>
            <a:off x="2619323" y="4643438"/>
            <a:ext cx="6030806" cy="790575"/>
          </a:xfrm>
          <a:prstGeom prst="line">
            <a:avLst/>
          </a:prstGeom>
          <a:solidFill>
            <a:schemeClr val="accent1"/>
          </a:solidFill>
          <a:ln w="3175" cap="flat" cmpd="sng" algn="ctr">
            <a:solidFill>
              <a:schemeClr val="tx1"/>
            </a:solidFill>
            <a:prstDash val="solid"/>
            <a:round/>
            <a:headEnd type="none" w="sm" len="sm"/>
            <a:tailEnd type="none" w="med" len="med"/>
          </a:ln>
          <a:effectLst/>
        </p:spPr>
      </p:cxnSp>
      <p:sp>
        <p:nvSpPr>
          <p:cNvPr id="3" name="Date Placeholder 2">
            <a:extLst>
              <a:ext uri="{FF2B5EF4-FFF2-40B4-BE49-F238E27FC236}">
                <a16:creationId xmlns:a16="http://schemas.microsoft.com/office/drawing/2014/main" id="{8B9543EB-D1A5-AF43-BB03-BEC22374B9DB}"/>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3710933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Experiments: Can RSC-Spotter Detect Bots?</a:t>
            </a:r>
          </a:p>
        </p:txBody>
      </p:sp>
      <p:sp>
        <p:nvSpPr>
          <p:cNvPr id="8" name="Content Placeholder 7"/>
          <p:cNvSpPr>
            <a:spLocks noGrp="1"/>
          </p:cNvSpPr>
          <p:nvPr>
            <p:ph idx="1"/>
          </p:nvPr>
        </p:nvSpPr>
        <p:spPr>
          <a:xfrm>
            <a:off x="457200" y="1343640"/>
            <a:ext cx="8229600" cy="875543"/>
          </a:xfrm>
        </p:spPr>
        <p:txBody>
          <a:bodyPr>
            <a:normAutofit fontScale="92500" lnSpcReduction="20000"/>
          </a:bodyPr>
          <a:lstStyle/>
          <a:p>
            <a:pPr marL="0" indent="0">
              <a:buNone/>
            </a:pPr>
            <a:r>
              <a:rPr lang="en-US" dirty="0"/>
              <a:t>Precision vs. Sensitivity Curves</a:t>
            </a:r>
          </a:p>
          <a:p>
            <a:pPr marL="400050" lvl="1" indent="0">
              <a:buNone/>
            </a:pPr>
            <a:r>
              <a:rPr lang="en-US" dirty="0">
                <a:solidFill>
                  <a:srgbClr val="7F7F7F"/>
                </a:solidFill>
              </a:rPr>
              <a:t>Good performance: curve close to the top</a:t>
            </a:r>
          </a:p>
        </p:txBody>
      </p:sp>
      <p:pic>
        <p:nvPicPr>
          <p:cNvPr id="9" name="Picture 8"/>
          <p:cNvPicPr>
            <a:picLocks noChangeAspect="1"/>
          </p:cNvPicPr>
          <p:nvPr/>
        </p:nvPicPr>
        <p:blipFill>
          <a:blip r:embed="rId2"/>
          <a:stretch>
            <a:fillRect/>
          </a:stretch>
        </p:blipFill>
        <p:spPr>
          <a:xfrm>
            <a:off x="457200" y="3008905"/>
            <a:ext cx="5918904" cy="2496409"/>
          </a:xfrm>
          <a:prstGeom prst="rect">
            <a:avLst/>
          </a:prstGeom>
        </p:spPr>
      </p:pic>
      <p:pic>
        <p:nvPicPr>
          <p:cNvPr id="12" name="Picture 11"/>
          <p:cNvPicPr>
            <a:picLocks noChangeAspect="1"/>
          </p:cNvPicPr>
          <p:nvPr/>
        </p:nvPicPr>
        <p:blipFill>
          <a:blip r:embed="rId3"/>
          <a:stretch>
            <a:fillRect/>
          </a:stretch>
        </p:blipFill>
        <p:spPr>
          <a:xfrm>
            <a:off x="457200" y="3008905"/>
            <a:ext cx="5918904" cy="2496409"/>
          </a:xfrm>
          <a:prstGeom prst="rect">
            <a:avLst/>
          </a:prstGeom>
        </p:spPr>
      </p:pic>
      <p:pic>
        <p:nvPicPr>
          <p:cNvPr id="13" name="Picture 12"/>
          <p:cNvPicPr>
            <a:picLocks noChangeAspect="1"/>
          </p:cNvPicPr>
          <p:nvPr/>
        </p:nvPicPr>
        <p:blipFill>
          <a:blip r:embed="rId4"/>
          <a:stretch>
            <a:fillRect/>
          </a:stretch>
        </p:blipFill>
        <p:spPr>
          <a:xfrm>
            <a:off x="679951" y="5703872"/>
            <a:ext cx="6504391" cy="652478"/>
          </a:xfrm>
          <a:prstGeom prst="rect">
            <a:avLst/>
          </a:prstGeom>
        </p:spPr>
      </p:pic>
      <p:sp>
        <p:nvSpPr>
          <p:cNvPr id="14" name="TextBox 13"/>
          <p:cNvSpPr txBox="1"/>
          <p:nvPr/>
        </p:nvSpPr>
        <p:spPr>
          <a:xfrm>
            <a:off x="6439332" y="2332775"/>
            <a:ext cx="2451292" cy="3693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US" dirty="0"/>
              <a:t>Precision &gt; 94%</a:t>
            </a:r>
          </a:p>
          <a:p>
            <a:pPr algn="l"/>
            <a:r>
              <a:rPr lang="en-US" dirty="0"/>
              <a:t>Sensitivity &gt; 70%</a:t>
            </a:r>
          </a:p>
          <a:p>
            <a:pPr algn="l"/>
            <a:endParaRPr lang="en-US" dirty="0"/>
          </a:p>
          <a:p>
            <a:pPr algn="l"/>
            <a:r>
              <a:rPr lang="en-US" dirty="0"/>
              <a:t>With strongly imbalanced datasets</a:t>
            </a:r>
          </a:p>
          <a:p>
            <a:pPr algn="l"/>
            <a:r>
              <a:rPr lang="en-US" dirty="0"/>
              <a:t># humans &gt;&gt; # bots</a:t>
            </a:r>
          </a:p>
        </p:txBody>
      </p:sp>
      <p:sp>
        <p:nvSpPr>
          <p:cNvPr id="18" name="TextBox 17"/>
          <p:cNvSpPr txBox="1"/>
          <p:nvPr/>
        </p:nvSpPr>
        <p:spPr>
          <a:xfrm>
            <a:off x="2694387" y="2248547"/>
            <a:ext cx="1847402" cy="492443"/>
          </a:xfrm>
          <a:prstGeom prst="rect">
            <a:avLst/>
          </a:prstGeom>
          <a:noFill/>
        </p:spPr>
        <p:txBody>
          <a:bodyPr wrap="square" rtlCol="0">
            <a:spAutoFit/>
          </a:bodyPr>
          <a:lstStyle/>
          <a:p>
            <a:pPr algn="ctr"/>
            <a:r>
              <a:rPr lang="en-US" dirty="0"/>
              <a:t>Twitter</a:t>
            </a:r>
          </a:p>
        </p:txBody>
      </p:sp>
      <p:cxnSp>
        <p:nvCxnSpPr>
          <p:cNvPr id="19" name="Straight Arrow Connector 18"/>
          <p:cNvCxnSpPr/>
          <p:nvPr/>
        </p:nvCxnSpPr>
        <p:spPr>
          <a:xfrm flipV="1">
            <a:off x="5381921" y="2768938"/>
            <a:ext cx="865891" cy="769982"/>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6" name="Footer Placeholder 5">
            <a:extLst>
              <a:ext uri="{FF2B5EF4-FFF2-40B4-BE49-F238E27FC236}">
                <a16:creationId xmlns:a16="http://schemas.microsoft.com/office/drawing/2014/main" id="{145B8CF5-B684-B74B-801E-38D55D7A65E8}"/>
              </a:ext>
            </a:extLst>
          </p:cNvPr>
          <p:cNvSpPr>
            <a:spLocks noGrp="1"/>
          </p:cNvSpPr>
          <p:nvPr>
            <p:ph type="ftr" sz="quarter" idx="11"/>
          </p:nvPr>
        </p:nvSpPr>
        <p:spPr/>
        <p:txBody>
          <a:bodyPr/>
          <a:lstStyle/>
          <a:p>
            <a:pPr>
              <a:defRPr/>
            </a:pPr>
            <a:r>
              <a:rPr lang="fi-FI"/>
              <a:t>Copyright (C) 2019 C. Faloutsos</a:t>
            </a:r>
            <a:endParaRPr lang="en-US"/>
          </a:p>
        </p:txBody>
      </p:sp>
      <p:sp>
        <p:nvSpPr>
          <p:cNvPr id="7" name="Slide Number Placeholder 6">
            <a:extLst>
              <a:ext uri="{FF2B5EF4-FFF2-40B4-BE49-F238E27FC236}">
                <a16:creationId xmlns:a16="http://schemas.microsoft.com/office/drawing/2014/main" id="{1D072365-19D7-504A-8AD8-920D545E6A5F}"/>
              </a:ext>
            </a:extLst>
          </p:cNvPr>
          <p:cNvSpPr>
            <a:spLocks noGrp="1"/>
          </p:cNvSpPr>
          <p:nvPr>
            <p:ph type="sldNum" sz="quarter" idx="12"/>
          </p:nvPr>
        </p:nvSpPr>
        <p:spPr/>
        <p:txBody>
          <a:bodyPr/>
          <a:lstStyle/>
          <a:p>
            <a:pPr>
              <a:defRPr/>
            </a:pPr>
            <a:fld id="{F9B43987-7F84-BB4A-8611-CDF75B6A737D}" type="slidenum">
              <a:rPr lang="en-US" smtClean="0"/>
              <a:pPr>
                <a:defRPr/>
              </a:pPr>
              <a:t>35</a:t>
            </a:fld>
            <a:endParaRPr lang="en-US"/>
          </a:p>
        </p:txBody>
      </p:sp>
      <p:sp>
        <p:nvSpPr>
          <p:cNvPr id="3" name="Date Placeholder 2">
            <a:extLst>
              <a:ext uri="{FF2B5EF4-FFF2-40B4-BE49-F238E27FC236}">
                <a16:creationId xmlns:a16="http://schemas.microsoft.com/office/drawing/2014/main" id="{CE793C1F-155D-D34B-A391-59CC6ACDF3DF}"/>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37365666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Experiments: Can RSC-Spotter Detect Bots?</a:t>
            </a:r>
          </a:p>
        </p:txBody>
      </p:sp>
      <p:sp>
        <p:nvSpPr>
          <p:cNvPr id="8" name="Content Placeholder 7"/>
          <p:cNvSpPr>
            <a:spLocks noGrp="1"/>
          </p:cNvSpPr>
          <p:nvPr>
            <p:ph idx="1"/>
          </p:nvPr>
        </p:nvSpPr>
        <p:spPr>
          <a:xfrm>
            <a:off x="457200" y="1343640"/>
            <a:ext cx="8229600" cy="875543"/>
          </a:xfrm>
        </p:spPr>
        <p:txBody>
          <a:bodyPr>
            <a:normAutofit fontScale="92500" lnSpcReduction="20000"/>
          </a:bodyPr>
          <a:lstStyle/>
          <a:p>
            <a:pPr marL="0" indent="0">
              <a:buNone/>
            </a:pPr>
            <a:r>
              <a:rPr lang="en-US" dirty="0"/>
              <a:t>Precision vs. Sensitivity Curves</a:t>
            </a:r>
          </a:p>
          <a:p>
            <a:pPr marL="400050" lvl="1" indent="0">
              <a:buNone/>
            </a:pPr>
            <a:r>
              <a:rPr lang="en-US" dirty="0">
                <a:solidFill>
                  <a:srgbClr val="7F7F7F"/>
                </a:solidFill>
              </a:rPr>
              <a:t>Good performance: curve close to the top</a:t>
            </a:r>
          </a:p>
        </p:txBody>
      </p:sp>
      <p:pic>
        <p:nvPicPr>
          <p:cNvPr id="9" name="Picture 8"/>
          <p:cNvPicPr>
            <a:picLocks noChangeAspect="1"/>
          </p:cNvPicPr>
          <p:nvPr/>
        </p:nvPicPr>
        <p:blipFill>
          <a:blip r:embed="rId2"/>
          <a:stretch>
            <a:fillRect/>
          </a:stretch>
        </p:blipFill>
        <p:spPr>
          <a:xfrm>
            <a:off x="457200" y="3008905"/>
            <a:ext cx="5918904" cy="2496409"/>
          </a:xfrm>
          <a:prstGeom prst="rect">
            <a:avLst/>
          </a:prstGeom>
        </p:spPr>
      </p:pic>
      <p:pic>
        <p:nvPicPr>
          <p:cNvPr id="13" name="Picture 12"/>
          <p:cNvPicPr>
            <a:picLocks noChangeAspect="1"/>
          </p:cNvPicPr>
          <p:nvPr/>
        </p:nvPicPr>
        <p:blipFill>
          <a:blip r:embed="rId3"/>
          <a:stretch>
            <a:fillRect/>
          </a:stretch>
        </p:blipFill>
        <p:spPr>
          <a:xfrm>
            <a:off x="679951" y="5703872"/>
            <a:ext cx="6504391" cy="652478"/>
          </a:xfrm>
          <a:prstGeom prst="rect">
            <a:avLst/>
          </a:prstGeom>
        </p:spPr>
      </p:pic>
      <p:sp>
        <p:nvSpPr>
          <p:cNvPr id="14" name="TextBox 13"/>
          <p:cNvSpPr txBox="1"/>
          <p:nvPr/>
        </p:nvSpPr>
        <p:spPr>
          <a:xfrm>
            <a:off x="6439332" y="2332775"/>
            <a:ext cx="2451292" cy="329320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US" dirty="0"/>
              <a:t>Precision &gt; 96%</a:t>
            </a:r>
          </a:p>
          <a:p>
            <a:pPr algn="l"/>
            <a:r>
              <a:rPr lang="en-US" dirty="0"/>
              <a:t>Sensitivity &gt; 47%</a:t>
            </a:r>
          </a:p>
          <a:p>
            <a:pPr algn="l"/>
            <a:r>
              <a:rPr lang="en-US" dirty="0"/>
              <a:t>With strongly </a:t>
            </a:r>
            <a:r>
              <a:rPr lang="en-US"/>
              <a:t>imbalanced datasets</a:t>
            </a:r>
          </a:p>
          <a:p>
            <a:pPr algn="l"/>
            <a:r>
              <a:rPr lang="en-US" dirty="0"/>
              <a:t># humans &gt;&gt; # bots</a:t>
            </a:r>
          </a:p>
        </p:txBody>
      </p:sp>
      <p:cxnSp>
        <p:nvCxnSpPr>
          <p:cNvPr id="15" name="Straight Arrow Connector 14"/>
          <p:cNvCxnSpPr/>
          <p:nvPr/>
        </p:nvCxnSpPr>
        <p:spPr>
          <a:xfrm flipV="1">
            <a:off x="5029040" y="2768939"/>
            <a:ext cx="1218772" cy="668880"/>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681687" y="2362847"/>
            <a:ext cx="1847402" cy="492443"/>
          </a:xfrm>
          <a:prstGeom prst="rect">
            <a:avLst/>
          </a:prstGeom>
          <a:noFill/>
        </p:spPr>
        <p:txBody>
          <a:bodyPr wrap="square" rtlCol="0">
            <a:spAutoFit/>
          </a:bodyPr>
          <a:lstStyle/>
          <a:p>
            <a:pPr algn="ctr"/>
            <a:r>
              <a:rPr lang="en-US" dirty="0" err="1"/>
              <a:t>Reddit</a:t>
            </a:r>
            <a:endParaRPr lang="en-US" dirty="0"/>
          </a:p>
        </p:txBody>
      </p:sp>
      <p:sp>
        <p:nvSpPr>
          <p:cNvPr id="6" name="Footer Placeholder 5">
            <a:extLst>
              <a:ext uri="{FF2B5EF4-FFF2-40B4-BE49-F238E27FC236}">
                <a16:creationId xmlns:a16="http://schemas.microsoft.com/office/drawing/2014/main" id="{D6D4A538-12F6-D449-8D46-6D7A35B95B80}"/>
              </a:ext>
            </a:extLst>
          </p:cNvPr>
          <p:cNvSpPr>
            <a:spLocks noGrp="1"/>
          </p:cNvSpPr>
          <p:nvPr>
            <p:ph type="ftr" sz="quarter" idx="11"/>
          </p:nvPr>
        </p:nvSpPr>
        <p:spPr/>
        <p:txBody>
          <a:bodyPr/>
          <a:lstStyle/>
          <a:p>
            <a:pPr>
              <a:defRPr/>
            </a:pPr>
            <a:r>
              <a:rPr lang="fi-FI"/>
              <a:t>Copyright (C) 2019 C. Faloutsos</a:t>
            </a:r>
            <a:endParaRPr lang="en-US"/>
          </a:p>
        </p:txBody>
      </p:sp>
      <p:sp>
        <p:nvSpPr>
          <p:cNvPr id="7" name="Slide Number Placeholder 6">
            <a:extLst>
              <a:ext uri="{FF2B5EF4-FFF2-40B4-BE49-F238E27FC236}">
                <a16:creationId xmlns:a16="http://schemas.microsoft.com/office/drawing/2014/main" id="{766B0A81-C8D3-AA43-843F-0E56ED5A35F7}"/>
              </a:ext>
            </a:extLst>
          </p:cNvPr>
          <p:cNvSpPr>
            <a:spLocks noGrp="1"/>
          </p:cNvSpPr>
          <p:nvPr>
            <p:ph type="sldNum" sz="quarter" idx="12"/>
          </p:nvPr>
        </p:nvSpPr>
        <p:spPr/>
        <p:txBody>
          <a:bodyPr/>
          <a:lstStyle/>
          <a:p>
            <a:pPr>
              <a:defRPr/>
            </a:pPr>
            <a:fld id="{F9B43987-7F84-BB4A-8611-CDF75B6A737D}" type="slidenum">
              <a:rPr lang="en-US" smtClean="0"/>
              <a:pPr>
                <a:defRPr/>
              </a:pPr>
              <a:t>36</a:t>
            </a:fld>
            <a:endParaRPr lang="en-US"/>
          </a:p>
        </p:txBody>
      </p:sp>
      <p:sp>
        <p:nvSpPr>
          <p:cNvPr id="3" name="Date Placeholder 2">
            <a:extLst>
              <a:ext uri="{FF2B5EF4-FFF2-40B4-BE49-F238E27FC236}">
                <a16:creationId xmlns:a16="http://schemas.microsoft.com/office/drawing/2014/main" id="{954415AE-0FA3-974D-A77A-33BEC3F466DF}"/>
              </a:ext>
            </a:extLst>
          </p:cNvPr>
          <p:cNvSpPr>
            <a:spLocks noGrp="1"/>
          </p:cNvSpPr>
          <p:nvPr>
            <p:ph type="dt" sz="half" idx="10"/>
          </p:nvPr>
        </p:nvSpPr>
        <p:spPr/>
        <p:txBody>
          <a:bodyPr/>
          <a:lstStyle/>
          <a:p>
            <a:pPr>
              <a:defRPr/>
            </a:pPr>
            <a:r>
              <a:rPr lang="en-US"/>
              <a:t>Gov. of India</a:t>
            </a:r>
          </a:p>
        </p:txBody>
      </p:sp>
    </p:spTree>
    <p:extLst>
      <p:ext uri="{BB962C8B-B14F-4D97-AF65-F5344CB8AC3E}">
        <p14:creationId xmlns:p14="http://schemas.microsoft.com/office/powerpoint/2010/main" val="22383748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D9BE-BC6D-D34F-9473-7FE6E0CF8062}"/>
              </a:ext>
            </a:extLst>
          </p:cNvPr>
          <p:cNvSpPr>
            <a:spLocks noGrp="1"/>
          </p:cNvSpPr>
          <p:nvPr>
            <p:ph type="title"/>
          </p:nvPr>
        </p:nvSpPr>
        <p:spPr/>
        <p:txBody>
          <a:bodyPr/>
          <a:lstStyle/>
          <a:p>
            <a:r>
              <a:rPr lang="en-US" dirty="0"/>
              <a:t>Outline - Extras</a:t>
            </a:r>
          </a:p>
        </p:txBody>
      </p:sp>
      <p:sp>
        <p:nvSpPr>
          <p:cNvPr id="3" name="Content Placeholder 2">
            <a:extLst>
              <a:ext uri="{FF2B5EF4-FFF2-40B4-BE49-F238E27FC236}">
                <a16:creationId xmlns:a16="http://schemas.microsoft.com/office/drawing/2014/main" id="{90167B88-B351-B54A-8955-DC3B22BE362E}"/>
              </a:ext>
            </a:extLst>
          </p:cNvPr>
          <p:cNvSpPr>
            <a:spLocks noGrp="1"/>
          </p:cNvSpPr>
          <p:nvPr>
            <p:ph idx="1"/>
          </p:nvPr>
        </p:nvSpPr>
        <p:spPr/>
        <p:txBody>
          <a:bodyPr/>
          <a:lstStyle/>
          <a:p>
            <a:r>
              <a:rPr lang="en-US" dirty="0"/>
              <a:t>3.1: Visualization / Explanation</a:t>
            </a:r>
          </a:p>
          <a:p>
            <a:pPr lvl="1"/>
            <a:r>
              <a:rPr lang="en-US" dirty="0"/>
              <a:t>3.1.1 SVD</a:t>
            </a:r>
          </a:p>
          <a:p>
            <a:pPr lvl="1"/>
            <a:r>
              <a:rPr lang="en-US" dirty="0"/>
              <a:t>3.1.2 Social network</a:t>
            </a:r>
          </a:p>
          <a:p>
            <a:pPr lvl="1"/>
            <a:r>
              <a:rPr lang="en-US" dirty="0"/>
              <a:t>3.1.3 point processes</a:t>
            </a:r>
          </a:p>
          <a:p>
            <a:r>
              <a:rPr lang="en-US" dirty="0"/>
              <a:t>3.2: Virus/influence propagation</a:t>
            </a:r>
          </a:p>
        </p:txBody>
      </p:sp>
      <p:sp>
        <p:nvSpPr>
          <p:cNvPr id="4" name="Date Placeholder 3">
            <a:extLst>
              <a:ext uri="{FF2B5EF4-FFF2-40B4-BE49-F238E27FC236}">
                <a16:creationId xmlns:a16="http://schemas.microsoft.com/office/drawing/2014/main" id="{A6B3413E-E09F-CD44-A40B-5F66539CFCCA}"/>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D919D444-D8F9-8846-A62B-B99367B892D1}"/>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67EBDCE9-FB3D-884F-9C60-8EACCEA196C2}"/>
              </a:ext>
            </a:extLst>
          </p:cNvPr>
          <p:cNvSpPr>
            <a:spLocks noGrp="1"/>
          </p:cNvSpPr>
          <p:nvPr>
            <p:ph type="sldNum" sz="quarter" idx="12"/>
          </p:nvPr>
        </p:nvSpPr>
        <p:spPr/>
        <p:txBody>
          <a:bodyPr/>
          <a:lstStyle/>
          <a:p>
            <a:pPr>
              <a:defRPr/>
            </a:pPr>
            <a:fld id="{F9B43987-7F84-BB4A-8611-CDF75B6A737D}" type="slidenum">
              <a:rPr lang="en-US" smtClean="0"/>
              <a:pPr>
                <a:defRPr/>
              </a:pPr>
              <a:t>37</a:t>
            </a:fld>
            <a:endParaRPr lang="en-US"/>
          </a:p>
        </p:txBody>
      </p:sp>
      <p:sp>
        <p:nvSpPr>
          <p:cNvPr id="7" name="Right Arrow 6">
            <a:extLst>
              <a:ext uri="{FF2B5EF4-FFF2-40B4-BE49-F238E27FC236}">
                <a16:creationId xmlns:a16="http://schemas.microsoft.com/office/drawing/2014/main" id="{15CEDF8A-CD3F-C844-95E0-462B136C0043}"/>
              </a:ext>
            </a:extLst>
          </p:cNvPr>
          <p:cNvSpPr/>
          <p:nvPr/>
        </p:nvSpPr>
        <p:spPr bwMode="auto">
          <a:xfrm>
            <a:off x="139148" y="3667525"/>
            <a:ext cx="546652" cy="43732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spTree>
    <p:extLst>
      <p:ext uri="{BB962C8B-B14F-4D97-AF65-F5344CB8AC3E}">
        <p14:creationId xmlns:p14="http://schemas.microsoft.com/office/powerpoint/2010/main" val="32137523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38</a:t>
            </a:fld>
            <a:endParaRPr lang="en-US"/>
          </a:p>
        </p:txBody>
      </p:sp>
      <p:sp>
        <p:nvSpPr>
          <p:cNvPr id="7" name="TextBox 6"/>
          <p:cNvSpPr txBox="1"/>
          <p:nvPr/>
        </p:nvSpPr>
        <p:spPr>
          <a:xfrm>
            <a:off x="1429152" y="1536174"/>
            <a:ext cx="6285695" cy="2554545"/>
          </a:xfrm>
          <a:prstGeom prst="rect">
            <a:avLst/>
          </a:prstGeom>
          <a:solidFill>
            <a:schemeClr val="tx2"/>
          </a:solidFill>
        </p:spPr>
        <p:txBody>
          <a:bodyPr wrap="none" rtlCol="0">
            <a:spAutoFit/>
          </a:bodyPr>
          <a:lstStyle/>
          <a:p>
            <a:r>
              <a:rPr lang="en-US" sz="8000" dirty="0">
                <a:solidFill>
                  <a:schemeClr val="bg1"/>
                </a:solidFill>
              </a:rPr>
              <a:t>Cascades &amp; </a:t>
            </a:r>
          </a:p>
          <a:p>
            <a:r>
              <a:rPr lang="en-US" sz="8000" dirty="0">
                <a:solidFill>
                  <a:schemeClr val="bg1"/>
                </a:solidFill>
              </a:rPr>
              <a:t>Immunization</a:t>
            </a:r>
          </a:p>
        </p:txBody>
      </p:sp>
    </p:spTree>
    <p:extLst>
      <p:ext uri="{BB962C8B-B14F-4D97-AF65-F5344CB8AC3E}">
        <p14:creationId xmlns:p14="http://schemas.microsoft.com/office/powerpoint/2010/main" val="5239992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0" descr="http://t2.gstatic.com/images?q=tbn:ANd9GcQ0kc6Q5AtdukeK7aMtAhvD90O7ex6LTjoH1wAJTMuMLWmMM9RwsA"/>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1752600"/>
            <a:ext cx="1219200" cy="1219200"/>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en-US">
                <a:latin typeface="Palatino Linotype" charset="0"/>
              </a:rPr>
              <a:t>Why do we care?</a:t>
            </a:r>
          </a:p>
        </p:txBody>
      </p:sp>
      <p:sp>
        <p:nvSpPr>
          <p:cNvPr id="21508" name="Content Placeholder 2"/>
          <p:cNvSpPr>
            <a:spLocks noGrp="1"/>
          </p:cNvSpPr>
          <p:nvPr>
            <p:ph idx="1"/>
          </p:nvPr>
        </p:nvSpPr>
        <p:spPr>
          <a:xfrm>
            <a:off x="457200" y="1295400"/>
            <a:ext cx="8229600" cy="4525963"/>
          </a:xfrm>
        </p:spPr>
        <p:txBody>
          <a:bodyPr/>
          <a:lstStyle/>
          <a:p>
            <a:pPr eaLnBrk="1" hangingPunct="1"/>
            <a:r>
              <a:rPr lang="en-US" dirty="0"/>
              <a:t>Information Diffusion</a:t>
            </a:r>
          </a:p>
          <a:p>
            <a:pPr eaLnBrk="1" hangingPunct="1"/>
            <a:r>
              <a:rPr lang="en-US" dirty="0"/>
              <a:t>Viral Marketing</a:t>
            </a:r>
          </a:p>
          <a:p>
            <a:pPr eaLnBrk="1" hangingPunct="1"/>
            <a:r>
              <a:rPr lang="en-US" dirty="0"/>
              <a:t>Epidemiology and Public Health</a:t>
            </a:r>
          </a:p>
          <a:p>
            <a:pPr eaLnBrk="1" hangingPunct="1"/>
            <a:r>
              <a:rPr lang="en-US" dirty="0"/>
              <a:t>Cyber Security</a:t>
            </a:r>
          </a:p>
          <a:p>
            <a:pPr eaLnBrk="1" hangingPunct="1"/>
            <a:r>
              <a:rPr lang="en-US" dirty="0"/>
              <a:t>Human mobility </a:t>
            </a:r>
          </a:p>
          <a:p>
            <a:pPr eaLnBrk="1" hangingPunct="1"/>
            <a:r>
              <a:rPr lang="en-US" dirty="0"/>
              <a:t>Games and Virtual Worlds </a:t>
            </a:r>
          </a:p>
          <a:p>
            <a:pPr eaLnBrk="1" hangingPunct="1"/>
            <a:r>
              <a:rPr lang="en-US" dirty="0"/>
              <a:t>Ecology</a:t>
            </a:r>
          </a:p>
          <a:p>
            <a:pPr eaLnBrk="1" hangingPunct="1"/>
            <a:r>
              <a:rPr lang="en-US" dirty="0"/>
              <a:t>........</a:t>
            </a:r>
          </a:p>
          <a:p>
            <a:pPr eaLnBrk="1" hangingPunct="1"/>
            <a:endParaRPr lang="en-US" dirty="0"/>
          </a:p>
          <a:p>
            <a:pPr eaLnBrk="1" hangingPunct="1"/>
            <a:endParaRPr lang="en-US" dirty="0"/>
          </a:p>
        </p:txBody>
      </p:sp>
      <p:pic>
        <p:nvPicPr>
          <p:cNvPr id="21509" name="Picture 4"/>
          <p:cNvPicPr>
            <a:picLocks noChangeAspect="1" noChangeArrowheads="1"/>
          </p:cNvPicPr>
          <p:nvPr/>
        </p:nvPicPr>
        <p:blipFill>
          <a:blip r:embed="rId3"/>
          <a:srcRect/>
          <a:stretch>
            <a:fillRect/>
          </a:stretch>
        </p:blipFill>
        <p:spPr bwMode="auto">
          <a:xfrm>
            <a:off x="7315200" y="1600200"/>
            <a:ext cx="1377950" cy="381000"/>
          </a:xfrm>
          <a:prstGeom prst="rect">
            <a:avLst/>
          </a:prstGeom>
          <a:noFill/>
          <a:ln w="9525">
            <a:noFill/>
            <a:miter lim="800000"/>
            <a:headEnd/>
            <a:tailEnd/>
          </a:ln>
        </p:spPr>
      </p:pic>
      <p:pic>
        <p:nvPicPr>
          <p:cNvPr id="21510" name="Picture 16" descr="http://t0.gstatic.com/images?q=tbn:ANd9GcQ687kbxbHM6ffObYHLQ0EkeqZq5KoUxV9wp-iHrk0iHycVj_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3657600"/>
            <a:ext cx="1066800" cy="511175"/>
          </a:xfrm>
          <a:prstGeom prst="rect">
            <a:avLst/>
          </a:prstGeom>
          <a:noFill/>
          <a:ln w="9525">
            <a:noFill/>
            <a:miter lim="800000"/>
            <a:headEnd/>
            <a:tailEnd/>
          </a:ln>
        </p:spPr>
      </p:pic>
      <p:pic>
        <p:nvPicPr>
          <p:cNvPr id="21511" name="Picture 2" descr="http://t3.gstatic.com/images?q=tbn:ANd9GcSAV_joqAusDwGoc37Rx-vImXk6xEso-VIz4vAn026-t4NH8EN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91400" y="2590800"/>
            <a:ext cx="533400" cy="536575"/>
          </a:xfrm>
          <a:prstGeom prst="rect">
            <a:avLst/>
          </a:prstGeom>
          <a:noFill/>
          <a:ln w="9525">
            <a:noFill/>
            <a:miter lim="800000"/>
            <a:headEnd/>
            <a:tailEnd/>
          </a:ln>
        </p:spPr>
      </p:pic>
      <p:pic>
        <p:nvPicPr>
          <p:cNvPr id="21512" name="Picture 4" descr="http://t3.gstatic.com/images?q=tbn:ANd9GcQJ-Gs0rhmwMa7LcF-_K3LyKR-ZsfVj59souUhmpxZn_A89JpZ0"/>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3200400"/>
            <a:ext cx="1239838" cy="447675"/>
          </a:xfrm>
          <a:prstGeom prst="rect">
            <a:avLst/>
          </a:prstGeom>
          <a:noFill/>
          <a:ln w="9525">
            <a:noFill/>
            <a:miter lim="800000"/>
            <a:headEnd/>
            <a:tailEnd/>
          </a:ln>
        </p:spPr>
      </p:pic>
      <p:pic>
        <p:nvPicPr>
          <p:cNvPr id="21513" name="Picture 6" descr="http://t1.gstatic.com/images?q=tbn:ANd9GcTGGTOGjb_joL0KEb2FIeup2YpHMbwFsCMEKCEo4-pqNN4ARiwm"/>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5200" y="4267200"/>
            <a:ext cx="1038225" cy="428625"/>
          </a:xfrm>
          <a:prstGeom prst="rect">
            <a:avLst/>
          </a:prstGeom>
          <a:noFill/>
          <a:ln w="9525">
            <a:noFill/>
            <a:miter lim="800000"/>
            <a:headEnd/>
            <a:tailEnd/>
          </a:ln>
        </p:spPr>
      </p:pic>
      <p:pic>
        <p:nvPicPr>
          <p:cNvPr id="21514" name="Picture 12" descr="http://t3.gstatic.com/images?q=tbn:ANd9GcSBADapG4c2D5Gt02dhM3_-Z78svuZhXVMVW9-_ALw8qnJe-ZV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7600" y="4876800"/>
            <a:ext cx="681038" cy="488950"/>
          </a:xfrm>
          <a:prstGeom prst="rect">
            <a:avLst/>
          </a:prstGeom>
          <a:noFill/>
          <a:ln w="9525">
            <a:noFill/>
            <a:miter lim="800000"/>
            <a:headEnd/>
            <a:tailEnd/>
          </a:ln>
        </p:spPr>
      </p:pic>
      <p:sp>
        <p:nvSpPr>
          <p:cNvPr id="13" name="Footer Placeholder 12"/>
          <p:cNvSpPr>
            <a:spLocks noGrp="1"/>
          </p:cNvSpPr>
          <p:nvPr>
            <p:ph type="ftr" sz="quarter" idx="11"/>
          </p:nvPr>
        </p:nvSpPr>
        <p:spPr/>
        <p:txBody>
          <a:bodyPr/>
          <a:lstStyle/>
          <a:p>
            <a:pPr>
              <a:defRPr/>
            </a:pPr>
            <a:r>
              <a:rPr lang="en-US"/>
              <a:t>Copyright (C) 2019 C. Faloutsos</a:t>
            </a:r>
          </a:p>
        </p:txBody>
      </p:sp>
      <p:sp>
        <p:nvSpPr>
          <p:cNvPr id="14" name="Slide Number Placeholder 13"/>
          <p:cNvSpPr>
            <a:spLocks noGrp="1"/>
          </p:cNvSpPr>
          <p:nvPr>
            <p:ph type="sldNum" sz="quarter" idx="12"/>
          </p:nvPr>
        </p:nvSpPr>
        <p:spPr/>
        <p:txBody>
          <a:bodyPr/>
          <a:lstStyle/>
          <a:p>
            <a:pPr>
              <a:defRPr/>
            </a:pPr>
            <a:fld id="{9138A504-3A75-F94A-A12C-3C8739722566}" type="slidenum">
              <a:rPr lang="en-US"/>
              <a:pPr>
                <a:defRPr/>
              </a:pPr>
              <a:t>39</a:t>
            </a:fld>
            <a:endParaRPr lang="en-US"/>
          </a:p>
        </p:txBody>
      </p:sp>
      <p:pic>
        <p:nvPicPr>
          <p:cNvPr id="21517" name="Picture 2" descr="http://www.ns-cta.org/ns-cta-blog/wp-content/themes/iBeam-CMS/img/spacer.gif"/>
          <p:cNvPicPr>
            <a:picLocks noChangeAspect="1" noChangeArrowheads="1"/>
          </p:cNvPicPr>
          <p:nvPr/>
        </p:nvPicPr>
        <p:blipFill>
          <a:blip r:embed="rId9"/>
          <a:srcRect/>
          <a:stretch>
            <a:fillRect/>
          </a:stretch>
        </p:blipFill>
        <p:spPr bwMode="auto">
          <a:xfrm>
            <a:off x="155575" y="-136525"/>
            <a:ext cx="9525" cy="9525"/>
          </a:xfrm>
          <a:prstGeom prst="rect">
            <a:avLst/>
          </a:prstGeom>
          <a:noFill/>
          <a:ln w="9525">
            <a:noFill/>
            <a:miter lim="800000"/>
            <a:headEnd/>
            <a:tailEnd/>
          </a:ln>
        </p:spPr>
      </p:pic>
      <p:pic>
        <p:nvPicPr>
          <p:cNvPr id="21518" name="Picture 4" descr="http://www.ns-cta.org/ns-cta-blog/wp-content/themes/iBeam-CMS/img/spacer.gif"/>
          <p:cNvPicPr>
            <a:picLocks noChangeAspect="1" noChangeArrowheads="1"/>
          </p:cNvPicPr>
          <p:nvPr/>
        </p:nvPicPr>
        <p:blipFill>
          <a:blip r:embed="rId9"/>
          <a:srcRect/>
          <a:stretch>
            <a:fillRect/>
          </a:stretch>
        </p:blipFill>
        <p:spPr bwMode="auto">
          <a:xfrm>
            <a:off x="155575" y="-136525"/>
            <a:ext cx="9525" cy="9525"/>
          </a:xfrm>
          <a:prstGeom prst="rect">
            <a:avLst/>
          </a:prstGeom>
          <a:noFill/>
          <a:ln w="9525">
            <a:noFill/>
            <a:miter lim="800000"/>
            <a:headEnd/>
            <a:tailEnd/>
          </a:ln>
        </p:spPr>
      </p:pic>
      <p:sp>
        <p:nvSpPr>
          <p:cNvPr id="16" name="Date Placeholder 15"/>
          <p:cNvSpPr>
            <a:spLocks noGrp="1"/>
          </p:cNvSpPr>
          <p:nvPr>
            <p:ph type="dt" sz="quarter" idx="10"/>
          </p:nvPr>
        </p:nvSpPr>
        <p:spPr/>
        <p:txBody>
          <a:bodyPr/>
          <a:lstStyle/>
          <a:p>
            <a:pPr>
              <a:defRPr/>
            </a:pPr>
            <a:r>
              <a:rPr lang="en-US"/>
              <a:t>Gov. of India</a:t>
            </a:r>
          </a:p>
        </p:txBody>
      </p:sp>
    </p:spTree>
    <p:extLst>
      <p:ext uri="{BB962C8B-B14F-4D97-AF65-F5344CB8AC3E}">
        <p14:creationId xmlns:p14="http://schemas.microsoft.com/office/powerpoint/2010/main" val="277260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2">
            <a:extLst>
              <a:ext uri="{FF2B5EF4-FFF2-40B4-BE49-F238E27FC236}">
                <a16:creationId xmlns:a16="http://schemas.microsoft.com/office/drawing/2014/main" id="{D9FCDB5A-2092-5649-940F-AF3C643711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2226" name="Footer Placeholder 3">
            <a:extLst>
              <a:ext uri="{FF2B5EF4-FFF2-40B4-BE49-F238E27FC236}">
                <a16:creationId xmlns:a16="http://schemas.microsoft.com/office/drawing/2014/main" id="{BD1F20F5-B303-4149-AF09-28C0D6C4C1D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2227" name="Slide Number Placeholder 4">
            <a:extLst>
              <a:ext uri="{FF2B5EF4-FFF2-40B4-BE49-F238E27FC236}">
                <a16:creationId xmlns:a16="http://schemas.microsoft.com/office/drawing/2014/main" id="{49169DD8-5D25-C74E-A0C7-CF89A1A67B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08C9EEE6-56F9-9944-8449-580188B3EA19}" type="slidenum">
              <a:rPr lang="en-US" altLang="en-US" sz="1400"/>
              <a:pPr>
                <a:spcBef>
                  <a:spcPct val="0"/>
                </a:spcBef>
                <a:buFontTx/>
                <a:buNone/>
              </a:pPr>
              <a:t>4</a:t>
            </a:fld>
            <a:endParaRPr lang="en-US" altLang="en-US" sz="1400"/>
          </a:p>
        </p:txBody>
      </p:sp>
      <p:sp>
        <p:nvSpPr>
          <p:cNvPr id="52228" name="Rectangle 2">
            <a:extLst>
              <a:ext uri="{FF2B5EF4-FFF2-40B4-BE49-F238E27FC236}">
                <a16:creationId xmlns:a16="http://schemas.microsoft.com/office/drawing/2014/main" id="{CE03A47D-BF47-064A-9993-4A6818F9AFEF}"/>
              </a:ext>
            </a:extLst>
          </p:cNvPr>
          <p:cNvSpPr>
            <a:spLocks noGrp="1" noChangeArrowheads="1"/>
          </p:cNvSpPr>
          <p:nvPr>
            <p:ph type="title"/>
          </p:nvPr>
        </p:nvSpPr>
        <p:spPr/>
        <p:txBody>
          <a:bodyPr/>
          <a:lstStyle/>
          <a:p>
            <a:r>
              <a:rPr lang="en-US" altLang="en-US">
                <a:ea typeface="ＭＳ Ｐゴシック" panose="020B0600070205080204" pitchFamily="34" charset="-128"/>
              </a:rPr>
              <a:t>PCA - Ratio Rules</a:t>
            </a:r>
          </a:p>
        </p:txBody>
      </p:sp>
      <p:sp>
        <p:nvSpPr>
          <p:cNvPr id="52230" name="Text Box 7">
            <a:extLst>
              <a:ext uri="{FF2B5EF4-FFF2-40B4-BE49-F238E27FC236}">
                <a16:creationId xmlns:a16="http://schemas.microsoft.com/office/drawing/2014/main" id="{7A449346-E09D-104F-88FC-DEF5BF49AEB0}"/>
              </a:ext>
            </a:extLst>
          </p:cNvPr>
          <p:cNvSpPr txBox="1">
            <a:spLocks noChangeArrowheads="1"/>
          </p:cNvSpPr>
          <p:nvPr/>
        </p:nvSpPr>
        <p:spPr bwMode="auto">
          <a:xfrm>
            <a:off x="129761" y="459474"/>
            <a:ext cx="218681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800" dirty="0"/>
              <a:t>NBA dataset</a:t>
            </a:r>
          </a:p>
          <a:p>
            <a:pPr>
              <a:spcBef>
                <a:spcPct val="0"/>
              </a:spcBef>
              <a:buFontTx/>
              <a:buNone/>
            </a:pPr>
            <a:r>
              <a:rPr lang="en-US" altLang="en-US" sz="2800" dirty="0"/>
              <a:t>~500 players;</a:t>
            </a:r>
          </a:p>
          <a:p>
            <a:pPr>
              <a:spcBef>
                <a:spcPct val="0"/>
              </a:spcBef>
              <a:buFontTx/>
              <a:buNone/>
            </a:pPr>
            <a:r>
              <a:rPr lang="en-US" altLang="en-US" sz="2800" dirty="0"/>
              <a:t>~30 attributes</a:t>
            </a:r>
          </a:p>
          <a:p>
            <a:pPr>
              <a:spcBef>
                <a:spcPct val="0"/>
              </a:spcBef>
              <a:buFontTx/>
              <a:buNone/>
            </a:pPr>
            <a:endParaRPr lang="en-US" altLang="en-US" sz="2800" dirty="0"/>
          </a:p>
          <a:p>
            <a:pPr algn="l">
              <a:spcBef>
                <a:spcPct val="0"/>
              </a:spcBef>
              <a:buFontTx/>
              <a:buNone/>
            </a:pPr>
            <a:r>
              <a:rPr lang="en-US" altLang="en-US" sz="2800" dirty="0"/>
              <a:t>Any patterns?</a:t>
            </a:r>
          </a:p>
          <a:p>
            <a:pPr algn="l">
              <a:spcBef>
                <a:spcPct val="0"/>
              </a:spcBef>
              <a:buFontTx/>
              <a:buNone/>
            </a:pPr>
            <a:r>
              <a:rPr lang="en-US" altLang="en-US" sz="2800" dirty="0"/>
              <a:t>Clusters?</a:t>
            </a:r>
          </a:p>
          <a:p>
            <a:pPr algn="l">
              <a:spcBef>
                <a:spcPct val="0"/>
              </a:spcBef>
              <a:buFontTx/>
              <a:buNone/>
            </a:pPr>
            <a:r>
              <a:rPr lang="en-US" altLang="en-US" sz="2800" dirty="0"/>
              <a:t>Outliers?</a:t>
            </a:r>
          </a:p>
        </p:txBody>
      </p:sp>
      <p:pic>
        <p:nvPicPr>
          <p:cNvPr id="11" name="Picture 10" descr="michael-jordan-mj-mj-23">
            <a:extLst>
              <a:ext uri="{FF2B5EF4-FFF2-40B4-BE49-F238E27FC236}">
                <a16:creationId xmlns:a16="http://schemas.microsoft.com/office/drawing/2014/main" id="{1746379B-CB5F-4348-9CF2-62401ECF87F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256338" y="1981200"/>
            <a:ext cx="2278062" cy="2808288"/>
          </a:xfrm>
          <a:prstGeom prst="rect">
            <a:avLst/>
          </a:prstGeom>
          <a:noFill/>
        </p:spPr>
      </p:pic>
      <p:pic>
        <p:nvPicPr>
          <p:cNvPr id="12" name="Picture 2" descr="See the source image">
            <a:extLst>
              <a:ext uri="{FF2B5EF4-FFF2-40B4-BE49-F238E27FC236}">
                <a16:creationId xmlns:a16="http://schemas.microsoft.com/office/drawing/2014/main" id="{6FF57BF1-0BAF-CB4E-8246-D0C52B6145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61969" y="5018088"/>
            <a:ext cx="1287462" cy="1212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dennis-rodman">
            <a:extLst>
              <a:ext uri="{FF2B5EF4-FFF2-40B4-BE49-F238E27FC236}">
                <a16:creationId xmlns:a16="http://schemas.microsoft.com/office/drawing/2014/main" id="{A6348300-49C0-7343-9C6F-31565A3CC6D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4018066" y="1981201"/>
            <a:ext cx="1868383" cy="2808288"/>
          </a:xfrm>
          <a:prstGeom prst="rect">
            <a:avLst/>
          </a:prstGeom>
          <a:noFill/>
        </p:spPr>
      </p:pic>
    </p:spTree>
    <p:extLst>
      <p:ext uri="{BB962C8B-B14F-4D97-AF65-F5344CB8AC3E}">
        <p14:creationId xmlns:p14="http://schemas.microsoft.com/office/powerpoint/2010/main" val="39924896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Copyright (C) 2019 C. Faloutsos</a:t>
            </a:r>
          </a:p>
        </p:txBody>
      </p:sp>
      <p:sp>
        <p:nvSpPr>
          <p:cNvPr id="22531" name="Slide Number Placeholder 5"/>
          <p:cNvSpPr>
            <a:spLocks noGrp="1"/>
          </p:cNvSpPr>
          <p:nvPr>
            <p:ph type="sldNum" sz="quarter" idx="12"/>
          </p:nvPr>
        </p:nvSpPr>
        <p:spPr>
          <a:noFill/>
        </p:spPr>
        <p:txBody>
          <a:bodyPr/>
          <a:lstStyle/>
          <a:p>
            <a:fld id="{CA9CF61F-D18B-5946-9F36-FA97BCA712E8}" type="slidenum">
              <a:rPr lang="en-US" smtClean="0"/>
              <a:pPr/>
              <a:t>40</a:t>
            </a:fld>
            <a:endParaRPr lang="en-US"/>
          </a:p>
        </p:txBody>
      </p:sp>
      <p:sp>
        <p:nvSpPr>
          <p:cNvPr id="22532" name="Rectangle 2"/>
          <p:cNvSpPr>
            <a:spLocks noGrp="1" noChangeArrowheads="1"/>
          </p:cNvSpPr>
          <p:nvPr>
            <p:ph type="title"/>
          </p:nvPr>
        </p:nvSpPr>
        <p:spPr/>
        <p:txBody>
          <a:bodyPr/>
          <a:lstStyle/>
          <a:p>
            <a:r>
              <a:rPr lang="en-US" sz="3600" dirty="0">
                <a:ea typeface="ＭＳ Ｐゴシック" charset="-128"/>
                <a:cs typeface="ＭＳ Ｐゴシック" charset="-128"/>
              </a:rPr>
              <a:t>Roadmap</a:t>
            </a:r>
          </a:p>
        </p:txBody>
      </p:sp>
      <p:sp>
        <p:nvSpPr>
          <p:cNvPr id="22533" name="Rectangle 3"/>
          <p:cNvSpPr>
            <a:spLocks noGrp="1" noChangeArrowheads="1"/>
          </p:cNvSpPr>
          <p:nvPr>
            <p:ph type="body" idx="1"/>
          </p:nvPr>
        </p:nvSpPr>
        <p:spPr/>
        <p:txBody>
          <a:bodyPr/>
          <a:lstStyle/>
          <a:p>
            <a:r>
              <a:rPr lang="en-US" dirty="0">
                <a:ea typeface="ＭＳ Ｐゴシック" charset="-128"/>
                <a:cs typeface="ＭＳ Ｐゴシック" charset="-128"/>
              </a:rPr>
              <a:t>P3.1: visualization</a:t>
            </a:r>
          </a:p>
          <a:p>
            <a:r>
              <a:rPr lang="en-US" dirty="0">
                <a:ea typeface="ＭＳ Ｐゴシック" charset="-128"/>
                <a:cs typeface="ＭＳ Ｐゴシック" charset="-128"/>
              </a:rPr>
              <a:t>P3.2: Cascade analysis</a:t>
            </a:r>
          </a:p>
          <a:p>
            <a:pPr lvl="1"/>
            <a:r>
              <a:rPr lang="en-US" dirty="0">
                <a:ea typeface="ＭＳ Ｐゴシック" charset="-128"/>
                <a:cs typeface="ＭＳ Ｐゴシック" charset="-128"/>
              </a:rPr>
              <a:t>(Fractional) Immunization</a:t>
            </a:r>
          </a:p>
          <a:p>
            <a:pPr lvl="1"/>
            <a:r>
              <a:rPr lang="en-US" dirty="0">
                <a:ea typeface="ＭＳ Ｐゴシック" charset="-128"/>
                <a:cs typeface="ＭＳ Ｐゴシック" charset="-128"/>
              </a:rPr>
              <a:t>Epidemic thresholds</a:t>
            </a:r>
          </a:p>
          <a:p>
            <a:r>
              <a:rPr lang="en-US" dirty="0">
                <a:ea typeface="ＭＳ Ｐゴシック" charset="-128"/>
                <a:cs typeface="ＭＳ Ｐゴシック" charset="-128"/>
              </a:rPr>
              <a:t>Conclusions</a:t>
            </a:r>
          </a:p>
        </p:txBody>
      </p:sp>
      <p:sp>
        <p:nvSpPr>
          <p:cNvPr id="22534" name="AutoShape 4"/>
          <p:cNvSpPr>
            <a:spLocks noChangeArrowheads="1"/>
          </p:cNvSpPr>
          <p:nvPr/>
        </p:nvSpPr>
        <p:spPr bwMode="auto">
          <a:xfrm>
            <a:off x="307975" y="2791655"/>
            <a:ext cx="377825" cy="290513"/>
          </a:xfrm>
          <a:prstGeom prst="rightArrow">
            <a:avLst>
              <a:gd name="adj1" fmla="val 50000"/>
              <a:gd name="adj2" fmla="val 32514"/>
            </a:avLst>
          </a:prstGeom>
          <a:solidFill>
            <a:srgbClr val="C00000"/>
          </a:solidFill>
          <a:ln w="28575">
            <a:noFill/>
            <a:miter lim="800000"/>
            <a:headEnd type="none" w="sm" len="sm"/>
            <a:tailEnd/>
          </a:ln>
        </p:spPr>
        <p:txBody>
          <a:bodyPr wrap="none" anchor="ctr">
            <a:prstTxWarp prst="textNoShape">
              <a:avLst/>
            </a:prstTxWarp>
          </a:bodyPr>
          <a:lstStyle/>
          <a:p>
            <a:endParaRPr lang="en-US"/>
          </a:p>
        </p:txBody>
      </p:sp>
      <p:sp>
        <p:nvSpPr>
          <p:cNvPr id="22535" name="Date Placeholder 7"/>
          <p:cNvSpPr>
            <a:spLocks noGrp="1"/>
          </p:cNvSpPr>
          <p:nvPr>
            <p:ph type="dt" sz="quarter" idx="10"/>
          </p:nvPr>
        </p:nvSpPr>
        <p:spPr>
          <a:noFill/>
        </p:spPr>
        <p:txBody>
          <a:bodyPr/>
          <a:lstStyle/>
          <a:p>
            <a:r>
              <a:rPr lang="en-US"/>
              <a:t>Gov. of India</a:t>
            </a:r>
          </a:p>
        </p:txBody>
      </p:sp>
      <p:pic>
        <p:nvPicPr>
          <p:cNvPr id="8" name="Picture 7" descr="energygen-road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7450" y="1371600"/>
            <a:ext cx="2457450" cy="1212850"/>
          </a:xfrm>
          <a:prstGeom prst="rect">
            <a:avLst/>
          </a:prstGeom>
          <a:noFill/>
          <a:ln w="9525">
            <a:noFill/>
            <a:miter lim="800000"/>
            <a:headEnd/>
            <a:tailEnd/>
          </a:ln>
        </p:spPr>
      </p:pic>
    </p:spTree>
    <p:extLst>
      <p:ext uri="{BB962C8B-B14F-4D97-AF65-F5344CB8AC3E}">
        <p14:creationId xmlns:p14="http://schemas.microsoft.com/office/powerpoint/2010/main" val="22338026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5"/>
          <p:cNvSpPr>
            <a:spLocks noGrp="1"/>
          </p:cNvSpPr>
          <p:nvPr>
            <p:ph idx="1"/>
          </p:nvPr>
        </p:nvSpPr>
        <p:spPr>
          <a:xfrm>
            <a:off x="1130300" y="1016000"/>
            <a:ext cx="7848600" cy="4648200"/>
          </a:xfrm>
        </p:spPr>
        <p:txBody>
          <a:bodyPr/>
          <a:lstStyle/>
          <a:p>
            <a:pPr eaLnBrk="1" hangingPunct="1">
              <a:buFont typeface="Arial" charset="0"/>
              <a:buNone/>
            </a:pPr>
            <a:r>
              <a:rPr lang="en-US" sz="4000" i="1" dirty="0"/>
              <a:t>Fractional Immunization of Networks</a:t>
            </a:r>
          </a:p>
          <a:p>
            <a:pPr eaLnBrk="1" hangingPunct="1">
              <a:buFont typeface="Arial" charset="0"/>
              <a:buNone/>
            </a:pPr>
            <a:r>
              <a:rPr lang="en-US" sz="3600" dirty="0"/>
              <a:t>B. Aditya Prakash, </a:t>
            </a:r>
          </a:p>
          <a:p>
            <a:pPr eaLnBrk="1" hangingPunct="1">
              <a:buFont typeface="Arial" charset="0"/>
              <a:buNone/>
            </a:pPr>
            <a:r>
              <a:rPr lang="en-US" sz="3600" dirty="0"/>
              <a:t>                             </a:t>
            </a:r>
            <a:r>
              <a:rPr lang="en-US" sz="3600" dirty="0" err="1"/>
              <a:t>Lada</a:t>
            </a:r>
            <a:r>
              <a:rPr lang="en-US" sz="3600" dirty="0"/>
              <a:t> </a:t>
            </a:r>
            <a:r>
              <a:rPr lang="en-US" sz="3600" dirty="0" err="1"/>
              <a:t>Adamic</a:t>
            </a:r>
            <a:r>
              <a:rPr lang="en-US" sz="3600" dirty="0"/>
              <a:t>, </a:t>
            </a:r>
          </a:p>
          <a:p>
            <a:pPr eaLnBrk="1" hangingPunct="1">
              <a:buFont typeface="Arial" charset="0"/>
              <a:buNone/>
            </a:pPr>
            <a:r>
              <a:rPr lang="en-US" sz="3600" dirty="0"/>
              <a:t>Theodore </a:t>
            </a:r>
            <a:r>
              <a:rPr lang="en-US" sz="3600" dirty="0" err="1"/>
              <a:t>Iwashyna</a:t>
            </a:r>
            <a:r>
              <a:rPr lang="en-US" sz="3600" dirty="0"/>
              <a:t> (M.D.), </a:t>
            </a:r>
          </a:p>
          <a:p>
            <a:pPr eaLnBrk="1" hangingPunct="1">
              <a:buFont typeface="Arial" charset="0"/>
              <a:buNone/>
            </a:pPr>
            <a:r>
              <a:rPr lang="en-US" sz="3600" dirty="0"/>
              <a:t>                         Hanghang Tong, </a:t>
            </a:r>
          </a:p>
          <a:p>
            <a:pPr eaLnBrk="1" hangingPunct="1">
              <a:buFont typeface="Arial" charset="0"/>
              <a:buNone/>
            </a:pPr>
            <a:r>
              <a:rPr lang="en-US" sz="3600" dirty="0"/>
              <a:t>Christos Faloutsos</a:t>
            </a:r>
          </a:p>
          <a:p>
            <a:pPr eaLnBrk="1" hangingPunct="1">
              <a:buFont typeface="Arial" charset="0"/>
              <a:buNone/>
            </a:pPr>
            <a:r>
              <a:rPr lang="en-US" sz="3600" dirty="0"/>
              <a:t>SDM 2013, Austin, TX </a:t>
            </a:r>
          </a:p>
          <a:p>
            <a:pPr eaLnBrk="1" hangingPunct="1">
              <a:buFont typeface="Arial" charset="0"/>
              <a:buNone/>
            </a:pPr>
            <a:endParaRPr lang="en-US" sz="3600" dirty="0"/>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7" name="Slide Number Placeholder 6"/>
          <p:cNvSpPr>
            <a:spLocks noGrp="1"/>
          </p:cNvSpPr>
          <p:nvPr>
            <p:ph type="sldNum" sz="quarter" idx="12"/>
          </p:nvPr>
        </p:nvSpPr>
        <p:spPr/>
        <p:txBody>
          <a:bodyPr/>
          <a:lstStyle/>
          <a:p>
            <a:pPr>
              <a:defRPr/>
            </a:pPr>
            <a:fld id="{5A7CBCA8-D9D8-F545-A3F2-7BBDA6810724}" type="slidenum">
              <a:rPr lang="en-US"/>
              <a:pPr>
                <a:defRPr/>
              </a:pPr>
              <a:t>41</a:t>
            </a:fld>
            <a:endParaRPr lang="en-US"/>
          </a:p>
        </p:txBody>
      </p:sp>
      <p:sp>
        <p:nvSpPr>
          <p:cNvPr id="8" name="Date Placeholder 7"/>
          <p:cNvSpPr>
            <a:spLocks noGrp="1"/>
          </p:cNvSpPr>
          <p:nvPr>
            <p:ph type="dt" sz="quarter" idx="10"/>
          </p:nvPr>
        </p:nvSpPr>
        <p:spPr/>
        <p:txBody>
          <a:bodyPr/>
          <a:lstStyle/>
          <a:p>
            <a:pPr>
              <a:defRPr/>
            </a:pPr>
            <a:r>
              <a:rPr lang="en-US"/>
              <a:t>Gov. of India</a:t>
            </a:r>
          </a:p>
        </p:txBody>
      </p:sp>
      <p:pic>
        <p:nvPicPr>
          <p:cNvPr id="9" name="Picture 6" descr="aditya.jpg"/>
          <p:cNvPicPr>
            <a:picLocks noChangeAspect="1"/>
          </p:cNvPicPr>
          <p:nvPr/>
        </p:nvPicPr>
        <p:blipFill>
          <a:blip r:embed="rId3"/>
          <a:srcRect/>
          <a:stretch>
            <a:fillRect/>
          </a:stretch>
        </p:blipFill>
        <p:spPr bwMode="auto">
          <a:xfrm>
            <a:off x="152400" y="1524000"/>
            <a:ext cx="888308" cy="1054101"/>
          </a:xfrm>
          <a:prstGeom prst="rect">
            <a:avLst/>
          </a:prstGeom>
          <a:noFill/>
          <a:ln w="9525">
            <a:noFill/>
            <a:miter lim="800000"/>
            <a:headEnd/>
            <a:tailEnd/>
          </a:ln>
        </p:spPr>
      </p:pic>
      <p:pic>
        <p:nvPicPr>
          <p:cNvPr id="10" name="Picture 9" descr="lada_adamic3.jpg"/>
          <p:cNvPicPr>
            <a:picLocks noChangeAspect="1"/>
          </p:cNvPicPr>
          <p:nvPr/>
        </p:nvPicPr>
        <p:blipFill>
          <a:blip r:embed="rId4"/>
          <a:stretch>
            <a:fillRect/>
          </a:stretch>
        </p:blipFill>
        <p:spPr>
          <a:xfrm>
            <a:off x="7385050" y="2482850"/>
            <a:ext cx="781050" cy="946150"/>
          </a:xfrm>
          <a:prstGeom prst="rect">
            <a:avLst/>
          </a:prstGeom>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75513" y="3581400"/>
            <a:ext cx="973483" cy="1041400"/>
          </a:xfrm>
          <a:prstGeom prst="rect">
            <a:avLst/>
          </a:prstGeom>
          <a:noFill/>
          <a:ln w="9525">
            <a:noFill/>
            <a:miter lim="800000"/>
            <a:headEnd/>
            <a:tailEnd/>
          </a:ln>
        </p:spPr>
      </p:pic>
      <p:pic>
        <p:nvPicPr>
          <p:cNvPr id="12" name="Picture 11" descr="Iwashyna_Theodore.jpeg"/>
          <p:cNvPicPr>
            <a:picLocks noChangeAspect="1"/>
          </p:cNvPicPr>
          <p:nvPr/>
        </p:nvPicPr>
        <p:blipFill>
          <a:blip r:embed="rId6"/>
          <a:stretch>
            <a:fillRect/>
          </a:stretch>
        </p:blipFill>
        <p:spPr>
          <a:xfrm>
            <a:off x="0" y="2749550"/>
            <a:ext cx="1035747" cy="1358900"/>
          </a:xfrm>
          <a:prstGeom prst="rect">
            <a:avLst/>
          </a:prstGeom>
        </p:spPr>
      </p:pic>
    </p:spTree>
    <p:extLst>
      <p:ext uri="{BB962C8B-B14F-4D97-AF65-F5344CB8AC3E}">
        <p14:creationId xmlns:p14="http://schemas.microsoft.com/office/powerpoint/2010/main" val="668354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Palatino Linotype" charset="0"/>
              </a:rPr>
              <a:t>Whom to immunize?</a:t>
            </a:r>
          </a:p>
        </p:txBody>
      </p:sp>
      <p:sp>
        <p:nvSpPr>
          <p:cNvPr id="19459" name="Content Placeholder 2"/>
          <p:cNvSpPr>
            <a:spLocks noGrp="1"/>
          </p:cNvSpPr>
          <p:nvPr>
            <p:ph idx="1"/>
          </p:nvPr>
        </p:nvSpPr>
        <p:spPr/>
        <p:txBody>
          <a:bodyPr/>
          <a:lstStyle/>
          <a:p>
            <a:pPr eaLnBrk="1" hangingPunct="1"/>
            <a:r>
              <a:rPr lang="en-US" dirty="0"/>
              <a:t>Dynamical Processes over networks</a:t>
            </a:r>
          </a:p>
          <a:p>
            <a:pPr eaLnBrk="1" hangingPunct="1"/>
            <a:endParaRPr lang="en-US" dirty="0"/>
          </a:p>
        </p:txBody>
      </p:sp>
      <p:pic>
        <p:nvPicPr>
          <p:cNvPr id="19460"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0025" y="2159000"/>
            <a:ext cx="4587875" cy="3352800"/>
          </a:xfrm>
          <a:prstGeom prst="rect">
            <a:avLst/>
          </a:prstGeom>
          <a:noFill/>
          <a:ln w="9525">
            <a:noFill/>
            <a:miter lim="800000"/>
            <a:headEnd/>
            <a:tailEnd/>
          </a:ln>
        </p:spPr>
      </p:pic>
      <p:sp>
        <p:nvSpPr>
          <p:cNvPr id="19461" name="TextBox 13"/>
          <p:cNvSpPr txBox="1">
            <a:spLocks noChangeArrowheads="1"/>
          </p:cNvSpPr>
          <p:nvPr/>
        </p:nvSpPr>
        <p:spPr bwMode="auto">
          <a:xfrm>
            <a:off x="4876800" y="2438400"/>
            <a:ext cx="4267200" cy="1878013"/>
          </a:xfrm>
          <a:prstGeom prst="rect">
            <a:avLst/>
          </a:prstGeom>
          <a:noFill/>
          <a:ln w="9525">
            <a:noFill/>
            <a:miter lim="800000"/>
            <a:headEnd/>
            <a:tailEnd/>
          </a:ln>
        </p:spPr>
        <p:txBody>
          <a:bodyPr>
            <a:prstTxWarp prst="textNoShape">
              <a:avLst/>
            </a:prstTxWarp>
            <a:spAutoFit/>
          </a:bodyPr>
          <a:lstStyle/>
          <a:p>
            <a:pPr algn="l">
              <a:buFont typeface="Arial" charset="0"/>
              <a:buChar char="•"/>
            </a:pPr>
            <a:r>
              <a:rPr lang="en-US" sz="3200" dirty="0">
                <a:latin typeface="Calibri" charset="0"/>
              </a:rPr>
              <a:t> </a:t>
            </a:r>
            <a:r>
              <a:rPr lang="en-US" sz="2800" dirty="0">
                <a:latin typeface="Calibri" charset="0"/>
              </a:rPr>
              <a:t>Each circle is a hospital</a:t>
            </a:r>
          </a:p>
          <a:p>
            <a:pPr algn="l">
              <a:buFont typeface="Arial" charset="0"/>
              <a:buChar char="•"/>
            </a:pPr>
            <a:r>
              <a:rPr lang="en-US" sz="2800" dirty="0">
                <a:latin typeface="Calibri" charset="0"/>
              </a:rPr>
              <a:t> ~3,000 hospitals</a:t>
            </a:r>
          </a:p>
          <a:p>
            <a:pPr algn="l">
              <a:buFont typeface="Arial" charset="0"/>
              <a:buChar char="•"/>
            </a:pPr>
            <a:r>
              <a:rPr lang="en-US" sz="2800" dirty="0">
                <a:latin typeface="Calibri" charset="0"/>
              </a:rPr>
              <a:t> More than 30,000 patients transferred  </a:t>
            </a:r>
          </a:p>
        </p:txBody>
      </p:sp>
      <p:sp>
        <p:nvSpPr>
          <p:cNvPr id="19462" name="TextBox 5"/>
          <p:cNvSpPr txBox="1">
            <a:spLocks noChangeArrowheads="1"/>
          </p:cNvSpPr>
          <p:nvPr/>
        </p:nvSpPr>
        <p:spPr bwMode="auto">
          <a:xfrm>
            <a:off x="228600" y="5334000"/>
            <a:ext cx="2895600" cy="830263"/>
          </a:xfrm>
          <a:prstGeom prst="rect">
            <a:avLst/>
          </a:prstGeom>
          <a:noFill/>
          <a:ln w="9525">
            <a:noFill/>
            <a:miter lim="800000"/>
            <a:headEnd/>
            <a:tailEnd/>
          </a:ln>
        </p:spPr>
        <p:txBody>
          <a:bodyPr>
            <a:prstTxWarp prst="textNoShape">
              <a:avLst/>
            </a:prstTxWarp>
            <a:spAutoFit/>
          </a:bodyPr>
          <a:lstStyle/>
          <a:p>
            <a:r>
              <a:rPr lang="en-US" sz="2400">
                <a:solidFill>
                  <a:srgbClr val="0000CC"/>
                </a:solidFill>
                <a:latin typeface="Calibri" charset="0"/>
              </a:rPr>
              <a:t>[US-MEDICARE NETWORK 2005]</a:t>
            </a:r>
          </a:p>
        </p:txBody>
      </p:sp>
      <p:sp>
        <p:nvSpPr>
          <p:cNvPr id="19463" name="TextBox 7"/>
          <p:cNvSpPr txBox="1">
            <a:spLocks noChangeArrowheads="1"/>
          </p:cNvSpPr>
          <p:nvPr/>
        </p:nvSpPr>
        <p:spPr bwMode="auto">
          <a:xfrm>
            <a:off x="3200400" y="5334000"/>
            <a:ext cx="5943600" cy="1077913"/>
          </a:xfrm>
          <a:prstGeom prst="rect">
            <a:avLst/>
          </a:prstGeom>
          <a:noFill/>
          <a:ln w="9525">
            <a:noFill/>
            <a:miter lim="800000"/>
            <a:headEnd/>
            <a:tailEnd/>
          </a:ln>
        </p:spPr>
        <p:txBody>
          <a:bodyPr>
            <a:prstTxWarp prst="textNoShape">
              <a:avLst/>
            </a:prstTxWarp>
            <a:spAutoFit/>
          </a:bodyPr>
          <a:lstStyle/>
          <a:p>
            <a:pPr algn="r"/>
            <a:r>
              <a:rPr lang="en-US" sz="3200" b="1">
                <a:latin typeface="Calibri" charset="0"/>
              </a:rPr>
              <a:t>Problem</a:t>
            </a:r>
            <a:r>
              <a:rPr lang="en-US" sz="3200">
                <a:latin typeface="Calibri" charset="0"/>
              </a:rPr>
              <a:t>:</a:t>
            </a:r>
            <a:r>
              <a:rPr lang="en-US" sz="3200">
                <a:solidFill>
                  <a:srgbClr val="C00000"/>
                </a:solidFill>
                <a:latin typeface="Calibri" charset="0"/>
              </a:rPr>
              <a:t> Given </a:t>
            </a:r>
            <a:r>
              <a:rPr lang="en-US" sz="3200" i="1">
                <a:solidFill>
                  <a:srgbClr val="C00000"/>
                </a:solidFill>
                <a:latin typeface="Calibri" charset="0"/>
              </a:rPr>
              <a:t>k </a:t>
            </a:r>
            <a:r>
              <a:rPr lang="en-US" sz="3200">
                <a:solidFill>
                  <a:srgbClr val="C00000"/>
                </a:solidFill>
                <a:latin typeface="Calibri" charset="0"/>
              </a:rPr>
              <a:t>units of disinfectant, whom to immunize?</a:t>
            </a:r>
          </a:p>
        </p:txBody>
      </p:sp>
      <p:sp>
        <p:nvSpPr>
          <p:cNvPr id="9" name="Footer Placeholder 8"/>
          <p:cNvSpPr>
            <a:spLocks noGrp="1"/>
          </p:cNvSpPr>
          <p:nvPr>
            <p:ph type="ftr" sz="quarter" idx="11"/>
          </p:nvPr>
        </p:nvSpPr>
        <p:spPr/>
        <p:txBody>
          <a:bodyPr/>
          <a:lstStyle/>
          <a:p>
            <a:pPr>
              <a:defRPr/>
            </a:pPr>
            <a:r>
              <a:rPr lang="en-US"/>
              <a:t>Copyright (C) 2019 C. Faloutsos</a:t>
            </a:r>
          </a:p>
        </p:txBody>
      </p:sp>
      <p:sp>
        <p:nvSpPr>
          <p:cNvPr id="10" name="Slide Number Placeholder 9"/>
          <p:cNvSpPr>
            <a:spLocks noGrp="1"/>
          </p:cNvSpPr>
          <p:nvPr>
            <p:ph type="sldNum" sz="quarter" idx="12"/>
          </p:nvPr>
        </p:nvSpPr>
        <p:spPr/>
        <p:txBody>
          <a:bodyPr/>
          <a:lstStyle/>
          <a:p>
            <a:pPr>
              <a:defRPr/>
            </a:pPr>
            <a:fld id="{C268298D-D00D-F64C-ADC6-0560E09C06D3}" type="slidenum">
              <a:rPr lang="en-US"/>
              <a:pPr>
                <a:defRPr/>
              </a:pPr>
              <a:t>42</a:t>
            </a:fld>
            <a:endParaRPr lang="en-US"/>
          </a:p>
        </p:txBody>
      </p:sp>
      <p:sp>
        <p:nvSpPr>
          <p:cNvPr id="11" name="Date Placeholder 10"/>
          <p:cNvSpPr>
            <a:spLocks noGrp="1"/>
          </p:cNvSpPr>
          <p:nvPr>
            <p:ph type="dt" sz="quarter" idx="10"/>
          </p:nvPr>
        </p:nvSpPr>
        <p:spPr/>
        <p:txBody>
          <a:bodyPr/>
          <a:lstStyle/>
          <a:p>
            <a:pPr>
              <a:defRPr/>
            </a:pPr>
            <a:r>
              <a:rPr lang="en-US"/>
              <a:t>Gov. of India</a:t>
            </a:r>
          </a:p>
        </p:txBody>
      </p:sp>
    </p:spTree>
    <p:extLst>
      <p:ext uri="{BB962C8B-B14F-4D97-AF65-F5344CB8AC3E}">
        <p14:creationId xmlns:p14="http://schemas.microsoft.com/office/powerpoint/2010/main" val="725143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latin typeface="Palatino Linotype" charset="0"/>
              </a:rPr>
              <a:t>Whom to immunize?</a:t>
            </a:r>
          </a:p>
        </p:txBody>
      </p:sp>
      <p:grpSp>
        <p:nvGrpSpPr>
          <p:cNvPr id="2" name="Group 22"/>
          <p:cNvGrpSpPr/>
          <p:nvPr/>
        </p:nvGrpSpPr>
        <p:grpSpPr>
          <a:xfrm>
            <a:off x="196850" y="1206500"/>
            <a:ext cx="8947150" cy="4508500"/>
            <a:chOff x="196850" y="1206500"/>
            <a:chExt cx="8947150" cy="4508500"/>
          </a:xfrm>
        </p:grpSpPr>
        <p:pic>
          <p:nvPicPr>
            <p:cNvPr id="2150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2114550"/>
              <a:ext cx="3690938" cy="3067050"/>
            </a:xfrm>
            <a:prstGeom prst="rect">
              <a:avLst/>
            </a:prstGeom>
            <a:noFill/>
            <a:ln w="9525">
              <a:noFill/>
              <a:miter lim="800000"/>
              <a:headEnd/>
              <a:tailEnd/>
            </a:ln>
          </p:spPr>
        </p:pic>
        <p:grpSp>
          <p:nvGrpSpPr>
            <p:cNvPr id="3" name="Group 21"/>
            <p:cNvGrpSpPr/>
            <p:nvPr/>
          </p:nvGrpSpPr>
          <p:grpSpPr>
            <a:xfrm>
              <a:off x="196850" y="2209803"/>
              <a:ext cx="8947150" cy="3505197"/>
              <a:chOff x="196850" y="2209803"/>
              <a:chExt cx="8947150" cy="3505197"/>
            </a:xfrm>
          </p:grpSpPr>
          <p:pic>
            <p:nvPicPr>
              <p:cNvPr id="2150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2286000"/>
                <a:ext cx="3159125" cy="2743200"/>
              </a:xfrm>
              <a:prstGeom prst="rect">
                <a:avLst/>
              </a:prstGeom>
              <a:noFill/>
              <a:ln w="9525">
                <a:noFill/>
                <a:miter lim="800000"/>
                <a:headEnd/>
                <a:tailEnd/>
              </a:ln>
            </p:spPr>
          </p:pic>
          <p:sp>
            <p:nvSpPr>
              <p:cNvPr id="21509" name="TextBox 5"/>
              <p:cNvSpPr txBox="1">
                <a:spLocks noChangeArrowheads="1"/>
              </p:cNvSpPr>
              <p:nvPr/>
            </p:nvSpPr>
            <p:spPr bwMode="auto">
              <a:xfrm>
                <a:off x="457200" y="5130800"/>
                <a:ext cx="3733800" cy="584200"/>
              </a:xfrm>
              <a:prstGeom prst="rect">
                <a:avLst/>
              </a:prstGeom>
              <a:noFill/>
              <a:ln w="9525">
                <a:noFill/>
                <a:miter lim="800000"/>
                <a:headEnd/>
                <a:tailEnd/>
              </a:ln>
            </p:spPr>
            <p:txBody>
              <a:bodyPr>
                <a:prstTxWarp prst="textNoShape">
                  <a:avLst/>
                </a:prstTxWarp>
                <a:spAutoFit/>
              </a:bodyPr>
              <a:lstStyle/>
              <a:p>
                <a:r>
                  <a:rPr lang="en-US" sz="3200">
                    <a:latin typeface="Calibri" charset="0"/>
                  </a:rPr>
                  <a:t>CURRENT PRACTICE</a:t>
                </a:r>
              </a:p>
            </p:txBody>
          </p:sp>
          <p:sp>
            <p:nvSpPr>
              <p:cNvPr id="21510" name="TextBox 6"/>
              <p:cNvSpPr txBox="1">
                <a:spLocks noChangeArrowheads="1"/>
              </p:cNvSpPr>
              <p:nvPr/>
            </p:nvSpPr>
            <p:spPr bwMode="auto">
              <a:xfrm>
                <a:off x="5867400" y="5130800"/>
                <a:ext cx="2895600" cy="584200"/>
              </a:xfrm>
              <a:prstGeom prst="rect">
                <a:avLst/>
              </a:prstGeom>
              <a:noFill/>
              <a:ln w="9525">
                <a:noFill/>
                <a:miter lim="800000"/>
                <a:headEnd/>
                <a:tailEnd/>
              </a:ln>
            </p:spPr>
            <p:txBody>
              <a:bodyPr>
                <a:prstTxWarp prst="textNoShape">
                  <a:avLst/>
                </a:prstTxWarp>
                <a:spAutoFit/>
              </a:bodyPr>
              <a:lstStyle/>
              <a:p>
                <a:r>
                  <a:rPr lang="en-US" sz="3200">
                    <a:latin typeface="Calibri" charset="0"/>
                  </a:rPr>
                  <a:t>OUR METHOD</a:t>
                </a:r>
              </a:p>
            </p:txBody>
          </p:sp>
          <p:sp>
            <p:nvSpPr>
              <p:cNvPr id="21512" name="TextBox 8"/>
              <p:cNvSpPr txBox="1">
                <a:spLocks noChangeArrowheads="1"/>
              </p:cNvSpPr>
              <p:nvPr/>
            </p:nvSpPr>
            <p:spPr bwMode="auto">
              <a:xfrm>
                <a:off x="6248400" y="2209803"/>
                <a:ext cx="2895600" cy="830263"/>
              </a:xfrm>
              <a:prstGeom prst="rect">
                <a:avLst/>
              </a:prstGeom>
              <a:noFill/>
              <a:ln w="9525">
                <a:noFill/>
                <a:miter lim="800000"/>
                <a:headEnd/>
                <a:tailEnd/>
              </a:ln>
            </p:spPr>
            <p:txBody>
              <a:bodyPr>
                <a:prstTxWarp prst="textNoShape">
                  <a:avLst/>
                </a:prstTxWarp>
                <a:spAutoFit/>
              </a:bodyPr>
              <a:lstStyle/>
              <a:p>
                <a:r>
                  <a:rPr lang="en-US" sz="2400" dirty="0">
                    <a:solidFill>
                      <a:srgbClr val="0000CC"/>
                    </a:solidFill>
                    <a:latin typeface="Calibri" charset="0"/>
                  </a:rPr>
                  <a:t>[US-MEDICARE NETWORK 2005]</a:t>
                </a:r>
              </a:p>
            </p:txBody>
          </p:sp>
          <p:sp>
            <p:nvSpPr>
              <p:cNvPr id="13" name="Multiply 12"/>
              <p:cNvSpPr/>
              <p:nvPr/>
            </p:nvSpPr>
            <p:spPr>
              <a:xfrm>
                <a:off x="196850" y="3252788"/>
                <a:ext cx="762000" cy="762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L-Shape 13"/>
              <p:cNvSpPr/>
              <p:nvPr/>
            </p:nvSpPr>
            <p:spPr>
              <a:xfrm rot="18316576">
                <a:off x="8016876" y="3313112"/>
                <a:ext cx="914400" cy="511175"/>
              </a:xfrm>
              <a:prstGeom prst="corner">
                <a:avLst>
                  <a:gd name="adj1" fmla="val 26415"/>
                  <a:gd name="adj2" fmla="val 24863"/>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762000" y="2286000"/>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5105400" y="2362200"/>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962400"/>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5181600" y="4114800"/>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Explosion 2 7"/>
            <p:cNvSpPr/>
            <p:nvPr/>
          </p:nvSpPr>
          <p:spPr>
            <a:xfrm>
              <a:off x="2057400" y="1206500"/>
              <a:ext cx="3505200" cy="1828800"/>
            </a:xfrm>
            <a:prstGeom prst="irregularSeal2">
              <a:avLst/>
            </a:prstGeom>
            <a:solidFill>
              <a:schemeClr val="tx2"/>
            </a:solidFill>
            <a:ln>
              <a:solidFill>
                <a:schemeClr val="tx2"/>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3200" b="1" dirty="0">
                  <a:solidFill>
                    <a:schemeClr val="bg1"/>
                  </a:solidFill>
                </a:rPr>
                <a:t>~6x fewer!</a:t>
              </a:r>
            </a:p>
          </p:txBody>
        </p:sp>
      </p:grpSp>
      <p:sp>
        <p:nvSpPr>
          <p:cNvPr id="19" name="Footer Placeholder 18"/>
          <p:cNvSpPr>
            <a:spLocks noGrp="1"/>
          </p:cNvSpPr>
          <p:nvPr>
            <p:ph type="ftr" sz="quarter" idx="11"/>
          </p:nvPr>
        </p:nvSpPr>
        <p:spPr/>
        <p:txBody>
          <a:bodyPr/>
          <a:lstStyle/>
          <a:p>
            <a:pPr>
              <a:defRPr/>
            </a:pPr>
            <a:r>
              <a:rPr lang="en-US"/>
              <a:t>Copyright (C) 2019 C. Faloutsos</a:t>
            </a:r>
          </a:p>
        </p:txBody>
      </p:sp>
      <p:sp>
        <p:nvSpPr>
          <p:cNvPr id="20" name="Slide Number Placeholder 19"/>
          <p:cNvSpPr>
            <a:spLocks noGrp="1"/>
          </p:cNvSpPr>
          <p:nvPr>
            <p:ph type="sldNum" sz="quarter" idx="12"/>
          </p:nvPr>
        </p:nvSpPr>
        <p:spPr/>
        <p:txBody>
          <a:bodyPr/>
          <a:lstStyle/>
          <a:p>
            <a:pPr>
              <a:defRPr/>
            </a:pPr>
            <a:fld id="{D38269F2-1DC4-A542-A7FA-5F90796B7EA5}" type="slidenum">
              <a:rPr lang="en-US"/>
              <a:pPr>
                <a:defRPr/>
              </a:pPr>
              <a:t>43</a:t>
            </a:fld>
            <a:endParaRPr lang="en-US"/>
          </a:p>
        </p:txBody>
      </p:sp>
      <p:sp>
        <p:nvSpPr>
          <p:cNvPr id="21" name="Date Placeholder 20"/>
          <p:cNvSpPr>
            <a:spLocks noGrp="1"/>
          </p:cNvSpPr>
          <p:nvPr>
            <p:ph type="dt" sz="quarter" idx="10"/>
          </p:nvPr>
        </p:nvSpPr>
        <p:spPr/>
        <p:txBody>
          <a:bodyPr/>
          <a:lstStyle/>
          <a:p>
            <a:pPr>
              <a:defRPr/>
            </a:pPr>
            <a:r>
              <a:rPr lang="en-US"/>
              <a:t>Gov. of India</a:t>
            </a:r>
          </a:p>
        </p:txBody>
      </p:sp>
      <p:sp>
        <p:nvSpPr>
          <p:cNvPr id="11" name="TextBox 10"/>
          <p:cNvSpPr txBox="1"/>
          <p:nvPr/>
        </p:nvSpPr>
        <p:spPr>
          <a:xfrm>
            <a:off x="0" y="6321424"/>
            <a:ext cx="9144000" cy="584776"/>
          </a:xfrm>
          <a:prstGeom prst="rect">
            <a:avLst/>
          </a:prstGeom>
          <a:solidFill>
            <a:schemeClr val="tx1"/>
          </a:solidFill>
          <a:ln>
            <a:noFill/>
          </a:ln>
        </p:spPr>
        <p:style>
          <a:lnRef idx="2">
            <a:schemeClr val="accent4">
              <a:shade val="50000"/>
            </a:schemeClr>
          </a:lnRef>
          <a:fillRef idx="1001">
            <a:schemeClr val="dk2"/>
          </a:fillRef>
          <a:effectRef idx="0">
            <a:schemeClr val="accent4"/>
          </a:effectRef>
          <a:fontRef idx="minor">
            <a:schemeClr val="lt1"/>
          </a:fontRef>
        </p:style>
        <p:txBody>
          <a:bodyPr wrap="square">
            <a:spAutoFit/>
          </a:bodyPr>
          <a:lstStyle/>
          <a:p>
            <a:pPr fontAlgn="auto">
              <a:spcBef>
                <a:spcPts val="0"/>
              </a:spcBef>
              <a:spcAft>
                <a:spcPts val="0"/>
              </a:spcAft>
              <a:defRPr/>
            </a:pPr>
            <a:r>
              <a:rPr lang="en-US" sz="3200" dirty="0">
                <a:solidFill>
                  <a:schemeClr val="bg1"/>
                </a:solidFill>
              </a:rPr>
              <a:t>Hospital-acquired inf. : 99K+ lives, $5B+ per year</a:t>
            </a:r>
          </a:p>
        </p:txBody>
      </p:sp>
    </p:spTree>
    <p:extLst>
      <p:ext uri="{BB962C8B-B14F-4D97-AF65-F5344CB8AC3E}">
        <p14:creationId xmlns:p14="http://schemas.microsoft.com/office/powerpoint/2010/main" val="1921462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Fractional Asymmetric Immunization</a:t>
            </a:r>
          </a:p>
        </p:txBody>
      </p:sp>
      <p:pic>
        <p:nvPicPr>
          <p:cNvPr id="93187"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1066800" y="3489325"/>
            <a:ext cx="2116138" cy="1530350"/>
          </a:xfrm>
          <a:prstGeom prst="rect">
            <a:avLst/>
          </a:prstGeom>
          <a:noFill/>
          <a:ln w="9525">
            <a:noFill/>
            <a:miter lim="800000"/>
            <a:headEnd/>
            <a:tailEnd/>
          </a:ln>
        </p:spPr>
      </p:pic>
      <p:sp>
        <p:nvSpPr>
          <p:cNvPr id="93188" name="TextBox 5"/>
          <p:cNvSpPr txBox="1">
            <a:spLocks noChangeArrowheads="1"/>
          </p:cNvSpPr>
          <p:nvPr/>
        </p:nvSpPr>
        <p:spPr bwMode="auto">
          <a:xfrm>
            <a:off x="1600200" y="5318125"/>
            <a:ext cx="16764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Hospital</a:t>
            </a:r>
          </a:p>
        </p:txBody>
      </p:sp>
      <p:sp>
        <p:nvSpPr>
          <p:cNvPr id="93189" name="TextBox 6"/>
          <p:cNvSpPr txBox="1">
            <a:spLocks noChangeArrowheads="1"/>
          </p:cNvSpPr>
          <p:nvPr/>
        </p:nvSpPr>
        <p:spPr bwMode="auto">
          <a:xfrm>
            <a:off x="6324600" y="5307013"/>
            <a:ext cx="1676400" cy="1077912"/>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Another Hospital</a:t>
            </a:r>
          </a:p>
        </p:txBody>
      </p:sp>
      <p:pic>
        <p:nvPicPr>
          <p:cNvPr id="93190" name="Picture 6" descr="http://t1.gstatic.com/images?q=tbn:ANd9GcR0UQ5Xn_TeFRRHqxOxp4aTHTLM-HSJJysK0Vxx5aqgJwxIdcgFPQ"/>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400" y="3184525"/>
            <a:ext cx="695325" cy="868363"/>
          </a:xfrm>
          <a:prstGeom prst="rect">
            <a:avLst/>
          </a:prstGeom>
          <a:noFill/>
          <a:ln w="9525">
            <a:noFill/>
            <a:miter lim="800000"/>
            <a:headEnd/>
            <a:tailEnd/>
          </a:ln>
        </p:spPr>
      </p:pic>
      <p:cxnSp>
        <p:nvCxnSpPr>
          <p:cNvPr id="10" name="Straight Arrow Connector 9"/>
          <p:cNvCxnSpPr/>
          <p:nvPr/>
        </p:nvCxnSpPr>
        <p:spPr>
          <a:xfrm>
            <a:off x="3352800" y="4327525"/>
            <a:ext cx="2362200" cy="0"/>
          </a:xfrm>
          <a:prstGeom prst="straightConnector1">
            <a:avLst/>
          </a:prstGeom>
          <a:ln w="9842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319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1295400"/>
            <a:ext cx="2241550" cy="1638300"/>
          </a:xfrm>
          <a:prstGeom prst="rect">
            <a:avLst/>
          </a:prstGeom>
          <a:noFill/>
          <a:ln w="9525">
            <a:noFill/>
            <a:miter lim="800000"/>
            <a:headEnd/>
            <a:tailEnd/>
          </a:ln>
        </p:spPr>
      </p:pic>
      <p:pic>
        <p:nvPicPr>
          <p:cNvPr id="93193"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6113463" y="3482975"/>
            <a:ext cx="2116137" cy="1530350"/>
          </a:xfrm>
          <a:prstGeom prst="rect">
            <a:avLst/>
          </a:prstGeom>
          <a:noFill/>
          <a:ln w="9525">
            <a:noFill/>
            <a:miter lim="800000"/>
            <a:headEnd/>
            <a:tailEnd/>
          </a:ln>
        </p:spPr>
      </p:pic>
      <p:pic>
        <p:nvPicPr>
          <p:cNvPr id="93194" name="Picture 2" descr="https://encrypted-tbn0.google.com/images?q=tbn:ANd9GcS-MBhuasp4hGkQ3IcJSjNkBDhfQn-COEiDrKvY-phaXfgNuOGP"/>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495800" y="3260725"/>
            <a:ext cx="561975" cy="590550"/>
          </a:xfrm>
          <a:prstGeom prst="rect">
            <a:avLst/>
          </a:prstGeom>
          <a:noFill/>
          <a:ln w="9525">
            <a:noFill/>
            <a:miter lim="800000"/>
            <a:headEnd/>
            <a:tailEnd/>
          </a:ln>
        </p:spPr>
      </p:pic>
      <p:pic>
        <p:nvPicPr>
          <p:cNvPr id="93195" name="Picture 4" descr="https://encrypted-tbn0.google.com/images?q=tbn:ANd9GcTVXCoVpzh42HoVOj9yoF42rcS9ci_ozjawSQ22IZvdr2jB0K5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5200" y="3336925"/>
            <a:ext cx="488950" cy="447675"/>
          </a:xfrm>
          <a:prstGeom prst="rect">
            <a:avLst/>
          </a:prstGeom>
          <a:noFill/>
          <a:ln w="9525">
            <a:noFill/>
            <a:miter lim="800000"/>
            <a:headEnd/>
            <a:tailEnd/>
          </a:ln>
        </p:spPr>
      </p:pic>
      <p:pic>
        <p:nvPicPr>
          <p:cNvPr id="93196"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810000" y="5181600"/>
            <a:ext cx="685800" cy="1076325"/>
          </a:xfrm>
          <a:prstGeom prst="rect">
            <a:avLst/>
          </a:prstGeom>
          <a:noFill/>
          <a:ln w="9525">
            <a:noFill/>
            <a:miter lim="800000"/>
            <a:headEnd/>
            <a:tailEnd/>
          </a:ln>
        </p:spPr>
      </p:pic>
      <p:grpSp>
        <p:nvGrpSpPr>
          <p:cNvPr id="3" name="Group 26"/>
          <p:cNvGrpSpPr>
            <a:grpSpLocks/>
          </p:cNvGrpSpPr>
          <p:nvPr/>
        </p:nvGrpSpPr>
        <p:grpSpPr bwMode="auto">
          <a:xfrm>
            <a:off x="4038600" y="5181600"/>
            <a:ext cx="1143000" cy="1076325"/>
            <a:chOff x="5791200" y="1219200"/>
            <a:chExt cx="1142831" cy="1076325"/>
          </a:xfrm>
        </p:grpSpPr>
        <p:pic>
          <p:nvPicPr>
            <p:cNvPr id="93204"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791200" y="1219200"/>
              <a:ext cx="685631" cy="1076325"/>
            </a:xfrm>
            <a:prstGeom prst="rect">
              <a:avLst/>
            </a:prstGeom>
            <a:noFill/>
            <a:ln w="9525">
              <a:noFill/>
              <a:miter lim="800000"/>
              <a:headEnd/>
              <a:tailEnd/>
            </a:ln>
          </p:spPr>
        </p:pic>
        <p:pic>
          <p:nvPicPr>
            <p:cNvPr id="93205"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19800" y="1219200"/>
              <a:ext cx="685631" cy="1076325"/>
            </a:xfrm>
            <a:prstGeom prst="rect">
              <a:avLst/>
            </a:prstGeom>
            <a:noFill/>
            <a:ln w="9525">
              <a:noFill/>
              <a:miter lim="800000"/>
              <a:headEnd/>
              <a:tailEnd/>
            </a:ln>
          </p:spPr>
        </p:pic>
        <p:pic>
          <p:nvPicPr>
            <p:cNvPr id="93206"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248400" y="1219200"/>
              <a:ext cx="685631" cy="1076325"/>
            </a:xfrm>
            <a:prstGeom prst="rect">
              <a:avLst/>
            </a:prstGeom>
            <a:noFill/>
            <a:ln w="9525">
              <a:noFill/>
              <a:miter lim="800000"/>
              <a:headEnd/>
              <a:tailEnd/>
            </a:ln>
          </p:spPr>
        </p:pic>
      </p:grpSp>
      <p:grpSp>
        <p:nvGrpSpPr>
          <p:cNvPr id="4" name="Group 13"/>
          <p:cNvGrpSpPr>
            <a:grpSpLocks/>
          </p:cNvGrpSpPr>
          <p:nvPr/>
        </p:nvGrpSpPr>
        <p:grpSpPr bwMode="auto">
          <a:xfrm>
            <a:off x="4724400" y="2438400"/>
            <a:ext cx="3733800" cy="914400"/>
            <a:chOff x="4700495" y="2209800"/>
            <a:chExt cx="3148105" cy="914400"/>
          </a:xfrm>
        </p:grpSpPr>
        <p:cxnSp>
          <p:nvCxnSpPr>
            <p:cNvPr id="22" name="Straight Arrow Connector 21"/>
            <p:cNvCxnSpPr/>
            <p:nvPr/>
          </p:nvCxnSpPr>
          <p:spPr>
            <a:xfrm flipH="1">
              <a:off x="4700495" y="2743200"/>
              <a:ext cx="176679" cy="3810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203" name="TextBox 25"/>
            <p:cNvSpPr txBox="1">
              <a:spLocks noChangeArrowheads="1"/>
            </p:cNvSpPr>
            <p:nvPr/>
          </p:nvSpPr>
          <p:spPr bwMode="auto">
            <a:xfrm>
              <a:off x="4876800" y="2209800"/>
              <a:ext cx="2971800" cy="830997"/>
            </a:xfrm>
            <a:prstGeom prst="rect">
              <a:avLst/>
            </a:prstGeom>
            <a:noFill/>
            <a:ln w="9525">
              <a:noFill/>
              <a:miter lim="800000"/>
              <a:headEnd/>
              <a:tailEnd/>
            </a:ln>
          </p:spPr>
          <p:txBody>
            <a:bodyPr>
              <a:prstTxWarp prst="textNoShape">
                <a:avLst/>
              </a:prstTxWarp>
              <a:spAutoFit/>
            </a:bodyPr>
            <a:lstStyle/>
            <a:p>
              <a:r>
                <a:rPr lang="en-US" sz="2400">
                  <a:latin typeface="Calibri" charset="0"/>
                </a:rPr>
                <a:t>Drug-resistant Bacteria (like XDR-TB) </a:t>
              </a:r>
            </a:p>
          </p:txBody>
        </p:sp>
      </p:grpSp>
      <p:sp>
        <p:nvSpPr>
          <p:cNvPr id="28" name="Footer Placeholder 27"/>
          <p:cNvSpPr>
            <a:spLocks noGrp="1"/>
          </p:cNvSpPr>
          <p:nvPr>
            <p:ph type="ftr" sz="quarter" idx="11"/>
          </p:nvPr>
        </p:nvSpPr>
        <p:spPr/>
        <p:txBody>
          <a:bodyPr/>
          <a:lstStyle/>
          <a:p>
            <a:pPr>
              <a:defRPr/>
            </a:pPr>
            <a:r>
              <a:rPr lang="en-US"/>
              <a:t>Copyright (C) 2019 C. Faloutsos</a:t>
            </a:r>
          </a:p>
        </p:txBody>
      </p:sp>
      <p:sp>
        <p:nvSpPr>
          <p:cNvPr id="29" name="Slide Number Placeholder 28"/>
          <p:cNvSpPr>
            <a:spLocks noGrp="1"/>
          </p:cNvSpPr>
          <p:nvPr>
            <p:ph type="sldNum" sz="quarter" idx="12"/>
          </p:nvPr>
        </p:nvSpPr>
        <p:spPr/>
        <p:txBody>
          <a:bodyPr/>
          <a:lstStyle/>
          <a:p>
            <a:pPr>
              <a:defRPr/>
            </a:pPr>
            <a:fld id="{EAE38003-6634-DF46-A39B-BD1293AC2281}" type="slidenum">
              <a:rPr lang="en-US"/>
              <a:pPr>
                <a:defRPr/>
              </a:pPr>
              <a:t>44</a:t>
            </a:fld>
            <a:endParaRPr lang="en-US"/>
          </a:p>
        </p:txBody>
      </p:sp>
      <p:sp>
        <p:nvSpPr>
          <p:cNvPr id="30" name="Date Placeholder 29"/>
          <p:cNvSpPr>
            <a:spLocks noGrp="1"/>
          </p:cNvSpPr>
          <p:nvPr>
            <p:ph type="dt" sz="quarter" idx="10"/>
          </p:nvPr>
        </p:nvSpPr>
        <p:spPr/>
        <p:txBody>
          <a:bodyPr/>
          <a:lstStyle/>
          <a:p>
            <a:pPr>
              <a:defRPr/>
            </a:pPr>
            <a:r>
              <a:rPr lang="en-US"/>
              <a:t>Gov. of India</a:t>
            </a:r>
          </a:p>
        </p:txBody>
      </p:sp>
      <p:sp>
        <p:nvSpPr>
          <p:cNvPr id="23" name="TextBox 22"/>
          <p:cNvSpPr txBox="1"/>
          <p:nvPr/>
        </p:nvSpPr>
        <p:spPr>
          <a:xfrm>
            <a:off x="3958932" y="4445000"/>
            <a:ext cx="852004" cy="492443"/>
          </a:xfrm>
          <a:prstGeom prst="rect">
            <a:avLst/>
          </a:prstGeom>
          <a:noFill/>
        </p:spPr>
        <p:txBody>
          <a:bodyPr wrap="none" rtlCol="0">
            <a:spAutoFit/>
          </a:bodyPr>
          <a:lstStyle/>
          <a:p>
            <a:r>
              <a:rPr lang="en-US" dirty="0"/>
              <a:t>30%</a:t>
            </a:r>
          </a:p>
        </p:txBody>
      </p:sp>
    </p:spTree>
    <p:extLst>
      <p:ext uri="{BB962C8B-B14F-4D97-AF65-F5344CB8AC3E}">
        <p14:creationId xmlns:p14="http://schemas.microsoft.com/office/powerpoint/2010/main" val="2045348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Fractional Asymmetric Immunization</a:t>
            </a:r>
          </a:p>
        </p:txBody>
      </p:sp>
      <p:pic>
        <p:nvPicPr>
          <p:cNvPr id="95235"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1066800" y="3489325"/>
            <a:ext cx="2116138" cy="1530350"/>
          </a:xfrm>
          <a:prstGeom prst="rect">
            <a:avLst/>
          </a:prstGeom>
          <a:noFill/>
          <a:ln w="9525">
            <a:noFill/>
            <a:miter lim="800000"/>
            <a:headEnd/>
            <a:tailEnd/>
          </a:ln>
        </p:spPr>
      </p:pic>
      <p:sp>
        <p:nvSpPr>
          <p:cNvPr id="95236" name="TextBox 5"/>
          <p:cNvSpPr txBox="1">
            <a:spLocks noChangeArrowheads="1"/>
          </p:cNvSpPr>
          <p:nvPr/>
        </p:nvSpPr>
        <p:spPr bwMode="auto">
          <a:xfrm>
            <a:off x="1600200" y="5318125"/>
            <a:ext cx="16764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Hospital</a:t>
            </a:r>
          </a:p>
        </p:txBody>
      </p:sp>
      <p:sp>
        <p:nvSpPr>
          <p:cNvPr id="95237" name="TextBox 6"/>
          <p:cNvSpPr txBox="1">
            <a:spLocks noChangeArrowheads="1"/>
          </p:cNvSpPr>
          <p:nvPr/>
        </p:nvSpPr>
        <p:spPr bwMode="auto">
          <a:xfrm>
            <a:off x="6324600" y="5307013"/>
            <a:ext cx="1676400" cy="1077912"/>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Another Hospital</a:t>
            </a:r>
          </a:p>
        </p:txBody>
      </p:sp>
      <p:pic>
        <p:nvPicPr>
          <p:cNvPr id="95238" name="Picture 6" descr="http://t1.gstatic.com/images?q=tbn:ANd9GcR0UQ5Xn_TeFRRHqxOxp4aTHTLM-HSJJysK0Vxx5aqgJwxIdcgFPQ"/>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400" y="3184525"/>
            <a:ext cx="695325" cy="868363"/>
          </a:xfrm>
          <a:prstGeom prst="rect">
            <a:avLst/>
          </a:prstGeom>
          <a:noFill/>
          <a:ln w="9525">
            <a:noFill/>
            <a:miter lim="800000"/>
            <a:headEnd/>
            <a:tailEnd/>
          </a:ln>
        </p:spPr>
      </p:pic>
      <p:cxnSp>
        <p:nvCxnSpPr>
          <p:cNvPr id="10" name="Straight Arrow Connector 9"/>
          <p:cNvCxnSpPr/>
          <p:nvPr/>
        </p:nvCxnSpPr>
        <p:spPr>
          <a:xfrm>
            <a:off x="3352800" y="4327525"/>
            <a:ext cx="2362200" cy="0"/>
          </a:xfrm>
          <a:prstGeom prst="straightConnector1">
            <a:avLst/>
          </a:prstGeom>
          <a:ln w="9842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524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1295400"/>
            <a:ext cx="2241550" cy="1638300"/>
          </a:xfrm>
          <a:prstGeom prst="rect">
            <a:avLst/>
          </a:prstGeom>
          <a:noFill/>
          <a:ln w="9525">
            <a:noFill/>
            <a:miter lim="800000"/>
            <a:headEnd/>
            <a:tailEnd/>
          </a:ln>
        </p:spPr>
      </p:pic>
      <p:pic>
        <p:nvPicPr>
          <p:cNvPr id="95242"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6113463" y="3482975"/>
            <a:ext cx="2116137" cy="1530350"/>
          </a:xfrm>
          <a:prstGeom prst="rect">
            <a:avLst/>
          </a:prstGeom>
          <a:noFill/>
          <a:ln w="9525">
            <a:noFill/>
            <a:miter lim="800000"/>
            <a:headEnd/>
            <a:tailEnd/>
          </a:ln>
        </p:spPr>
      </p:pic>
      <p:pic>
        <p:nvPicPr>
          <p:cNvPr id="95243" name="Picture 2" descr="https://encrypted-tbn0.google.com/images?q=tbn:ANd9GcS-MBhuasp4hGkQ3IcJSjNkBDhfQn-COEiDrKvY-phaXfgNuOGP"/>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495800" y="3260725"/>
            <a:ext cx="561975" cy="590550"/>
          </a:xfrm>
          <a:prstGeom prst="rect">
            <a:avLst/>
          </a:prstGeom>
          <a:noFill/>
          <a:ln w="9525">
            <a:noFill/>
            <a:miter lim="800000"/>
            <a:headEnd/>
            <a:tailEnd/>
          </a:ln>
        </p:spPr>
      </p:pic>
      <p:pic>
        <p:nvPicPr>
          <p:cNvPr id="95244" name="Picture 4" descr="https://encrypted-tbn0.google.com/images?q=tbn:ANd9GcTVXCoVpzh42HoVOj9yoF42rcS9ci_ozjawSQ22IZvdr2jB0K5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5200" y="3336925"/>
            <a:ext cx="488950" cy="447675"/>
          </a:xfrm>
          <a:prstGeom prst="rect">
            <a:avLst/>
          </a:prstGeom>
          <a:noFill/>
          <a:ln w="9525">
            <a:noFill/>
            <a:miter lim="800000"/>
            <a:headEnd/>
            <a:tailEnd/>
          </a:ln>
        </p:spPr>
      </p:pic>
      <p:pic>
        <p:nvPicPr>
          <p:cNvPr id="363522"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810000" y="5181600"/>
            <a:ext cx="685800" cy="1076325"/>
          </a:xfrm>
          <a:prstGeom prst="rect">
            <a:avLst/>
          </a:prstGeom>
          <a:noFill/>
          <a:ln w="9525">
            <a:noFill/>
            <a:miter lim="800000"/>
            <a:headEnd/>
            <a:tailEnd/>
          </a:ln>
        </p:spPr>
      </p:pic>
      <p:grpSp>
        <p:nvGrpSpPr>
          <p:cNvPr id="3" name="Group 26"/>
          <p:cNvGrpSpPr>
            <a:grpSpLocks/>
          </p:cNvGrpSpPr>
          <p:nvPr/>
        </p:nvGrpSpPr>
        <p:grpSpPr bwMode="auto">
          <a:xfrm>
            <a:off x="4038600" y="5181600"/>
            <a:ext cx="1143000" cy="1076325"/>
            <a:chOff x="5791200" y="1219200"/>
            <a:chExt cx="1142831" cy="1076325"/>
          </a:xfrm>
        </p:grpSpPr>
        <p:pic>
          <p:nvPicPr>
            <p:cNvPr id="95254"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791200" y="1219200"/>
              <a:ext cx="685631" cy="1076325"/>
            </a:xfrm>
            <a:prstGeom prst="rect">
              <a:avLst/>
            </a:prstGeom>
            <a:noFill/>
            <a:ln w="9525">
              <a:noFill/>
              <a:miter lim="800000"/>
              <a:headEnd/>
              <a:tailEnd/>
            </a:ln>
          </p:spPr>
        </p:pic>
        <p:pic>
          <p:nvPicPr>
            <p:cNvPr id="95255"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19800" y="1219200"/>
              <a:ext cx="685631" cy="1076325"/>
            </a:xfrm>
            <a:prstGeom prst="rect">
              <a:avLst/>
            </a:prstGeom>
            <a:noFill/>
            <a:ln w="9525">
              <a:noFill/>
              <a:miter lim="800000"/>
              <a:headEnd/>
              <a:tailEnd/>
            </a:ln>
          </p:spPr>
        </p:pic>
        <p:pic>
          <p:nvPicPr>
            <p:cNvPr id="95256"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248400" y="1219200"/>
              <a:ext cx="685631" cy="1076325"/>
            </a:xfrm>
            <a:prstGeom prst="rect">
              <a:avLst/>
            </a:prstGeom>
            <a:noFill/>
            <a:ln w="9525">
              <a:noFill/>
              <a:miter lim="800000"/>
              <a:headEnd/>
              <a:tailEnd/>
            </a:ln>
          </p:spPr>
        </p:pic>
      </p:grpSp>
      <p:cxnSp>
        <p:nvCxnSpPr>
          <p:cNvPr id="21" name="Straight Arrow Connector 20"/>
          <p:cNvCxnSpPr/>
          <p:nvPr/>
        </p:nvCxnSpPr>
        <p:spPr>
          <a:xfrm flipV="1">
            <a:off x="5029200" y="4724400"/>
            <a:ext cx="1295400" cy="762000"/>
          </a:xfrm>
          <a:prstGeom prst="straightConnector1">
            <a:avLst/>
          </a:prstGeom>
          <a:ln w="698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800" y="4343400"/>
            <a:ext cx="2362200"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descr="http://t0.gstatic.com/images?q=tbn:ANd9GcTpQ73RrRrSbOLJ1EiZTU-qqX7qC3-x01h-IjOhm09amBiKKn-s6g"/>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924800" y="3724275"/>
            <a:ext cx="685800" cy="1076325"/>
          </a:xfrm>
          <a:prstGeom prst="rect">
            <a:avLst/>
          </a:prstGeom>
          <a:noFill/>
          <a:ln w="9525">
            <a:noFill/>
            <a:miter lim="800000"/>
            <a:headEnd/>
            <a:tailEnd/>
          </a:ln>
        </p:spPr>
      </p:pic>
      <p:sp>
        <p:nvSpPr>
          <p:cNvPr id="30" name="Footer Placeholder 29"/>
          <p:cNvSpPr>
            <a:spLocks noGrp="1"/>
          </p:cNvSpPr>
          <p:nvPr>
            <p:ph type="ftr" sz="quarter" idx="11"/>
          </p:nvPr>
        </p:nvSpPr>
        <p:spPr/>
        <p:txBody>
          <a:bodyPr/>
          <a:lstStyle/>
          <a:p>
            <a:pPr>
              <a:defRPr/>
            </a:pPr>
            <a:r>
              <a:rPr lang="en-US"/>
              <a:t>Copyright (C) 2019 C. Faloutsos</a:t>
            </a:r>
          </a:p>
        </p:txBody>
      </p:sp>
      <p:sp>
        <p:nvSpPr>
          <p:cNvPr id="32" name="Slide Number Placeholder 31"/>
          <p:cNvSpPr>
            <a:spLocks noGrp="1"/>
          </p:cNvSpPr>
          <p:nvPr>
            <p:ph type="sldNum" sz="quarter" idx="12"/>
          </p:nvPr>
        </p:nvSpPr>
        <p:spPr/>
        <p:txBody>
          <a:bodyPr/>
          <a:lstStyle/>
          <a:p>
            <a:pPr>
              <a:defRPr/>
            </a:pPr>
            <a:fld id="{DCFD6697-9200-C84F-A398-A1B144C29605}" type="slidenum">
              <a:rPr lang="en-US"/>
              <a:pPr>
                <a:defRPr/>
              </a:pPr>
              <a:t>45</a:t>
            </a:fld>
            <a:endParaRPr lang="en-US"/>
          </a:p>
        </p:txBody>
      </p:sp>
      <p:sp>
        <p:nvSpPr>
          <p:cNvPr id="34" name="Date Placeholder 33"/>
          <p:cNvSpPr>
            <a:spLocks noGrp="1"/>
          </p:cNvSpPr>
          <p:nvPr>
            <p:ph type="dt" sz="quarter" idx="10"/>
          </p:nvPr>
        </p:nvSpPr>
        <p:spPr/>
        <p:txBody>
          <a:bodyPr/>
          <a:lstStyle/>
          <a:p>
            <a:pPr>
              <a:defRPr/>
            </a:pPr>
            <a:r>
              <a:rPr lang="en-US"/>
              <a:t>Gov. of India</a:t>
            </a:r>
          </a:p>
        </p:txBody>
      </p:sp>
      <p:sp>
        <p:nvSpPr>
          <p:cNvPr id="23" name="TextBox 22"/>
          <p:cNvSpPr txBox="1"/>
          <p:nvPr/>
        </p:nvSpPr>
        <p:spPr>
          <a:xfrm>
            <a:off x="3958932" y="4445000"/>
            <a:ext cx="852004" cy="492443"/>
          </a:xfrm>
          <a:prstGeom prst="rect">
            <a:avLst/>
          </a:prstGeom>
          <a:noFill/>
        </p:spPr>
        <p:txBody>
          <a:bodyPr wrap="none" rtlCol="0">
            <a:spAutoFit/>
          </a:bodyPr>
          <a:lstStyle/>
          <a:p>
            <a:r>
              <a:rPr lang="en-US" dirty="0"/>
              <a:t>30%</a:t>
            </a:r>
          </a:p>
        </p:txBody>
      </p:sp>
    </p:spTree>
    <p:extLst>
      <p:ext uri="{BB962C8B-B14F-4D97-AF65-F5344CB8AC3E}">
        <p14:creationId xmlns:p14="http://schemas.microsoft.com/office/powerpoint/2010/main" val="1024709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Fractional Asymmetric Immunization</a:t>
            </a:r>
          </a:p>
        </p:txBody>
      </p:sp>
      <p:pic>
        <p:nvPicPr>
          <p:cNvPr id="97283"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1066800" y="3489325"/>
            <a:ext cx="2116138" cy="1530350"/>
          </a:xfrm>
          <a:prstGeom prst="rect">
            <a:avLst/>
          </a:prstGeom>
          <a:noFill/>
          <a:ln w="9525">
            <a:noFill/>
            <a:miter lim="800000"/>
            <a:headEnd/>
            <a:tailEnd/>
          </a:ln>
        </p:spPr>
      </p:pic>
      <p:sp>
        <p:nvSpPr>
          <p:cNvPr id="97284" name="TextBox 5"/>
          <p:cNvSpPr txBox="1">
            <a:spLocks noChangeArrowheads="1"/>
          </p:cNvSpPr>
          <p:nvPr/>
        </p:nvSpPr>
        <p:spPr bwMode="auto">
          <a:xfrm>
            <a:off x="1600200" y="5318125"/>
            <a:ext cx="16764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Hospital</a:t>
            </a:r>
          </a:p>
        </p:txBody>
      </p:sp>
      <p:sp>
        <p:nvSpPr>
          <p:cNvPr id="97285" name="TextBox 6"/>
          <p:cNvSpPr txBox="1">
            <a:spLocks noChangeArrowheads="1"/>
          </p:cNvSpPr>
          <p:nvPr/>
        </p:nvSpPr>
        <p:spPr bwMode="auto">
          <a:xfrm>
            <a:off x="6324600" y="5307013"/>
            <a:ext cx="1676400" cy="1077912"/>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Another Hospital</a:t>
            </a:r>
          </a:p>
        </p:txBody>
      </p:sp>
      <p:pic>
        <p:nvPicPr>
          <p:cNvPr id="97286" name="Picture 6" descr="http://t1.gstatic.com/images?q=tbn:ANd9GcR0UQ5Xn_TeFRRHqxOxp4aTHTLM-HSJJysK0Vxx5aqgJwxIdcgFPQ"/>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400" y="3184525"/>
            <a:ext cx="695325" cy="868363"/>
          </a:xfrm>
          <a:prstGeom prst="rect">
            <a:avLst/>
          </a:prstGeom>
          <a:noFill/>
          <a:ln w="9525">
            <a:noFill/>
            <a:miter lim="800000"/>
            <a:headEnd/>
            <a:tailEnd/>
          </a:ln>
        </p:spPr>
      </p:pic>
      <p:pic>
        <p:nvPicPr>
          <p:cNvPr id="9728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1295400"/>
            <a:ext cx="2241550" cy="1638300"/>
          </a:xfrm>
          <a:prstGeom prst="rect">
            <a:avLst/>
          </a:prstGeom>
          <a:noFill/>
          <a:ln w="9525">
            <a:noFill/>
            <a:miter lim="800000"/>
            <a:headEnd/>
            <a:tailEnd/>
          </a:ln>
        </p:spPr>
      </p:pic>
      <p:pic>
        <p:nvPicPr>
          <p:cNvPr id="97288"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6113463" y="3482975"/>
            <a:ext cx="2116137" cy="1530350"/>
          </a:xfrm>
          <a:prstGeom prst="rect">
            <a:avLst/>
          </a:prstGeom>
          <a:noFill/>
          <a:ln w="9525">
            <a:noFill/>
            <a:miter lim="800000"/>
            <a:headEnd/>
            <a:tailEnd/>
          </a:ln>
        </p:spPr>
      </p:pic>
      <p:pic>
        <p:nvPicPr>
          <p:cNvPr id="97289" name="Picture 2" descr="https://encrypted-tbn0.google.com/images?q=tbn:ANd9GcS-MBhuasp4hGkQ3IcJSjNkBDhfQn-COEiDrKvY-phaXfgNuOGP"/>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495800" y="3260725"/>
            <a:ext cx="561975" cy="590550"/>
          </a:xfrm>
          <a:prstGeom prst="rect">
            <a:avLst/>
          </a:prstGeom>
          <a:noFill/>
          <a:ln w="9525">
            <a:noFill/>
            <a:miter lim="800000"/>
            <a:headEnd/>
            <a:tailEnd/>
          </a:ln>
        </p:spPr>
      </p:pic>
      <p:grpSp>
        <p:nvGrpSpPr>
          <p:cNvPr id="3" name="Group 26"/>
          <p:cNvGrpSpPr>
            <a:grpSpLocks/>
          </p:cNvGrpSpPr>
          <p:nvPr/>
        </p:nvGrpSpPr>
        <p:grpSpPr bwMode="auto">
          <a:xfrm>
            <a:off x="4038600" y="5181600"/>
            <a:ext cx="1143000" cy="1076325"/>
            <a:chOff x="5791200" y="1219200"/>
            <a:chExt cx="1142831" cy="1076325"/>
          </a:xfrm>
        </p:grpSpPr>
        <p:pic>
          <p:nvPicPr>
            <p:cNvPr id="97300"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791200" y="1219200"/>
              <a:ext cx="685631" cy="1076325"/>
            </a:xfrm>
            <a:prstGeom prst="rect">
              <a:avLst/>
            </a:prstGeom>
            <a:noFill/>
            <a:ln w="9525">
              <a:noFill/>
              <a:miter lim="800000"/>
              <a:headEnd/>
              <a:tailEnd/>
            </a:ln>
          </p:spPr>
        </p:pic>
        <p:pic>
          <p:nvPicPr>
            <p:cNvPr id="97301"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19800" y="1219200"/>
              <a:ext cx="685631" cy="1076325"/>
            </a:xfrm>
            <a:prstGeom prst="rect">
              <a:avLst/>
            </a:prstGeom>
            <a:noFill/>
            <a:ln w="9525">
              <a:noFill/>
              <a:miter lim="800000"/>
              <a:headEnd/>
              <a:tailEnd/>
            </a:ln>
          </p:spPr>
        </p:pic>
        <p:pic>
          <p:nvPicPr>
            <p:cNvPr id="97302"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248400" y="1219200"/>
              <a:ext cx="685631" cy="1076325"/>
            </a:xfrm>
            <a:prstGeom prst="rect">
              <a:avLst/>
            </a:prstGeom>
            <a:noFill/>
            <a:ln w="9525">
              <a:noFill/>
              <a:miter lim="800000"/>
              <a:headEnd/>
              <a:tailEnd/>
            </a:ln>
          </p:spPr>
        </p:pic>
      </p:grpSp>
      <p:cxnSp>
        <p:nvCxnSpPr>
          <p:cNvPr id="21" name="Straight Arrow Connector 20"/>
          <p:cNvCxnSpPr/>
          <p:nvPr/>
        </p:nvCxnSpPr>
        <p:spPr>
          <a:xfrm flipV="1">
            <a:off x="5029200" y="4724400"/>
            <a:ext cx="1295400" cy="762000"/>
          </a:xfrm>
          <a:prstGeom prst="straightConnector1">
            <a:avLst/>
          </a:prstGeom>
          <a:ln w="698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800" y="4343400"/>
            <a:ext cx="2362200"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7294"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924800" y="3724275"/>
            <a:ext cx="685800" cy="1076325"/>
          </a:xfrm>
          <a:prstGeom prst="rect">
            <a:avLst/>
          </a:prstGeom>
          <a:noFill/>
          <a:ln w="9525">
            <a:noFill/>
            <a:miter lim="800000"/>
            <a:headEnd/>
            <a:tailEnd/>
          </a:ln>
        </p:spPr>
      </p:pic>
      <p:pic>
        <p:nvPicPr>
          <p:cNvPr id="97295" name="Picture 4" descr="https://encrypted-tbn0.google.com/images?q=tbn:ANd9GcTVXCoVpzh42HoVOj9yoF42rcS9ci_ozjawSQ22IZvdr2jB0K5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5200" y="3336925"/>
            <a:ext cx="488950" cy="447675"/>
          </a:xfrm>
          <a:prstGeom prst="rect">
            <a:avLst/>
          </a:prstGeom>
          <a:noFill/>
          <a:ln w="9525">
            <a:noFill/>
            <a:miter lim="800000"/>
            <a:headEnd/>
            <a:tailEnd/>
          </a:ln>
        </p:spPr>
      </p:pic>
      <p:sp>
        <p:nvSpPr>
          <p:cNvPr id="29" name="Multiply 28"/>
          <p:cNvSpPr/>
          <p:nvPr/>
        </p:nvSpPr>
        <p:spPr>
          <a:xfrm>
            <a:off x="3429000" y="3429000"/>
            <a:ext cx="533400" cy="381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ooter Placeholder 29"/>
          <p:cNvSpPr>
            <a:spLocks noGrp="1"/>
          </p:cNvSpPr>
          <p:nvPr>
            <p:ph type="ftr" sz="quarter" idx="11"/>
          </p:nvPr>
        </p:nvSpPr>
        <p:spPr/>
        <p:txBody>
          <a:bodyPr/>
          <a:lstStyle/>
          <a:p>
            <a:pPr>
              <a:defRPr/>
            </a:pPr>
            <a:r>
              <a:rPr lang="en-US"/>
              <a:t>Copyright (C) 2019 C. Faloutsos</a:t>
            </a:r>
          </a:p>
        </p:txBody>
      </p:sp>
      <p:sp>
        <p:nvSpPr>
          <p:cNvPr id="31" name="Slide Number Placeholder 30"/>
          <p:cNvSpPr>
            <a:spLocks noGrp="1"/>
          </p:cNvSpPr>
          <p:nvPr>
            <p:ph type="sldNum" sz="quarter" idx="12"/>
          </p:nvPr>
        </p:nvSpPr>
        <p:spPr/>
        <p:txBody>
          <a:bodyPr/>
          <a:lstStyle/>
          <a:p>
            <a:pPr>
              <a:defRPr/>
            </a:pPr>
            <a:fld id="{936A8259-F061-C34E-A906-53DABAFCE2CF}" type="slidenum">
              <a:rPr lang="en-US"/>
              <a:pPr>
                <a:defRPr/>
              </a:pPr>
              <a:t>46</a:t>
            </a:fld>
            <a:endParaRPr lang="en-US"/>
          </a:p>
        </p:txBody>
      </p:sp>
      <p:sp>
        <p:nvSpPr>
          <p:cNvPr id="32" name="Date Placeholder 31"/>
          <p:cNvSpPr>
            <a:spLocks noGrp="1"/>
          </p:cNvSpPr>
          <p:nvPr>
            <p:ph type="dt" sz="quarter" idx="10"/>
          </p:nvPr>
        </p:nvSpPr>
        <p:spPr/>
        <p:txBody>
          <a:bodyPr/>
          <a:lstStyle/>
          <a:p>
            <a:pPr>
              <a:defRPr/>
            </a:pPr>
            <a:r>
              <a:rPr lang="en-US"/>
              <a:t>Gov. of India</a:t>
            </a:r>
          </a:p>
        </p:txBody>
      </p:sp>
      <p:sp>
        <p:nvSpPr>
          <p:cNvPr id="22" name="TextBox 21"/>
          <p:cNvSpPr txBox="1"/>
          <p:nvPr/>
        </p:nvSpPr>
        <p:spPr>
          <a:xfrm>
            <a:off x="3958932" y="4445000"/>
            <a:ext cx="852004" cy="492443"/>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3159308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Fractional Asymmetric Immunization</a:t>
            </a:r>
          </a:p>
        </p:txBody>
      </p:sp>
      <p:pic>
        <p:nvPicPr>
          <p:cNvPr id="97283"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1066800" y="3489325"/>
            <a:ext cx="2116138" cy="1530350"/>
          </a:xfrm>
          <a:prstGeom prst="rect">
            <a:avLst/>
          </a:prstGeom>
          <a:noFill/>
          <a:ln w="9525">
            <a:noFill/>
            <a:miter lim="800000"/>
            <a:headEnd/>
            <a:tailEnd/>
          </a:ln>
        </p:spPr>
      </p:pic>
      <p:sp>
        <p:nvSpPr>
          <p:cNvPr id="97284" name="TextBox 5"/>
          <p:cNvSpPr txBox="1">
            <a:spLocks noChangeArrowheads="1"/>
          </p:cNvSpPr>
          <p:nvPr/>
        </p:nvSpPr>
        <p:spPr bwMode="auto">
          <a:xfrm>
            <a:off x="1600200" y="5318125"/>
            <a:ext cx="16764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Hospital</a:t>
            </a:r>
          </a:p>
        </p:txBody>
      </p:sp>
      <p:sp>
        <p:nvSpPr>
          <p:cNvPr id="97285" name="TextBox 6"/>
          <p:cNvSpPr txBox="1">
            <a:spLocks noChangeArrowheads="1"/>
          </p:cNvSpPr>
          <p:nvPr/>
        </p:nvSpPr>
        <p:spPr bwMode="auto">
          <a:xfrm>
            <a:off x="6324600" y="5307013"/>
            <a:ext cx="1676400" cy="1077912"/>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Another Hospital</a:t>
            </a:r>
          </a:p>
        </p:txBody>
      </p:sp>
      <p:pic>
        <p:nvPicPr>
          <p:cNvPr id="97286" name="Picture 6" descr="http://t1.gstatic.com/images?q=tbn:ANd9GcR0UQ5Xn_TeFRRHqxOxp4aTHTLM-HSJJysK0Vxx5aqgJwxIdcgFPQ"/>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400" y="3184525"/>
            <a:ext cx="695325" cy="868363"/>
          </a:xfrm>
          <a:prstGeom prst="rect">
            <a:avLst/>
          </a:prstGeom>
          <a:noFill/>
          <a:ln w="9525">
            <a:noFill/>
            <a:miter lim="800000"/>
            <a:headEnd/>
            <a:tailEnd/>
          </a:ln>
        </p:spPr>
      </p:pic>
      <p:pic>
        <p:nvPicPr>
          <p:cNvPr id="9728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1295400"/>
            <a:ext cx="2241550" cy="1638300"/>
          </a:xfrm>
          <a:prstGeom prst="rect">
            <a:avLst/>
          </a:prstGeom>
          <a:noFill/>
          <a:ln w="9525">
            <a:noFill/>
            <a:miter lim="800000"/>
            <a:headEnd/>
            <a:tailEnd/>
          </a:ln>
        </p:spPr>
      </p:pic>
      <p:pic>
        <p:nvPicPr>
          <p:cNvPr id="97288"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6113463" y="3482975"/>
            <a:ext cx="2116137" cy="1530350"/>
          </a:xfrm>
          <a:prstGeom prst="rect">
            <a:avLst/>
          </a:prstGeom>
          <a:noFill/>
          <a:ln w="9525">
            <a:noFill/>
            <a:miter lim="800000"/>
            <a:headEnd/>
            <a:tailEnd/>
          </a:ln>
        </p:spPr>
      </p:pic>
      <p:pic>
        <p:nvPicPr>
          <p:cNvPr id="97289" name="Picture 2" descr="https://encrypted-tbn0.google.com/images?q=tbn:ANd9GcS-MBhuasp4hGkQ3IcJSjNkBDhfQn-COEiDrKvY-phaXfgNuOGP"/>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495800" y="3260725"/>
            <a:ext cx="561975" cy="590550"/>
          </a:xfrm>
          <a:prstGeom prst="rect">
            <a:avLst/>
          </a:prstGeom>
          <a:noFill/>
          <a:ln w="9525">
            <a:noFill/>
            <a:miter lim="800000"/>
            <a:headEnd/>
            <a:tailEnd/>
          </a:ln>
        </p:spPr>
      </p:pic>
      <p:grpSp>
        <p:nvGrpSpPr>
          <p:cNvPr id="3" name="Group 26"/>
          <p:cNvGrpSpPr>
            <a:grpSpLocks/>
          </p:cNvGrpSpPr>
          <p:nvPr/>
        </p:nvGrpSpPr>
        <p:grpSpPr bwMode="auto">
          <a:xfrm>
            <a:off x="4038600" y="5181600"/>
            <a:ext cx="1143000" cy="1076325"/>
            <a:chOff x="5791200" y="1219200"/>
            <a:chExt cx="1142831" cy="1076325"/>
          </a:xfrm>
        </p:grpSpPr>
        <p:pic>
          <p:nvPicPr>
            <p:cNvPr id="97300"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791200" y="1219200"/>
              <a:ext cx="685631" cy="1076325"/>
            </a:xfrm>
            <a:prstGeom prst="rect">
              <a:avLst/>
            </a:prstGeom>
            <a:noFill/>
            <a:ln w="9525">
              <a:noFill/>
              <a:miter lim="800000"/>
              <a:headEnd/>
              <a:tailEnd/>
            </a:ln>
          </p:spPr>
        </p:pic>
        <p:pic>
          <p:nvPicPr>
            <p:cNvPr id="97301"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19800" y="1219200"/>
              <a:ext cx="685631" cy="1076325"/>
            </a:xfrm>
            <a:prstGeom prst="rect">
              <a:avLst/>
            </a:prstGeom>
            <a:noFill/>
            <a:ln w="9525">
              <a:noFill/>
              <a:miter lim="800000"/>
              <a:headEnd/>
              <a:tailEnd/>
            </a:ln>
          </p:spPr>
        </p:pic>
        <p:pic>
          <p:nvPicPr>
            <p:cNvPr id="97302"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248400" y="1219200"/>
              <a:ext cx="685631" cy="1076325"/>
            </a:xfrm>
            <a:prstGeom prst="rect">
              <a:avLst/>
            </a:prstGeom>
            <a:noFill/>
            <a:ln w="9525">
              <a:noFill/>
              <a:miter lim="800000"/>
              <a:headEnd/>
              <a:tailEnd/>
            </a:ln>
          </p:spPr>
        </p:pic>
      </p:grpSp>
      <p:cxnSp>
        <p:nvCxnSpPr>
          <p:cNvPr id="21" name="Straight Arrow Connector 20"/>
          <p:cNvCxnSpPr/>
          <p:nvPr/>
        </p:nvCxnSpPr>
        <p:spPr>
          <a:xfrm flipV="1">
            <a:off x="5029200" y="4724400"/>
            <a:ext cx="1295400" cy="762000"/>
          </a:xfrm>
          <a:prstGeom prst="straightConnector1">
            <a:avLst/>
          </a:prstGeom>
          <a:ln w="698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7292" name="TextBox 21"/>
          <p:cNvSpPr txBox="1">
            <a:spLocks noChangeArrowheads="1"/>
          </p:cNvSpPr>
          <p:nvPr/>
        </p:nvSpPr>
        <p:spPr bwMode="auto">
          <a:xfrm>
            <a:off x="3200400" y="1456268"/>
            <a:ext cx="5791200" cy="1815882"/>
          </a:xfrm>
          <a:prstGeom prst="rect">
            <a:avLst/>
          </a:prstGeom>
          <a:noFill/>
          <a:ln w="9525">
            <a:noFill/>
            <a:miter lim="800000"/>
            <a:headEnd/>
            <a:tailEnd/>
          </a:ln>
        </p:spPr>
        <p:txBody>
          <a:bodyPr>
            <a:prstTxWarp prst="textNoShape">
              <a:avLst/>
            </a:prstTxWarp>
            <a:spAutoFit/>
          </a:bodyPr>
          <a:lstStyle/>
          <a:p>
            <a:pPr algn="l"/>
            <a:r>
              <a:rPr lang="en-US" sz="2800" b="1" i="1" dirty="0">
                <a:latin typeface="Calibri" charset="0"/>
              </a:rPr>
              <a:t>Problem</a:t>
            </a:r>
            <a:r>
              <a:rPr lang="en-US" sz="2800" i="1" dirty="0">
                <a:latin typeface="Calibri" charset="0"/>
              </a:rPr>
              <a:t>: </a:t>
            </a:r>
          </a:p>
          <a:p>
            <a:pPr algn="l"/>
            <a:r>
              <a:rPr lang="en-US" sz="2800" i="1" dirty="0">
                <a:latin typeface="Calibri" charset="0"/>
              </a:rPr>
              <a:t>Given </a:t>
            </a:r>
            <a:r>
              <a:rPr lang="en-US" sz="2800" i="1" dirty="0" err="1">
                <a:latin typeface="Calibri" charset="0"/>
              </a:rPr>
              <a:t>k</a:t>
            </a:r>
            <a:r>
              <a:rPr lang="en-US" sz="2800" i="1" dirty="0">
                <a:latin typeface="Calibri" charset="0"/>
              </a:rPr>
              <a:t> units of disinfectant, </a:t>
            </a:r>
          </a:p>
          <a:p>
            <a:pPr algn="l"/>
            <a:r>
              <a:rPr lang="en-US" sz="2800" i="1" dirty="0">
                <a:latin typeface="Calibri" charset="0"/>
              </a:rPr>
              <a:t>distribute them </a:t>
            </a:r>
          </a:p>
          <a:p>
            <a:pPr algn="l"/>
            <a:r>
              <a:rPr lang="en-US" sz="2800" i="1" dirty="0">
                <a:latin typeface="Calibri" charset="0"/>
              </a:rPr>
              <a:t>to maximize hospitals saved</a:t>
            </a:r>
          </a:p>
        </p:txBody>
      </p:sp>
      <p:cxnSp>
        <p:nvCxnSpPr>
          <p:cNvPr id="26" name="Straight Arrow Connector 25"/>
          <p:cNvCxnSpPr/>
          <p:nvPr/>
        </p:nvCxnSpPr>
        <p:spPr>
          <a:xfrm>
            <a:off x="3352800" y="4343400"/>
            <a:ext cx="2362200"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7294"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924800" y="3724275"/>
            <a:ext cx="685800" cy="1076325"/>
          </a:xfrm>
          <a:prstGeom prst="rect">
            <a:avLst/>
          </a:prstGeom>
          <a:noFill/>
          <a:ln w="9525">
            <a:noFill/>
            <a:miter lim="800000"/>
            <a:headEnd/>
            <a:tailEnd/>
          </a:ln>
        </p:spPr>
      </p:pic>
      <p:pic>
        <p:nvPicPr>
          <p:cNvPr id="97295" name="Picture 4" descr="https://encrypted-tbn0.google.com/images?q=tbn:ANd9GcTVXCoVpzh42HoVOj9yoF42rcS9ci_ozjawSQ22IZvdr2jB0K5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5200" y="3336925"/>
            <a:ext cx="488950" cy="447675"/>
          </a:xfrm>
          <a:prstGeom prst="rect">
            <a:avLst/>
          </a:prstGeom>
          <a:noFill/>
          <a:ln w="9525">
            <a:noFill/>
            <a:miter lim="800000"/>
            <a:headEnd/>
            <a:tailEnd/>
          </a:ln>
        </p:spPr>
      </p:pic>
      <p:sp>
        <p:nvSpPr>
          <p:cNvPr id="29" name="Multiply 28"/>
          <p:cNvSpPr/>
          <p:nvPr/>
        </p:nvSpPr>
        <p:spPr>
          <a:xfrm>
            <a:off x="3429000" y="3429000"/>
            <a:ext cx="533400" cy="381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ooter Placeholder 29"/>
          <p:cNvSpPr>
            <a:spLocks noGrp="1"/>
          </p:cNvSpPr>
          <p:nvPr>
            <p:ph type="ftr" sz="quarter" idx="11"/>
          </p:nvPr>
        </p:nvSpPr>
        <p:spPr/>
        <p:txBody>
          <a:bodyPr/>
          <a:lstStyle/>
          <a:p>
            <a:pPr>
              <a:defRPr/>
            </a:pPr>
            <a:r>
              <a:rPr lang="en-US"/>
              <a:t>Copyright (C) 2019 C. Faloutsos</a:t>
            </a:r>
          </a:p>
        </p:txBody>
      </p:sp>
      <p:sp>
        <p:nvSpPr>
          <p:cNvPr id="31" name="Slide Number Placeholder 30"/>
          <p:cNvSpPr>
            <a:spLocks noGrp="1"/>
          </p:cNvSpPr>
          <p:nvPr>
            <p:ph type="sldNum" sz="quarter" idx="12"/>
          </p:nvPr>
        </p:nvSpPr>
        <p:spPr/>
        <p:txBody>
          <a:bodyPr/>
          <a:lstStyle/>
          <a:p>
            <a:pPr>
              <a:defRPr/>
            </a:pPr>
            <a:fld id="{936A8259-F061-C34E-A906-53DABAFCE2CF}" type="slidenum">
              <a:rPr lang="en-US"/>
              <a:pPr>
                <a:defRPr/>
              </a:pPr>
              <a:t>47</a:t>
            </a:fld>
            <a:endParaRPr lang="en-US"/>
          </a:p>
        </p:txBody>
      </p:sp>
      <p:sp>
        <p:nvSpPr>
          <p:cNvPr id="32" name="Date Placeholder 31"/>
          <p:cNvSpPr>
            <a:spLocks noGrp="1"/>
          </p:cNvSpPr>
          <p:nvPr>
            <p:ph type="dt" sz="quarter" idx="10"/>
          </p:nvPr>
        </p:nvSpPr>
        <p:spPr/>
        <p:txBody>
          <a:bodyPr/>
          <a:lstStyle/>
          <a:p>
            <a:pPr>
              <a:defRPr/>
            </a:pPr>
            <a:r>
              <a:rPr lang="en-US"/>
              <a:t>Gov. of India</a:t>
            </a:r>
          </a:p>
        </p:txBody>
      </p:sp>
      <p:sp>
        <p:nvSpPr>
          <p:cNvPr id="23" name="TextBox 22"/>
          <p:cNvSpPr txBox="1"/>
          <p:nvPr/>
        </p:nvSpPr>
        <p:spPr>
          <a:xfrm>
            <a:off x="3958932" y="4445000"/>
            <a:ext cx="852004" cy="492443"/>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1349969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Fractional Asymmetric Immunization</a:t>
            </a:r>
          </a:p>
        </p:txBody>
      </p:sp>
      <p:pic>
        <p:nvPicPr>
          <p:cNvPr id="97283"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1066800" y="3489325"/>
            <a:ext cx="2116138" cy="1530350"/>
          </a:xfrm>
          <a:prstGeom prst="rect">
            <a:avLst/>
          </a:prstGeom>
          <a:noFill/>
          <a:ln w="9525">
            <a:noFill/>
            <a:miter lim="800000"/>
            <a:headEnd/>
            <a:tailEnd/>
          </a:ln>
        </p:spPr>
      </p:pic>
      <p:sp>
        <p:nvSpPr>
          <p:cNvPr id="97284" name="TextBox 5"/>
          <p:cNvSpPr txBox="1">
            <a:spLocks noChangeArrowheads="1"/>
          </p:cNvSpPr>
          <p:nvPr/>
        </p:nvSpPr>
        <p:spPr bwMode="auto">
          <a:xfrm>
            <a:off x="1600200" y="5318125"/>
            <a:ext cx="16764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Hospital</a:t>
            </a:r>
          </a:p>
        </p:txBody>
      </p:sp>
      <p:sp>
        <p:nvSpPr>
          <p:cNvPr id="97285" name="TextBox 6"/>
          <p:cNvSpPr txBox="1">
            <a:spLocks noChangeArrowheads="1"/>
          </p:cNvSpPr>
          <p:nvPr/>
        </p:nvSpPr>
        <p:spPr bwMode="auto">
          <a:xfrm>
            <a:off x="6324600" y="5307013"/>
            <a:ext cx="1676400" cy="1077912"/>
          </a:xfrm>
          <a:prstGeom prst="rect">
            <a:avLst/>
          </a:prstGeom>
          <a:noFill/>
          <a:ln w="9525">
            <a:noFill/>
            <a:miter lim="800000"/>
            <a:headEnd/>
            <a:tailEnd/>
          </a:ln>
        </p:spPr>
        <p:txBody>
          <a:bodyPr>
            <a:prstTxWarp prst="textNoShape">
              <a:avLst/>
            </a:prstTxWarp>
            <a:spAutoFit/>
          </a:bodyPr>
          <a:lstStyle/>
          <a:p>
            <a:pPr algn="ctr"/>
            <a:r>
              <a:rPr lang="en-US" sz="3200">
                <a:latin typeface="Calibri" charset="0"/>
              </a:rPr>
              <a:t>Another Hospital</a:t>
            </a:r>
          </a:p>
        </p:txBody>
      </p:sp>
      <p:pic>
        <p:nvPicPr>
          <p:cNvPr id="97286" name="Picture 6" descr="http://t1.gstatic.com/images?q=tbn:ANd9GcR0UQ5Xn_TeFRRHqxOxp4aTHTLM-HSJJysK0Vxx5aqgJwxIdcgFPQ"/>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400" y="3184525"/>
            <a:ext cx="695325" cy="868363"/>
          </a:xfrm>
          <a:prstGeom prst="rect">
            <a:avLst/>
          </a:prstGeom>
          <a:noFill/>
          <a:ln w="9525">
            <a:noFill/>
            <a:miter lim="800000"/>
            <a:headEnd/>
            <a:tailEnd/>
          </a:ln>
        </p:spPr>
      </p:pic>
      <p:pic>
        <p:nvPicPr>
          <p:cNvPr id="9728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1295400"/>
            <a:ext cx="2241550" cy="1638300"/>
          </a:xfrm>
          <a:prstGeom prst="rect">
            <a:avLst/>
          </a:prstGeom>
          <a:noFill/>
          <a:ln w="9525">
            <a:noFill/>
            <a:miter lim="800000"/>
            <a:headEnd/>
            <a:tailEnd/>
          </a:ln>
        </p:spPr>
      </p:pic>
      <p:pic>
        <p:nvPicPr>
          <p:cNvPr id="97288" name="Picture 2" descr="http://t3.gstatic.com/images?q=tbn:ANd9GcQDdfzO6x4E2rya57th62A1tXm4g_vlMX7nkXmTM_G66Ux2piXjeg"/>
          <p:cNvPicPr>
            <a:picLocks noChangeAspect="1" noChangeArrowheads="1"/>
          </p:cNvPicPr>
          <p:nvPr/>
        </p:nvPicPr>
        <p:blipFill>
          <a:blip r:embed="rId3"/>
          <a:srcRect/>
          <a:stretch>
            <a:fillRect/>
          </a:stretch>
        </p:blipFill>
        <p:spPr bwMode="auto">
          <a:xfrm>
            <a:off x="6113463" y="3482975"/>
            <a:ext cx="2116137" cy="1530350"/>
          </a:xfrm>
          <a:prstGeom prst="rect">
            <a:avLst/>
          </a:prstGeom>
          <a:noFill/>
          <a:ln w="9525">
            <a:noFill/>
            <a:miter lim="800000"/>
            <a:headEnd/>
            <a:tailEnd/>
          </a:ln>
        </p:spPr>
      </p:pic>
      <p:pic>
        <p:nvPicPr>
          <p:cNvPr id="97289" name="Picture 2" descr="https://encrypted-tbn0.google.com/images?q=tbn:ANd9GcS-MBhuasp4hGkQ3IcJSjNkBDhfQn-COEiDrKvY-phaXfgNuOGP"/>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495800" y="3260725"/>
            <a:ext cx="561975" cy="590550"/>
          </a:xfrm>
          <a:prstGeom prst="rect">
            <a:avLst/>
          </a:prstGeom>
          <a:noFill/>
          <a:ln w="9525">
            <a:noFill/>
            <a:miter lim="800000"/>
            <a:headEnd/>
            <a:tailEnd/>
          </a:ln>
        </p:spPr>
      </p:pic>
      <p:grpSp>
        <p:nvGrpSpPr>
          <p:cNvPr id="3" name="Group 26"/>
          <p:cNvGrpSpPr>
            <a:grpSpLocks/>
          </p:cNvGrpSpPr>
          <p:nvPr/>
        </p:nvGrpSpPr>
        <p:grpSpPr bwMode="auto">
          <a:xfrm>
            <a:off x="4038600" y="5181600"/>
            <a:ext cx="1143000" cy="1076325"/>
            <a:chOff x="5791200" y="1219200"/>
            <a:chExt cx="1142831" cy="1076325"/>
          </a:xfrm>
        </p:grpSpPr>
        <p:pic>
          <p:nvPicPr>
            <p:cNvPr id="97300"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791200" y="1219200"/>
              <a:ext cx="685631" cy="1076325"/>
            </a:xfrm>
            <a:prstGeom prst="rect">
              <a:avLst/>
            </a:prstGeom>
            <a:noFill/>
            <a:ln w="9525">
              <a:noFill/>
              <a:miter lim="800000"/>
              <a:headEnd/>
              <a:tailEnd/>
            </a:ln>
          </p:spPr>
        </p:pic>
        <p:pic>
          <p:nvPicPr>
            <p:cNvPr id="97301"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19800" y="1219200"/>
              <a:ext cx="685631" cy="1076325"/>
            </a:xfrm>
            <a:prstGeom prst="rect">
              <a:avLst/>
            </a:prstGeom>
            <a:noFill/>
            <a:ln w="9525">
              <a:noFill/>
              <a:miter lim="800000"/>
              <a:headEnd/>
              <a:tailEnd/>
            </a:ln>
          </p:spPr>
        </p:pic>
        <p:pic>
          <p:nvPicPr>
            <p:cNvPr id="97302"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248400" y="1219200"/>
              <a:ext cx="685631" cy="1076325"/>
            </a:xfrm>
            <a:prstGeom prst="rect">
              <a:avLst/>
            </a:prstGeom>
            <a:noFill/>
            <a:ln w="9525">
              <a:noFill/>
              <a:miter lim="800000"/>
              <a:headEnd/>
              <a:tailEnd/>
            </a:ln>
          </p:spPr>
        </p:pic>
      </p:grpSp>
      <p:cxnSp>
        <p:nvCxnSpPr>
          <p:cNvPr id="21" name="Straight Arrow Connector 20"/>
          <p:cNvCxnSpPr/>
          <p:nvPr/>
        </p:nvCxnSpPr>
        <p:spPr>
          <a:xfrm flipV="1">
            <a:off x="5029200" y="4724400"/>
            <a:ext cx="1295400" cy="762000"/>
          </a:xfrm>
          <a:prstGeom prst="straightConnector1">
            <a:avLst/>
          </a:prstGeom>
          <a:ln w="698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7292" name="TextBox 21"/>
          <p:cNvSpPr txBox="1">
            <a:spLocks noChangeArrowheads="1"/>
          </p:cNvSpPr>
          <p:nvPr/>
        </p:nvSpPr>
        <p:spPr bwMode="auto">
          <a:xfrm>
            <a:off x="3200400" y="1456268"/>
            <a:ext cx="6134100" cy="1815882"/>
          </a:xfrm>
          <a:prstGeom prst="rect">
            <a:avLst/>
          </a:prstGeom>
          <a:noFill/>
          <a:ln w="9525">
            <a:noFill/>
            <a:miter lim="800000"/>
            <a:headEnd/>
            <a:tailEnd/>
          </a:ln>
        </p:spPr>
        <p:txBody>
          <a:bodyPr wrap="square">
            <a:prstTxWarp prst="textNoShape">
              <a:avLst/>
            </a:prstTxWarp>
            <a:spAutoFit/>
          </a:bodyPr>
          <a:lstStyle/>
          <a:p>
            <a:pPr algn="l"/>
            <a:r>
              <a:rPr lang="en-US" sz="2800" b="1" i="1" dirty="0">
                <a:latin typeface="Calibri" charset="0"/>
              </a:rPr>
              <a:t>Problem</a:t>
            </a:r>
            <a:r>
              <a:rPr lang="en-US" sz="2800" i="1" dirty="0">
                <a:latin typeface="Calibri" charset="0"/>
              </a:rPr>
              <a:t>: </a:t>
            </a:r>
          </a:p>
          <a:p>
            <a:pPr algn="l"/>
            <a:r>
              <a:rPr lang="en-US" sz="2800" i="1" dirty="0">
                <a:latin typeface="Calibri" charset="0"/>
              </a:rPr>
              <a:t>Given </a:t>
            </a:r>
            <a:r>
              <a:rPr lang="en-US" sz="2800" i="1" dirty="0" err="1">
                <a:latin typeface="Calibri" charset="0"/>
              </a:rPr>
              <a:t>k</a:t>
            </a:r>
            <a:r>
              <a:rPr lang="en-US" sz="2800" i="1" dirty="0">
                <a:latin typeface="Calibri" charset="0"/>
              </a:rPr>
              <a:t> units of disinfectant, </a:t>
            </a:r>
          </a:p>
          <a:p>
            <a:pPr algn="l"/>
            <a:r>
              <a:rPr lang="en-US" sz="2800" i="1" dirty="0">
                <a:latin typeface="Calibri" charset="0"/>
              </a:rPr>
              <a:t>distribute them </a:t>
            </a:r>
          </a:p>
          <a:p>
            <a:pPr algn="l"/>
            <a:r>
              <a:rPr lang="en-US" sz="2800" i="1" dirty="0">
                <a:latin typeface="Calibri" charset="0"/>
              </a:rPr>
              <a:t>to maximize hospitals saved @ 365 days</a:t>
            </a:r>
          </a:p>
        </p:txBody>
      </p:sp>
      <p:cxnSp>
        <p:nvCxnSpPr>
          <p:cNvPr id="26" name="Straight Arrow Connector 25"/>
          <p:cNvCxnSpPr/>
          <p:nvPr/>
        </p:nvCxnSpPr>
        <p:spPr>
          <a:xfrm>
            <a:off x="3352800" y="4343400"/>
            <a:ext cx="2362200"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7294" name="Picture 2" descr="http://t0.gstatic.com/images?q=tbn:ANd9GcTpQ73RrRrSbOLJ1EiZTU-qqX7qC3-x01h-IjOhm09amBiKKn-s6g"/>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924800" y="3724275"/>
            <a:ext cx="685800" cy="1076325"/>
          </a:xfrm>
          <a:prstGeom prst="rect">
            <a:avLst/>
          </a:prstGeom>
          <a:noFill/>
          <a:ln w="9525">
            <a:noFill/>
            <a:miter lim="800000"/>
            <a:headEnd/>
            <a:tailEnd/>
          </a:ln>
        </p:spPr>
      </p:pic>
      <p:pic>
        <p:nvPicPr>
          <p:cNvPr id="97295" name="Picture 4" descr="https://encrypted-tbn0.google.com/images?q=tbn:ANd9GcTVXCoVpzh42HoVOj9yoF42rcS9ci_ozjawSQ22IZvdr2jB0K5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05200" y="3336925"/>
            <a:ext cx="488950" cy="447675"/>
          </a:xfrm>
          <a:prstGeom prst="rect">
            <a:avLst/>
          </a:prstGeom>
          <a:noFill/>
          <a:ln w="9525">
            <a:noFill/>
            <a:miter lim="800000"/>
            <a:headEnd/>
            <a:tailEnd/>
          </a:ln>
        </p:spPr>
      </p:pic>
      <p:sp>
        <p:nvSpPr>
          <p:cNvPr id="29" name="Multiply 28"/>
          <p:cNvSpPr/>
          <p:nvPr/>
        </p:nvSpPr>
        <p:spPr>
          <a:xfrm>
            <a:off x="3429000" y="3429000"/>
            <a:ext cx="533400" cy="381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ooter Placeholder 29"/>
          <p:cNvSpPr>
            <a:spLocks noGrp="1"/>
          </p:cNvSpPr>
          <p:nvPr>
            <p:ph type="ftr" sz="quarter" idx="11"/>
          </p:nvPr>
        </p:nvSpPr>
        <p:spPr/>
        <p:txBody>
          <a:bodyPr/>
          <a:lstStyle/>
          <a:p>
            <a:pPr>
              <a:defRPr/>
            </a:pPr>
            <a:r>
              <a:rPr lang="en-US"/>
              <a:t>Copyright (C) 2019 C. Faloutsos</a:t>
            </a:r>
          </a:p>
        </p:txBody>
      </p:sp>
      <p:sp>
        <p:nvSpPr>
          <p:cNvPr id="31" name="Slide Number Placeholder 30"/>
          <p:cNvSpPr>
            <a:spLocks noGrp="1"/>
          </p:cNvSpPr>
          <p:nvPr>
            <p:ph type="sldNum" sz="quarter" idx="12"/>
          </p:nvPr>
        </p:nvSpPr>
        <p:spPr/>
        <p:txBody>
          <a:bodyPr/>
          <a:lstStyle/>
          <a:p>
            <a:pPr>
              <a:defRPr/>
            </a:pPr>
            <a:fld id="{936A8259-F061-C34E-A906-53DABAFCE2CF}" type="slidenum">
              <a:rPr lang="en-US"/>
              <a:pPr>
                <a:defRPr/>
              </a:pPr>
              <a:t>48</a:t>
            </a:fld>
            <a:endParaRPr lang="en-US"/>
          </a:p>
        </p:txBody>
      </p:sp>
      <p:sp>
        <p:nvSpPr>
          <p:cNvPr id="32" name="Date Placeholder 31"/>
          <p:cNvSpPr>
            <a:spLocks noGrp="1"/>
          </p:cNvSpPr>
          <p:nvPr>
            <p:ph type="dt" sz="quarter" idx="10"/>
          </p:nvPr>
        </p:nvSpPr>
        <p:spPr/>
        <p:txBody>
          <a:bodyPr/>
          <a:lstStyle/>
          <a:p>
            <a:pPr>
              <a:defRPr/>
            </a:pPr>
            <a:r>
              <a:rPr lang="en-US"/>
              <a:t>Gov. of India</a:t>
            </a:r>
          </a:p>
        </p:txBody>
      </p:sp>
      <p:sp>
        <p:nvSpPr>
          <p:cNvPr id="23" name="TextBox 22"/>
          <p:cNvSpPr txBox="1"/>
          <p:nvPr/>
        </p:nvSpPr>
        <p:spPr>
          <a:xfrm>
            <a:off x="3958932" y="4445000"/>
            <a:ext cx="852004" cy="492443"/>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2123008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a:latin typeface="Palatino Linotype" charset="0"/>
              </a:rPr>
              <a:t>Running Time</a:t>
            </a:r>
          </a:p>
        </p:txBody>
      </p:sp>
      <p:sp>
        <p:nvSpPr>
          <p:cNvPr id="101386" name="TextBox 19"/>
          <p:cNvSpPr txBox="1">
            <a:spLocks noChangeArrowheads="1"/>
          </p:cNvSpPr>
          <p:nvPr/>
        </p:nvSpPr>
        <p:spPr bwMode="auto">
          <a:xfrm>
            <a:off x="2438400" y="5791200"/>
            <a:ext cx="2590800" cy="523875"/>
          </a:xfrm>
          <a:prstGeom prst="rect">
            <a:avLst/>
          </a:prstGeom>
          <a:noFill/>
          <a:ln w="9525">
            <a:noFill/>
            <a:miter lim="800000"/>
            <a:headEnd/>
            <a:tailEnd/>
          </a:ln>
        </p:spPr>
        <p:txBody>
          <a:bodyPr>
            <a:prstTxWarp prst="textNoShape">
              <a:avLst/>
            </a:prstTxWarp>
            <a:spAutoFit/>
          </a:bodyPr>
          <a:lstStyle/>
          <a:p>
            <a:r>
              <a:rPr lang="en-US" sz="2800">
                <a:latin typeface="Calibri" charset="0"/>
              </a:rPr>
              <a:t>Simulations</a:t>
            </a:r>
          </a:p>
        </p:txBody>
      </p:sp>
      <p:sp>
        <p:nvSpPr>
          <p:cNvPr id="101387" name="TextBox 20"/>
          <p:cNvSpPr txBox="1">
            <a:spLocks noChangeArrowheads="1"/>
          </p:cNvSpPr>
          <p:nvPr/>
        </p:nvSpPr>
        <p:spPr bwMode="auto">
          <a:xfrm>
            <a:off x="5410200" y="5791200"/>
            <a:ext cx="2590800" cy="523875"/>
          </a:xfrm>
          <a:prstGeom prst="rect">
            <a:avLst/>
          </a:prstGeom>
          <a:noFill/>
          <a:ln w="9525">
            <a:noFill/>
            <a:miter lim="800000"/>
            <a:headEnd/>
            <a:tailEnd/>
          </a:ln>
        </p:spPr>
        <p:txBody>
          <a:bodyPr>
            <a:prstTxWarp prst="textNoShape">
              <a:avLst/>
            </a:prstTxWarp>
            <a:spAutoFit/>
          </a:bodyPr>
          <a:lstStyle/>
          <a:p>
            <a:r>
              <a:rPr lang="en-US" sz="2800">
                <a:latin typeface="Calibri" charset="0"/>
              </a:rPr>
              <a:t>SMART-ALLOC</a:t>
            </a:r>
          </a:p>
        </p:txBody>
      </p:sp>
      <p:sp>
        <p:nvSpPr>
          <p:cNvPr id="24" name="TextBox 23"/>
          <p:cNvSpPr txBox="1">
            <a:spLocks noChangeArrowheads="1"/>
          </p:cNvSpPr>
          <p:nvPr/>
        </p:nvSpPr>
        <p:spPr bwMode="auto">
          <a:xfrm>
            <a:off x="4800600" y="1295400"/>
            <a:ext cx="1905000" cy="584200"/>
          </a:xfrm>
          <a:prstGeom prst="rect">
            <a:avLst/>
          </a:prstGeom>
          <a:noFill/>
          <a:ln w="9525">
            <a:noFill/>
            <a:miter lim="800000"/>
            <a:headEnd/>
            <a:tailEnd/>
          </a:ln>
        </p:spPr>
        <p:txBody>
          <a:bodyPr>
            <a:prstTxWarp prst="textNoShape">
              <a:avLst/>
            </a:prstTxWarp>
            <a:spAutoFit/>
          </a:bodyPr>
          <a:lstStyle/>
          <a:p>
            <a:r>
              <a:rPr lang="en-US" sz="3200" b="1" dirty="0">
                <a:latin typeface="Calibri" charset="0"/>
              </a:rPr>
              <a:t>&gt; 1 week</a:t>
            </a:r>
          </a:p>
        </p:txBody>
      </p:sp>
      <p:sp>
        <p:nvSpPr>
          <p:cNvPr id="101393" name="TextBox 29"/>
          <p:cNvSpPr txBox="1">
            <a:spLocks noChangeArrowheads="1"/>
          </p:cNvSpPr>
          <p:nvPr/>
        </p:nvSpPr>
        <p:spPr bwMode="auto">
          <a:xfrm>
            <a:off x="76200" y="914400"/>
            <a:ext cx="2286000" cy="1200150"/>
          </a:xfrm>
          <a:prstGeom prst="rect">
            <a:avLst/>
          </a:prstGeom>
          <a:noFill/>
          <a:ln w="9525">
            <a:noFill/>
            <a:miter lim="800000"/>
            <a:headEnd/>
            <a:tailEnd/>
          </a:ln>
        </p:spPr>
        <p:txBody>
          <a:bodyPr>
            <a:prstTxWarp prst="textNoShape">
              <a:avLst/>
            </a:prstTxWarp>
            <a:spAutoFit/>
          </a:bodyPr>
          <a:lstStyle/>
          <a:p>
            <a:r>
              <a:rPr lang="en-US" sz="3600">
                <a:latin typeface="Calibri" charset="0"/>
              </a:rPr>
              <a:t>Wall-Clock Time</a:t>
            </a:r>
          </a:p>
        </p:txBody>
      </p:sp>
      <p:grpSp>
        <p:nvGrpSpPr>
          <p:cNvPr id="2" name="Group 29"/>
          <p:cNvGrpSpPr/>
          <p:nvPr/>
        </p:nvGrpSpPr>
        <p:grpSpPr>
          <a:xfrm>
            <a:off x="1600200" y="1447800"/>
            <a:ext cx="7162800" cy="4343400"/>
            <a:chOff x="1600200" y="1447800"/>
            <a:chExt cx="7162800" cy="4343400"/>
          </a:xfrm>
        </p:grpSpPr>
        <p:cxnSp>
          <p:nvCxnSpPr>
            <p:cNvPr id="8" name="Straight Connector 7"/>
            <p:cNvCxnSpPr/>
            <p:nvPr/>
          </p:nvCxnSpPr>
          <p:spPr>
            <a:xfrm>
              <a:off x="1828800" y="2286000"/>
              <a:ext cx="0" cy="350520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28800" y="5791200"/>
              <a:ext cx="59436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8800" y="1600200"/>
              <a:ext cx="0" cy="45720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01382" name="TextBox 13"/>
            <p:cNvSpPr txBox="1">
              <a:spLocks noChangeArrowheads="1"/>
            </p:cNvSpPr>
            <p:nvPr/>
          </p:nvSpPr>
          <p:spPr bwMode="auto">
            <a:xfrm>
              <a:off x="1600200" y="1666875"/>
              <a:ext cx="533400" cy="923925"/>
            </a:xfrm>
            <a:prstGeom prst="rect">
              <a:avLst/>
            </a:prstGeom>
            <a:noFill/>
            <a:ln w="9525">
              <a:noFill/>
              <a:miter lim="800000"/>
              <a:headEnd/>
              <a:tailEnd/>
            </a:ln>
          </p:spPr>
          <p:txBody>
            <a:bodyPr>
              <a:prstTxWarp prst="textNoShape">
                <a:avLst/>
              </a:prstTxWarp>
              <a:spAutoFit/>
            </a:bodyPr>
            <a:lstStyle/>
            <a:p>
              <a:r>
                <a:rPr lang="en-US" sz="5400">
                  <a:latin typeface="Calibri" charset="0"/>
                </a:rPr>
                <a:t>≈</a:t>
              </a:r>
              <a:endParaRPr lang="en-US">
                <a:latin typeface="Calibri" charset="0"/>
              </a:endParaRPr>
            </a:p>
          </p:txBody>
        </p:sp>
        <p:sp>
          <p:nvSpPr>
            <p:cNvPr id="16" name="Rectangle 15"/>
            <p:cNvSpPr/>
            <p:nvPr/>
          </p:nvSpPr>
          <p:spPr>
            <a:xfrm>
              <a:off x="3048000" y="1600200"/>
              <a:ext cx="990600" cy="419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5867400" y="5715000"/>
              <a:ext cx="9906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9" name="Straight Arrow Connector 18"/>
            <p:cNvCxnSpPr/>
            <p:nvPr/>
          </p:nvCxnSpPr>
          <p:spPr>
            <a:xfrm flipV="1">
              <a:off x="1828800" y="1447800"/>
              <a:ext cx="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14800" y="1600200"/>
              <a:ext cx="685800"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553200" y="5322888"/>
              <a:ext cx="685800" cy="392112"/>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7239000" y="5105400"/>
              <a:ext cx="1524000" cy="584200"/>
            </a:xfrm>
            <a:prstGeom prst="rect">
              <a:avLst/>
            </a:prstGeom>
            <a:noFill/>
            <a:ln w="9525">
              <a:noFill/>
              <a:miter lim="800000"/>
              <a:headEnd/>
              <a:tailEnd/>
            </a:ln>
          </p:spPr>
          <p:txBody>
            <a:bodyPr>
              <a:prstTxWarp prst="textNoShape">
                <a:avLst/>
              </a:prstTxWarp>
              <a:spAutoFit/>
            </a:bodyPr>
            <a:lstStyle/>
            <a:p>
              <a:r>
                <a:rPr lang="en-US" sz="3200" b="1">
                  <a:latin typeface="Calibri" charset="0"/>
                </a:rPr>
                <a:t>14 secs</a:t>
              </a:r>
            </a:p>
          </p:txBody>
        </p:sp>
        <p:sp>
          <p:nvSpPr>
            <p:cNvPr id="28" name="TextBox 27"/>
            <p:cNvSpPr txBox="1">
              <a:spLocks noChangeArrowheads="1"/>
            </p:cNvSpPr>
            <p:nvPr/>
          </p:nvSpPr>
          <p:spPr bwMode="auto">
            <a:xfrm>
              <a:off x="4876800" y="2590800"/>
              <a:ext cx="2362200" cy="1200150"/>
            </a:xfrm>
            <a:prstGeom prst="rect">
              <a:avLst/>
            </a:prstGeom>
            <a:noFill/>
            <a:ln w="9525">
              <a:noFill/>
              <a:miter lim="800000"/>
              <a:headEnd/>
              <a:tailEnd/>
            </a:ln>
          </p:spPr>
          <p:txBody>
            <a:bodyPr>
              <a:prstTxWarp prst="textNoShape">
                <a:avLst/>
              </a:prstTxWarp>
              <a:spAutoFit/>
            </a:bodyPr>
            <a:lstStyle/>
            <a:p>
              <a:r>
                <a:rPr lang="en-US" sz="3600" b="1">
                  <a:solidFill>
                    <a:srgbClr val="7030A0"/>
                  </a:solidFill>
                  <a:latin typeface="Calibri" charset="0"/>
                </a:rPr>
                <a:t>&gt; 30,000x speed-up!</a:t>
              </a:r>
            </a:p>
          </p:txBody>
        </p:sp>
        <p:cxnSp>
          <p:nvCxnSpPr>
            <p:cNvPr id="27" name="Straight Arrow Connector 26"/>
            <p:cNvCxnSpPr/>
            <p:nvPr/>
          </p:nvCxnSpPr>
          <p:spPr>
            <a:xfrm>
              <a:off x="4648200" y="1676400"/>
              <a:ext cx="0" cy="4038600"/>
            </a:xfrm>
            <a:prstGeom prst="straightConnector1">
              <a:avLst/>
            </a:prstGeom>
            <a:ln w="44450" cap="flat">
              <a:solidFill>
                <a:srgbClr val="7030A0"/>
              </a:solidFill>
              <a:miter lim="800000"/>
              <a:headEnd type="stealth"/>
              <a:tailEnd type="stealth"/>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16200000" flipH="1">
            <a:off x="-165894" y="5182394"/>
            <a:ext cx="776288" cy="12700"/>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396" name="TextBox 34"/>
          <p:cNvSpPr txBox="1">
            <a:spLocks noChangeArrowheads="1"/>
          </p:cNvSpPr>
          <p:nvPr/>
        </p:nvSpPr>
        <p:spPr bwMode="auto">
          <a:xfrm>
            <a:off x="381000" y="4649788"/>
            <a:ext cx="1371600" cy="646331"/>
          </a:xfrm>
          <a:prstGeom prst="rect">
            <a:avLst/>
          </a:prstGeom>
          <a:noFill/>
          <a:ln w="9525">
            <a:noFill/>
            <a:miter lim="800000"/>
            <a:headEnd/>
            <a:tailEnd/>
          </a:ln>
        </p:spPr>
        <p:txBody>
          <a:bodyPr>
            <a:prstTxWarp prst="textNoShape">
              <a:avLst/>
            </a:prstTxWarp>
            <a:spAutoFit/>
          </a:bodyPr>
          <a:lstStyle/>
          <a:p>
            <a:r>
              <a:rPr lang="en-US" sz="3600" i="1" dirty="0">
                <a:latin typeface="Calibri" charset="0"/>
              </a:rPr>
              <a:t>better</a:t>
            </a:r>
          </a:p>
        </p:txBody>
      </p:sp>
      <p:sp>
        <p:nvSpPr>
          <p:cNvPr id="22" name="Footer Placeholder 21"/>
          <p:cNvSpPr>
            <a:spLocks noGrp="1"/>
          </p:cNvSpPr>
          <p:nvPr>
            <p:ph type="ftr" sz="quarter" idx="11"/>
          </p:nvPr>
        </p:nvSpPr>
        <p:spPr/>
        <p:txBody>
          <a:bodyPr/>
          <a:lstStyle/>
          <a:p>
            <a:pPr>
              <a:defRPr/>
            </a:pPr>
            <a:r>
              <a:rPr lang="en-US"/>
              <a:t>Copyright (C) 2019 C. Faloutsos</a:t>
            </a:r>
          </a:p>
        </p:txBody>
      </p:sp>
      <p:sp>
        <p:nvSpPr>
          <p:cNvPr id="29" name="Slide Number Placeholder 28"/>
          <p:cNvSpPr>
            <a:spLocks noGrp="1"/>
          </p:cNvSpPr>
          <p:nvPr>
            <p:ph type="sldNum" sz="quarter" idx="12"/>
          </p:nvPr>
        </p:nvSpPr>
        <p:spPr/>
        <p:txBody>
          <a:bodyPr/>
          <a:lstStyle/>
          <a:p>
            <a:pPr>
              <a:defRPr/>
            </a:pPr>
            <a:fld id="{B779A783-EB83-E54E-971C-12A7BE0F25B8}" type="slidenum">
              <a:rPr lang="en-US"/>
              <a:pPr>
                <a:defRPr/>
              </a:pPr>
              <a:t>49</a:t>
            </a:fld>
            <a:endParaRPr lang="en-US"/>
          </a:p>
        </p:txBody>
      </p:sp>
      <p:sp>
        <p:nvSpPr>
          <p:cNvPr id="31" name="Date Placeholder 30"/>
          <p:cNvSpPr>
            <a:spLocks noGrp="1"/>
          </p:cNvSpPr>
          <p:nvPr>
            <p:ph type="dt" sz="quarter" idx="10"/>
          </p:nvPr>
        </p:nvSpPr>
        <p:spPr/>
        <p:txBody>
          <a:bodyPr/>
          <a:lstStyle/>
          <a:p>
            <a:pPr>
              <a:defRPr/>
            </a:pPr>
            <a:r>
              <a:rPr lang="en-US"/>
              <a:t>Gov. of India</a:t>
            </a:r>
          </a:p>
        </p:txBody>
      </p:sp>
    </p:spTree>
    <p:extLst>
      <p:ext uri="{BB962C8B-B14F-4D97-AF65-F5344CB8AC3E}">
        <p14:creationId xmlns:p14="http://schemas.microsoft.com/office/powerpoint/2010/main" val="275762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3">
            <a:extLst>
              <a:ext uri="{FF2B5EF4-FFF2-40B4-BE49-F238E27FC236}">
                <a16:creationId xmlns:a16="http://schemas.microsoft.com/office/drawing/2014/main" id="{36D58DEB-9958-CF49-9482-8B6F96B4636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49154" name="Footer Placeholder 4">
            <a:extLst>
              <a:ext uri="{FF2B5EF4-FFF2-40B4-BE49-F238E27FC236}">
                <a16:creationId xmlns:a16="http://schemas.microsoft.com/office/drawing/2014/main" id="{B723FD43-F326-DA40-8595-169D8AFB9D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49155" name="Slide Number Placeholder 5">
            <a:extLst>
              <a:ext uri="{FF2B5EF4-FFF2-40B4-BE49-F238E27FC236}">
                <a16:creationId xmlns:a16="http://schemas.microsoft.com/office/drawing/2014/main" id="{DD413F30-92E3-3342-8B5F-53811D38F8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29FC433A-35EE-574B-B3F9-F4CF0E1AC1C3}" type="slidenum">
              <a:rPr lang="en-US" altLang="en-US" sz="1400"/>
              <a:pPr>
                <a:spcBef>
                  <a:spcPct val="0"/>
                </a:spcBef>
                <a:buFontTx/>
                <a:buNone/>
              </a:pPr>
              <a:t>5</a:t>
            </a:fld>
            <a:endParaRPr lang="en-US" altLang="en-US" sz="1400"/>
          </a:p>
        </p:txBody>
      </p:sp>
      <p:sp>
        <p:nvSpPr>
          <p:cNvPr id="49156" name="Rectangle 2">
            <a:extLst>
              <a:ext uri="{FF2B5EF4-FFF2-40B4-BE49-F238E27FC236}">
                <a16:creationId xmlns:a16="http://schemas.microsoft.com/office/drawing/2014/main" id="{54069208-7270-B04D-9A7D-0697E5E589FB}"/>
              </a:ext>
            </a:extLst>
          </p:cNvPr>
          <p:cNvSpPr>
            <a:spLocks noGrp="1" noChangeArrowheads="1"/>
          </p:cNvSpPr>
          <p:nvPr>
            <p:ph type="title"/>
          </p:nvPr>
        </p:nvSpPr>
        <p:spPr/>
        <p:txBody>
          <a:bodyPr/>
          <a:lstStyle/>
          <a:p>
            <a:r>
              <a:rPr lang="en-US" altLang="en-US">
                <a:ea typeface="ＭＳ Ｐゴシック" panose="020B0600070205080204" pitchFamily="34" charset="-128"/>
              </a:rPr>
              <a:t>PCA - </a:t>
            </a:r>
            <a:r>
              <a:rPr lang="ja-JP" altLang="en-US">
                <a:ea typeface="ＭＳ Ｐゴシック" panose="020B0600070205080204" pitchFamily="34" charset="-128"/>
              </a:rPr>
              <a:t>‘</a:t>
            </a:r>
            <a:r>
              <a:rPr lang="en-US" altLang="ja-JP">
                <a:ea typeface="ＭＳ Ｐゴシック" panose="020B0600070205080204" pitchFamily="34" charset="-128"/>
              </a:rPr>
              <a:t>Ratio Rules</a:t>
            </a:r>
            <a:r>
              <a:rPr lang="ja-JP" altLang="en-US">
                <a:ea typeface="ＭＳ Ｐゴシック" panose="020B0600070205080204" pitchFamily="34" charset="-128"/>
              </a:rPr>
              <a:t>’</a:t>
            </a:r>
            <a:endParaRPr lang="en-US" altLang="en-US">
              <a:ea typeface="ＭＳ Ｐゴシック" panose="020B0600070205080204" pitchFamily="34" charset="-128"/>
            </a:endParaRPr>
          </a:p>
        </p:txBody>
      </p:sp>
      <p:sp>
        <p:nvSpPr>
          <p:cNvPr id="49157" name="Rectangle 3">
            <a:extLst>
              <a:ext uri="{FF2B5EF4-FFF2-40B4-BE49-F238E27FC236}">
                <a16:creationId xmlns:a16="http://schemas.microsoft.com/office/drawing/2014/main" id="{F1EF1F20-B0F4-DB4F-BCF7-B45DFD2DB5EB}"/>
              </a:ext>
            </a:extLst>
          </p:cNvPr>
          <p:cNvSpPr>
            <a:spLocks noGrp="1" noChangeArrowheads="1"/>
          </p:cNvSpPr>
          <p:nvPr>
            <p:ph type="body" idx="1"/>
          </p:nvPr>
        </p:nvSpPr>
        <p:spPr/>
        <p:txBody>
          <a:bodyPr/>
          <a:lstStyle/>
          <a:p>
            <a:pPr>
              <a:buFontTx/>
              <a:buNone/>
            </a:pPr>
            <a:r>
              <a:rPr lang="en-US" altLang="en-US" dirty="0">
                <a:ea typeface="ＭＳ Ｐゴシック" panose="020B0600070205080204" pitchFamily="34" charset="-128"/>
              </a:rPr>
              <a:t>[Korn+98]</a:t>
            </a:r>
          </a:p>
          <a:p>
            <a:pPr>
              <a:buFontTx/>
              <a:buNone/>
            </a:pPr>
            <a:r>
              <a:rPr lang="en-US" altLang="en-US" dirty="0">
                <a:ea typeface="ＭＳ Ｐゴシック" panose="020B0600070205080204" pitchFamily="34" charset="-128"/>
              </a:rPr>
              <a:t>Typically: </a:t>
            </a:r>
            <a:r>
              <a:rPr lang="ja-JP" altLang="en-US">
                <a:ea typeface="ＭＳ Ｐゴシック" panose="020B0600070205080204" pitchFamily="34" charset="-128"/>
              </a:rPr>
              <a:t>‘</a:t>
            </a:r>
            <a:r>
              <a:rPr lang="en-US" altLang="ja-JP" i="1" dirty="0">
                <a:ea typeface="ＭＳ Ｐゴシック" panose="020B0600070205080204" pitchFamily="34" charset="-128"/>
              </a:rPr>
              <a:t>Association Rules</a:t>
            </a:r>
            <a:r>
              <a:rPr lang="ja-JP" altLang="en-US" i="1">
                <a:ea typeface="ＭＳ Ｐゴシック" panose="020B0600070205080204" pitchFamily="34" charset="-128"/>
              </a:rPr>
              <a:t>’</a:t>
            </a:r>
            <a:r>
              <a:rPr lang="en-US" altLang="ja-JP" dirty="0">
                <a:ea typeface="ＭＳ Ｐゴシック" panose="020B0600070205080204" pitchFamily="34" charset="-128"/>
              </a:rPr>
              <a:t> (</a:t>
            </a:r>
            <a:r>
              <a:rPr lang="en-US" altLang="ja-JP" dirty="0" err="1">
                <a:ea typeface="ＭＳ Ｐゴシック" panose="020B0600070205080204" pitchFamily="34" charset="-128"/>
              </a:rPr>
              <a:t>eg.</a:t>
            </a:r>
            <a:r>
              <a:rPr lang="en-US" altLang="ja-JP" dirty="0">
                <a:ea typeface="ＭＳ Ｐゴシック" panose="020B0600070205080204" pitchFamily="34" charset="-128"/>
              </a:rPr>
              <a:t>,</a:t>
            </a:r>
          </a:p>
          <a:p>
            <a:pPr>
              <a:buFontTx/>
              <a:buNone/>
            </a:pPr>
            <a:r>
              <a:rPr lang="en-US" altLang="en-US" dirty="0">
                <a:ea typeface="ＭＳ Ｐゴシック" panose="020B0600070205080204" pitchFamily="34" charset="-128"/>
              </a:rPr>
              <a:t>	{bread, milk} -&gt; {butter}</a:t>
            </a:r>
          </a:p>
          <a:p>
            <a:pPr>
              <a:buFontTx/>
              <a:buNone/>
            </a:pPr>
            <a:r>
              <a:rPr lang="en-US" altLang="en-US" dirty="0">
                <a:ea typeface="ＭＳ Ｐゴシック" panose="020B0600070205080204" pitchFamily="34" charset="-128"/>
              </a:rPr>
              <a:t>But, can we discover more details? like:</a:t>
            </a:r>
          </a:p>
          <a:p>
            <a:pPr>
              <a:buFontTx/>
              <a:buNone/>
            </a:pPr>
            <a:r>
              <a:rPr lang="en-US" altLang="en-US" dirty="0">
                <a:ea typeface="ＭＳ Ｐゴシック" panose="020B0600070205080204" pitchFamily="34" charset="-128"/>
              </a:rPr>
              <a:t>     $-bread : $-milk : $-butter ~ $2 : $4 : $3</a:t>
            </a:r>
          </a:p>
        </p:txBody>
      </p:sp>
      <p:sp>
        <p:nvSpPr>
          <p:cNvPr id="2" name="TextBox 1">
            <a:extLst>
              <a:ext uri="{FF2B5EF4-FFF2-40B4-BE49-F238E27FC236}">
                <a16:creationId xmlns:a16="http://schemas.microsoft.com/office/drawing/2014/main" id="{87697F15-B909-C449-8158-9D99E4CB3826}"/>
              </a:ext>
            </a:extLst>
          </p:cNvPr>
          <p:cNvSpPr txBox="1"/>
          <p:nvPr/>
        </p:nvSpPr>
        <p:spPr>
          <a:xfrm>
            <a:off x="0" y="5473005"/>
            <a:ext cx="9143999" cy="1384995"/>
          </a:xfrm>
          <a:prstGeom prst="rect">
            <a:avLst/>
          </a:prstGeom>
          <a:solidFill>
            <a:srgbClr val="FFC000"/>
          </a:solidFill>
        </p:spPr>
        <p:txBody>
          <a:bodyPr wrap="square" rtlCol="0">
            <a:spAutoFit/>
          </a:bodyPr>
          <a:lstStyle/>
          <a:p>
            <a:r>
              <a:rPr lang="en-US" dirty="0"/>
              <a:t>Flip Korn, Alexandros </a:t>
            </a:r>
            <a:r>
              <a:rPr lang="en-US" dirty="0" err="1"/>
              <a:t>Labrinidis</a:t>
            </a:r>
            <a:r>
              <a:rPr lang="en-US" dirty="0"/>
              <a:t>, Yannis </a:t>
            </a:r>
            <a:r>
              <a:rPr lang="en-US" dirty="0" err="1"/>
              <a:t>Kotidis</a:t>
            </a:r>
            <a:r>
              <a:rPr lang="en-US" dirty="0"/>
              <a:t>, and Christos Faloutsos. </a:t>
            </a:r>
            <a:r>
              <a:rPr lang="en-US" i="1" dirty="0"/>
              <a:t>Ratio Rules: A New Paradigm for Fast, Quantifiable Data Mining</a:t>
            </a:r>
            <a:r>
              <a:rPr lang="en-US" dirty="0"/>
              <a:t>. (VLDB '98), 582-593. </a:t>
            </a:r>
          </a:p>
        </p:txBody>
      </p:sp>
    </p:spTree>
    <p:extLst>
      <p:ext uri="{BB962C8B-B14F-4D97-AF65-F5344CB8AC3E}">
        <p14:creationId xmlns:p14="http://schemas.microsoft.com/office/powerpoint/2010/main" val="28491425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dirty="0">
                <a:latin typeface="Palatino Linotype" charset="0"/>
              </a:rPr>
              <a:t>Experiments </a:t>
            </a:r>
          </a:p>
        </p:txBody>
      </p:sp>
      <p:pic>
        <p:nvPicPr>
          <p:cNvPr id="103427" name="Picture 4"/>
          <p:cNvPicPr>
            <a:picLocks noChangeAspect="1" noChangeArrowheads="1"/>
          </p:cNvPicPr>
          <p:nvPr/>
        </p:nvPicPr>
        <p:blipFill>
          <a:blip r:embed="rId2"/>
          <a:srcRect/>
          <a:stretch>
            <a:fillRect/>
          </a:stretch>
        </p:blipFill>
        <p:spPr bwMode="auto">
          <a:xfrm>
            <a:off x="2277269" y="1905000"/>
            <a:ext cx="4589462" cy="4191000"/>
          </a:xfrm>
          <a:prstGeom prst="rect">
            <a:avLst/>
          </a:prstGeom>
          <a:noFill/>
          <a:ln w="9525">
            <a:noFill/>
            <a:miter lim="800000"/>
            <a:headEnd/>
            <a:tailEnd/>
          </a:ln>
        </p:spPr>
      </p:pic>
      <p:sp>
        <p:nvSpPr>
          <p:cNvPr id="10" name="Rectangle 9"/>
          <p:cNvSpPr/>
          <p:nvPr/>
        </p:nvSpPr>
        <p:spPr>
          <a:xfrm>
            <a:off x="0" y="5575300"/>
            <a:ext cx="2895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rPr>
              <a:t>K = 120</a:t>
            </a:r>
          </a:p>
        </p:txBody>
      </p:sp>
      <p:cxnSp>
        <p:nvCxnSpPr>
          <p:cNvPr id="17" name="Straight Arrow Connector 16"/>
          <p:cNvCxnSpPr/>
          <p:nvPr/>
        </p:nvCxnSpPr>
        <p:spPr>
          <a:xfrm rot="16200000" flipH="1">
            <a:off x="7035010" y="3428998"/>
            <a:ext cx="661984" cy="4"/>
          </a:xfrm>
          <a:prstGeom prst="straightConnector1">
            <a:avLst/>
          </a:prstGeom>
          <a:ln w="666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3437" name="TextBox 17"/>
          <p:cNvSpPr txBox="1">
            <a:spLocks noChangeArrowheads="1"/>
          </p:cNvSpPr>
          <p:nvPr/>
        </p:nvSpPr>
        <p:spPr bwMode="auto">
          <a:xfrm>
            <a:off x="7531100" y="3105834"/>
            <a:ext cx="1371600" cy="584776"/>
          </a:xfrm>
          <a:prstGeom prst="rect">
            <a:avLst/>
          </a:prstGeom>
          <a:noFill/>
          <a:ln w="9525">
            <a:noFill/>
            <a:miter lim="800000"/>
            <a:headEnd/>
            <a:tailEnd/>
          </a:ln>
        </p:spPr>
        <p:txBody>
          <a:bodyPr>
            <a:prstTxWarp prst="textNoShape">
              <a:avLst/>
            </a:prstTxWarp>
            <a:spAutoFit/>
          </a:bodyPr>
          <a:lstStyle/>
          <a:p>
            <a:r>
              <a:rPr lang="en-US" sz="3200" i="1" dirty="0">
                <a:solidFill>
                  <a:schemeClr val="tx2"/>
                </a:solidFill>
                <a:latin typeface="Calibri" charset="0"/>
              </a:rPr>
              <a:t>better</a:t>
            </a:r>
          </a:p>
        </p:txBody>
      </p:sp>
      <p:sp>
        <p:nvSpPr>
          <p:cNvPr id="19" name="Footer Placeholder 18"/>
          <p:cNvSpPr>
            <a:spLocks noGrp="1"/>
          </p:cNvSpPr>
          <p:nvPr>
            <p:ph type="ftr" sz="quarter" idx="11"/>
          </p:nvPr>
        </p:nvSpPr>
        <p:spPr/>
        <p:txBody>
          <a:bodyPr/>
          <a:lstStyle/>
          <a:p>
            <a:pPr>
              <a:defRPr/>
            </a:pPr>
            <a:r>
              <a:rPr lang="en-US"/>
              <a:t>Copyright (C) 2019 C. Faloutsos</a:t>
            </a:r>
          </a:p>
        </p:txBody>
      </p:sp>
      <p:sp>
        <p:nvSpPr>
          <p:cNvPr id="20" name="Slide Number Placeholder 19"/>
          <p:cNvSpPr>
            <a:spLocks noGrp="1"/>
          </p:cNvSpPr>
          <p:nvPr>
            <p:ph type="sldNum" sz="quarter" idx="12"/>
          </p:nvPr>
        </p:nvSpPr>
        <p:spPr/>
        <p:txBody>
          <a:bodyPr/>
          <a:lstStyle/>
          <a:p>
            <a:pPr>
              <a:defRPr/>
            </a:pPr>
            <a:fld id="{40A3B392-8CFB-7741-B17F-0498A7CD444B}" type="slidenum">
              <a:rPr lang="en-US"/>
              <a:pPr>
                <a:defRPr/>
              </a:pPr>
              <a:t>50</a:t>
            </a:fld>
            <a:endParaRPr lang="en-US"/>
          </a:p>
        </p:txBody>
      </p:sp>
      <p:sp>
        <p:nvSpPr>
          <p:cNvPr id="21" name="Date Placeholder 20"/>
          <p:cNvSpPr>
            <a:spLocks noGrp="1"/>
          </p:cNvSpPr>
          <p:nvPr>
            <p:ph type="dt" sz="quarter" idx="10"/>
          </p:nvPr>
        </p:nvSpPr>
        <p:spPr/>
        <p:txBody>
          <a:bodyPr/>
          <a:lstStyle/>
          <a:p>
            <a:pPr>
              <a:defRPr/>
            </a:pPr>
            <a:r>
              <a:rPr lang="en-US"/>
              <a:t>Gov. of India</a:t>
            </a:r>
          </a:p>
        </p:txBody>
      </p:sp>
      <p:sp>
        <p:nvSpPr>
          <p:cNvPr id="18" name="TextBox 17"/>
          <p:cNvSpPr txBox="1"/>
          <p:nvPr/>
        </p:nvSpPr>
        <p:spPr>
          <a:xfrm>
            <a:off x="3721100" y="5499100"/>
            <a:ext cx="2642801" cy="492443"/>
          </a:xfrm>
          <a:prstGeom prst="rect">
            <a:avLst/>
          </a:prstGeom>
          <a:solidFill>
            <a:schemeClr val="bg1"/>
          </a:solidFill>
        </p:spPr>
        <p:txBody>
          <a:bodyPr wrap="square" rtlCol="0">
            <a:spAutoFit/>
          </a:bodyPr>
          <a:lstStyle/>
          <a:p>
            <a:r>
              <a:rPr lang="en-US" dirty="0"/>
              <a:t># epochs</a:t>
            </a:r>
          </a:p>
        </p:txBody>
      </p:sp>
      <p:sp>
        <p:nvSpPr>
          <p:cNvPr id="22" name="TextBox 21"/>
          <p:cNvSpPr txBox="1"/>
          <p:nvPr/>
        </p:nvSpPr>
        <p:spPr>
          <a:xfrm>
            <a:off x="749301" y="2489200"/>
            <a:ext cx="1981200" cy="492443"/>
          </a:xfrm>
          <a:prstGeom prst="rect">
            <a:avLst/>
          </a:prstGeom>
          <a:solidFill>
            <a:schemeClr val="bg1"/>
          </a:solidFill>
        </p:spPr>
        <p:txBody>
          <a:bodyPr wrap="square" rtlCol="0">
            <a:spAutoFit/>
          </a:bodyPr>
          <a:lstStyle/>
          <a:p>
            <a:r>
              <a:rPr lang="en-US" dirty="0"/>
              <a:t># infected</a:t>
            </a:r>
          </a:p>
        </p:txBody>
      </p:sp>
      <p:sp>
        <p:nvSpPr>
          <p:cNvPr id="23" name="TextBox 22"/>
          <p:cNvSpPr txBox="1"/>
          <p:nvPr/>
        </p:nvSpPr>
        <p:spPr>
          <a:xfrm>
            <a:off x="6577399" y="2120900"/>
            <a:ext cx="1614101" cy="492443"/>
          </a:xfrm>
          <a:prstGeom prst="rect">
            <a:avLst/>
          </a:prstGeom>
          <a:solidFill>
            <a:srgbClr val="00FFFF"/>
          </a:solidFill>
        </p:spPr>
        <p:txBody>
          <a:bodyPr wrap="square" rtlCol="0">
            <a:spAutoFit/>
          </a:bodyPr>
          <a:lstStyle/>
          <a:p>
            <a:r>
              <a:rPr lang="en-US" dirty="0">
                <a:solidFill>
                  <a:schemeClr val="bg1"/>
                </a:solidFill>
              </a:rPr>
              <a:t>uniform</a:t>
            </a:r>
          </a:p>
        </p:txBody>
      </p:sp>
      <p:sp>
        <p:nvSpPr>
          <p:cNvPr id="25" name="TextBox 24"/>
          <p:cNvSpPr txBox="1"/>
          <p:nvPr/>
        </p:nvSpPr>
        <p:spPr>
          <a:xfrm>
            <a:off x="6564699" y="4318000"/>
            <a:ext cx="2579301" cy="492443"/>
          </a:xfrm>
          <a:prstGeom prst="rect">
            <a:avLst/>
          </a:prstGeom>
          <a:solidFill>
            <a:schemeClr val="accent6"/>
          </a:solidFill>
        </p:spPr>
        <p:txBody>
          <a:bodyPr wrap="square" rtlCol="0">
            <a:spAutoFit/>
          </a:bodyPr>
          <a:lstStyle/>
          <a:p>
            <a:r>
              <a:rPr lang="en-US" dirty="0">
                <a:solidFill>
                  <a:schemeClr val="bg1"/>
                </a:solidFill>
              </a:rPr>
              <a:t>SMART-ALLOC</a:t>
            </a:r>
          </a:p>
        </p:txBody>
      </p:sp>
      <p:sp>
        <p:nvSpPr>
          <p:cNvPr id="14" name="Rectangle 13"/>
          <p:cNvSpPr/>
          <p:nvPr/>
        </p:nvSpPr>
        <p:spPr bwMode="auto">
          <a:xfrm>
            <a:off x="2933700" y="2413000"/>
            <a:ext cx="1587500" cy="1066800"/>
          </a:xfrm>
          <a:prstGeom prst="rect">
            <a:avLst/>
          </a:prstGeom>
          <a:solidFill>
            <a:schemeClr val="bg1"/>
          </a:solidFill>
          <a:ln w="3175" cap="flat" cmpd="sng" algn="ctr">
            <a:noFill/>
            <a:prstDash val="solid"/>
            <a:round/>
            <a:headEnd type="none" w="sm" len="sm"/>
            <a:tailEnd type="none" w="med" len="med"/>
          </a:ln>
          <a:effectLst/>
        </p:spPr>
        <p:txBody>
          <a:bodyPr rtlCol="0" anchor="ctr"/>
          <a:lstStyle/>
          <a:p>
            <a:pPr algn="ctr"/>
            <a:endParaRPr lang="en-US"/>
          </a:p>
        </p:txBody>
      </p:sp>
      <p:sp>
        <p:nvSpPr>
          <p:cNvPr id="15" name="Rectangle 14"/>
          <p:cNvSpPr/>
          <p:nvPr/>
        </p:nvSpPr>
        <p:spPr bwMode="auto">
          <a:xfrm>
            <a:off x="2997200" y="2032000"/>
            <a:ext cx="3251200" cy="254000"/>
          </a:xfrm>
          <a:prstGeom prst="rect">
            <a:avLst/>
          </a:prstGeom>
          <a:solidFill>
            <a:schemeClr val="bg1"/>
          </a:solidFill>
          <a:ln w="3175" cap="flat" cmpd="sng" algn="ctr">
            <a:noFill/>
            <a:prstDash val="solid"/>
            <a:round/>
            <a:headEnd type="none" w="sm" len="sm"/>
            <a:tailEnd type="none" w="med" len="med"/>
          </a:ln>
          <a:effectLst/>
        </p:spPr>
        <p:txBody>
          <a:bodyPr rtlCol="0" anchor="ctr"/>
          <a:lstStyle/>
          <a:p>
            <a:pPr algn="ctr"/>
            <a:endParaRPr lang="en-US"/>
          </a:p>
        </p:txBody>
      </p:sp>
      <p:sp>
        <p:nvSpPr>
          <p:cNvPr id="16" name="Rectangle 15"/>
          <p:cNvSpPr/>
          <p:nvPr/>
        </p:nvSpPr>
        <p:spPr bwMode="auto">
          <a:xfrm>
            <a:off x="2463800" y="2336800"/>
            <a:ext cx="419100" cy="2781300"/>
          </a:xfrm>
          <a:prstGeom prst="rect">
            <a:avLst/>
          </a:prstGeom>
          <a:solidFill>
            <a:schemeClr val="bg1"/>
          </a:solidFill>
          <a:ln w="3175" cap="flat" cmpd="sng" algn="ctr">
            <a:noFill/>
            <a:prstDash val="solid"/>
            <a:round/>
            <a:headEnd type="none" w="sm" len="sm"/>
            <a:tailEnd type="none" w="med" len="med"/>
          </a:ln>
          <a:effectLst/>
        </p:spPr>
        <p:txBody>
          <a:bodyPr rtlCol="0" anchor="ctr"/>
          <a:lstStyle/>
          <a:p>
            <a:pPr algn="ctr"/>
            <a:endParaRPr lang="en-US"/>
          </a:p>
        </p:txBody>
      </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7100" y="557216"/>
            <a:ext cx="1079500" cy="788983"/>
          </a:xfrm>
          <a:prstGeom prst="rect">
            <a:avLst/>
          </a:prstGeom>
          <a:noFill/>
          <a:ln w="9525">
            <a:noFill/>
            <a:miter lim="800000"/>
            <a:headEnd/>
            <a:tailEnd/>
          </a:ln>
        </p:spPr>
      </p:pic>
    </p:spTree>
    <p:extLst>
      <p:ext uri="{BB962C8B-B14F-4D97-AF65-F5344CB8AC3E}">
        <p14:creationId xmlns:p14="http://schemas.microsoft.com/office/powerpoint/2010/main" val="2077589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Copyright (C) 2019 C. Faloutsos</a:t>
            </a:r>
          </a:p>
        </p:txBody>
      </p:sp>
      <p:sp>
        <p:nvSpPr>
          <p:cNvPr id="22531" name="Slide Number Placeholder 5"/>
          <p:cNvSpPr>
            <a:spLocks noGrp="1"/>
          </p:cNvSpPr>
          <p:nvPr>
            <p:ph type="sldNum" sz="quarter" idx="12"/>
          </p:nvPr>
        </p:nvSpPr>
        <p:spPr>
          <a:noFill/>
        </p:spPr>
        <p:txBody>
          <a:bodyPr/>
          <a:lstStyle/>
          <a:p>
            <a:fld id="{CA9CF61F-D18B-5946-9F36-FA97BCA712E8}" type="slidenum">
              <a:rPr lang="en-US" smtClean="0"/>
              <a:pPr/>
              <a:t>51</a:t>
            </a:fld>
            <a:endParaRPr lang="en-US"/>
          </a:p>
        </p:txBody>
      </p:sp>
      <p:sp>
        <p:nvSpPr>
          <p:cNvPr id="22532" name="Rectangle 2"/>
          <p:cNvSpPr>
            <a:spLocks noGrp="1" noChangeArrowheads="1"/>
          </p:cNvSpPr>
          <p:nvPr>
            <p:ph type="title"/>
          </p:nvPr>
        </p:nvSpPr>
        <p:spPr/>
        <p:txBody>
          <a:bodyPr/>
          <a:lstStyle/>
          <a:p>
            <a:r>
              <a:rPr lang="en-US" sz="3600" dirty="0">
                <a:ea typeface="ＭＳ Ｐゴシック" charset="-128"/>
                <a:cs typeface="ＭＳ Ｐゴシック" charset="-128"/>
              </a:rPr>
              <a:t>Roadmap</a:t>
            </a:r>
          </a:p>
        </p:txBody>
      </p:sp>
      <p:sp>
        <p:nvSpPr>
          <p:cNvPr id="22533" name="Rectangle 3"/>
          <p:cNvSpPr>
            <a:spLocks noGrp="1" noChangeArrowheads="1"/>
          </p:cNvSpPr>
          <p:nvPr>
            <p:ph type="body" idx="1"/>
          </p:nvPr>
        </p:nvSpPr>
        <p:spPr/>
        <p:txBody>
          <a:bodyPr/>
          <a:lstStyle/>
          <a:p>
            <a:r>
              <a:rPr lang="en-US" dirty="0">
                <a:ea typeface="ＭＳ Ｐゴシック" charset="-128"/>
                <a:cs typeface="ＭＳ Ｐゴシック" charset="-128"/>
              </a:rPr>
              <a:t>P3.1: visualization</a:t>
            </a:r>
          </a:p>
          <a:p>
            <a:r>
              <a:rPr lang="en-US" dirty="0">
                <a:ea typeface="ＭＳ Ｐゴシック" charset="-128"/>
                <a:cs typeface="ＭＳ Ｐゴシック" charset="-128"/>
              </a:rPr>
              <a:t>P3.2: Cascade analysis</a:t>
            </a:r>
          </a:p>
          <a:p>
            <a:pPr lvl="1"/>
            <a:r>
              <a:rPr lang="en-US" dirty="0">
                <a:ea typeface="ＭＳ Ｐゴシック" charset="-128"/>
                <a:cs typeface="ＭＳ Ｐゴシック" charset="-128"/>
              </a:rPr>
              <a:t>(Fractional) Immunization</a:t>
            </a:r>
          </a:p>
          <a:p>
            <a:pPr lvl="1"/>
            <a:r>
              <a:rPr lang="en-US" dirty="0">
                <a:ea typeface="ＭＳ Ｐゴシック" charset="-128"/>
                <a:cs typeface="ＭＳ Ｐゴシック" charset="-128"/>
              </a:rPr>
              <a:t>Epidemic thresholds</a:t>
            </a:r>
          </a:p>
          <a:p>
            <a:r>
              <a:rPr lang="en-US" dirty="0">
                <a:ea typeface="ＭＳ Ｐゴシック" charset="-128"/>
                <a:cs typeface="ＭＳ Ｐゴシック" charset="-128"/>
              </a:rPr>
              <a:t>Conclusions</a:t>
            </a:r>
          </a:p>
        </p:txBody>
      </p:sp>
      <p:sp>
        <p:nvSpPr>
          <p:cNvPr id="22534" name="AutoShape 4"/>
          <p:cNvSpPr>
            <a:spLocks noChangeArrowheads="1"/>
          </p:cNvSpPr>
          <p:nvPr/>
        </p:nvSpPr>
        <p:spPr bwMode="auto">
          <a:xfrm>
            <a:off x="307975" y="3273804"/>
            <a:ext cx="377825" cy="290513"/>
          </a:xfrm>
          <a:prstGeom prst="rightArrow">
            <a:avLst>
              <a:gd name="adj1" fmla="val 50000"/>
              <a:gd name="adj2" fmla="val 32514"/>
            </a:avLst>
          </a:prstGeom>
          <a:solidFill>
            <a:srgbClr val="C00000"/>
          </a:solidFill>
          <a:ln w="28575">
            <a:noFill/>
            <a:miter lim="800000"/>
            <a:headEnd type="none" w="sm" len="sm"/>
            <a:tailEnd/>
          </a:ln>
        </p:spPr>
        <p:txBody>
          <a:bodyPr wrap="none" anchor="ctr">
            <a:prstTxWarp prst="textNoShape">
              <a:avLst/>
            </a:prstTxWarp>
          </a:bodyPr>
          <a:lstStyle/>
          <a:p>
            <a:endParaRPr lang="en-US"/>
          </a:p>
        </p:txBody>
      </p:sp>
      <p:sp>
        <p:nvSpPr>
          <p:cNvPr id="22535" name="Date Placeholder 7"/>
          <p:cNvSpPr>
            <a:spLocks noGrp="1"/>
          </p:cNvSpPr>
          <p:nvPr>
            <p:ph type="dt" sz="quarter" idx="10"/>
          </p:nvPr>
        </p:nvSpPr>
        <p:spPr>
          <a:noFill/>
        </p:spPr>
        <p:txBody>
          <a:bodyPr/>
          <a:lstStyle/>
          <a:p>
            <a:r>
              <a:rPr lang="en-US"/>
              <a:t>Gov. of India</a:t>
            </a:r>
          </a:p>
        </p:txBody>
      </p:sp>
      <p:pic>
        <p:nvPicPr>
          <p:cNvPr id="8" name="Picture 7" descr="energygen-road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7450" y="1371600"/>
            <a:ext cx="2457450" cy="1212850"/>
          </a:xfrm>
          <a:prstGeom prst="rect">
            <a:avLst/>
          </a:prstGeom>
          <a:noFill/>
          <a:ln w="9525">
            <a:noFill/>
            <a:miter lim="800000"/>
            <a:headEnd/>
            <a:tailEnd/>
          </a:ln>
        </p:spPr>
      </p:pic>
    </p:spTree>
    <p:extLst>
      <p:ext uri="{BB962C8B-B14F-4D97-AF65-F5344CB8AC3E}">
        <p14:creationId xmlns:p14="http://schemas.microsoft.com/office/powerpoint/2010/main" val="76627590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‘silver bullet’?</a:t>
            </a:r>
          </a:p>
        </p:txBody>
      </p:sp>
      <p:sp>
        <p:nvSpPr>
          <p:cNvPr id="3" name="Content Placeholder 2"/>
          <p:cNvSpPr>
            <a:spLocks noGrp="1"/>
          </p:cNvSpPr>
          <p:nvPr>
            <p:ph idx="1"/>
          </p:nvPr>
        </p:nvSpPr>
        <p:spPr/>
        <p:txBody>
          <a:bodyPr/>
          <a:lstStyle/>
          <a:p>
            <a:pPr>
              <a:buNone/>
            </a:pPr>
            <a:r>
              <a:rPr lang="en-US" dirty="0"/>
              <a:t>A: Try to decrease connectivity of graph</a:t>
            </a:r>
          </a:p>
          <a:p>
            <a:pPr>
              <a:buNone/>
            </a:pPr>
            <a:endParaRPr lang="en-US" dirty="0"/>
          </a:p>
          <a:p>
            <a:pPr>
              <a:buNone/>
            </a:pPr>
            <a:r>
              <a:rPr lang="en-US" dirty="0"/>
              <a:t>Q: how to measure connectivity?</a:t>
            </a:r>
          </a:p>
          <a:p>
            <a:pPr lvl="1"/>
            <a:r>
              <a:rPr lang="en-US" dirty="0"/>
              <a:t>Avg degree? Max degree?</a:t>
            </a:r>
          </a:p>
          <a:p>
            <a:pPr lvl="1"/>
            <a:r>
              <a:rPr lang="en-US" dirty="0"/>
              <a:t>Std degree / avg degree ?</a:t>
            </a:r>
          </a:p>
          <a:p>
            <a:pPr lvl="1"/>
            <a:r>
              <a:rPr lang="en-US" dirty="0"/>
              <a:t>Diameter?</a:t>
            </a:r>
          </a:p>
          <a:p>
            <a:pPr lvl="1"/>
            <a:r>
              <a:rPr lang="en-US" dirty="0"/>
              <a:t>Modularity?</a:t>
            </a:r>
          </a:p>
          <a:p>
            <a:pPr lvl="1"/>
            <a:r>
              <a:rPr lang="en-US" dirty="0"/>
              <a:t>‘Conductance’ (~min cut size)?</a:t>
            </a:r>
          </a:p>
          <a:p>
            <a:pPr lvl="1"/>
            <a:r>
              <a:rPr lang="en-US" dirty="0"/>
              <a:t>Some combination of above?</a:t>
            </a:r>
          </a:p>
        </p:txBody>
      </p:sp>
      <p:sp>
        <p:nvSpPr>
          <p:cNvPr id="4" name="Date Placeholder 3"/>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52</a:t>
            </a:fld>
            <a:endParaRPr lang="en-US"/>
          </a:p>
        </p:txBody>
      </p:sp>
      <p:grpSp>
        <p:nvGrpSpPr>
          <p:cNvPr id="7" name="Group 6"/>
          <p:cNvGrpSpPr>
            <a:grpSpLocks noChangeAspect="1"/>
          </p:cNvGrpSpPr>
          <p:nvPr/>
        </p:nvGrpSpPr>
        <p:grpSpPr>
          <a:xfrm>
            <a:off x="6565900" y="4590952"/>
            <a:ext cx="2031554" cy="1437499"/>
            <a:chOff x="1600200" y="1447800"/>
            <a:chExt cx="7162800" cy="5068295"/>
          </a:xfrm>
        </p:grpSpPr>
        <p:cxnSp>
          <p:nvCxnSpPr>
            <p:cNvPr id="8" name="Straight Connector 7"/>
            <p:cNvCxnSpPr/>
            <p:nvPr/>
          </p:nvCxnSpPr>
          <p:spPr>
            <a:xfrm>
              <a:off x="1828800" y="2286000"/>
              <a:ext cx="0" cy="350520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28800" y="5791200"/>
              <a:ext cx="59436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1600200"/>
              <a:ext cx="0" cy="45720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3"/>
            <p:cNvSpPr txBox="1">
              <a:spLocks noChangeArrowheads="1"/>
            </p:cNvSpPr>
            <p:nvPr/>
          </p:nvSpPr>
          <p:spPr bwMode="auto">
            <a:xfrm>
              <a:off x="1600200" y="1666874"/>
              <a:ext cx="533400" cy="3255452"/>
            </a:xfrm>
            <a:prstGeom prst="rect">
              <a:avLst/>
            </a:prstGeom>
            <a:noFill/>
            <a:ln w="9525">
              <a:noFill/>
              <a:miter lim="800000"/>
              <a:headEnd/>
              <a:tailEnd/>
            </a:ln>
          </p:spPr>
          <p:txBody>
            <a:bodyPr wrap="square">
              <a:prstTxWarp prst="textNoShape">
                <a:avLst/>
              </a:prstTxWarp>
              <a:spAutoFit/>
            </a:bodyPr>
            <a:lstStyle/>
            <a:p>
              <a:r>
                <a:rPr lang="en-US" sz="5400">
                  <a:latin typeface="Calibri" charset="0"/>
                </a:rPr>
                <a:t>≈</a:t>
              </a:r>
              <a:endParaRPr lang="en-US">
                <a:latin typeface="Calibri" charset="0"/>
              </a:endParaRPr>
            </a:p>
          </p:txBody>
        </p:sp>
        <p:sp>
          <p:nvSpPr>
            <p:cNvPr id="12" name="Rectangle 11"/>
            <p:cNvSpPr/>
            <p:nvPr/>
          </p:nvSpPr>
          <p:spPr>
            <a:xfrm>
              <a:off x="3048000" y="1600200"/>
              <a:ext cx="990600" cy="419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5867400" y="5715000"/>
              <a:ext cx="9906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14" name="Straight Arrow Connector 13"/>
            <p:cNvCxnSpPr/>
            <p:nvPr/>
          </p:nvCxnSpPr>
          <p:spPr>
            <a:xfrm flipV="1">
              <a:off x="1828800" y="1447800"/>
              <a:ext cx="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14800" y="1600200"/>
              <a:ext cx="685800" cy="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553200" y="5322888"/>
              <a:ext cx="685800" cy="392112"/>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7238998" y="5105398"/>
              <a:ext cx="1524002" cy="1410697"/>
            </a:xfrm>
            <a:prstGeom prst="rect">
              <a:avLst/>
            </a:prstGeom>
            <a:noFill/>
            <a:ln w="9525">
              <a:noFill/>
              <a:miter lim="800000"/>
              <a:headEnd/>
              <a:tailEnd/>
            </a:ln>
          </p:spPr>
          <p:txBody>
            <a:bodyPr wrap="square">
              <a:prstTxWarp prst="textNoShape">
                <a:avLst/>
              </a:prstTxWarp>
              <a:spAutoFit/>
            </a:bodyPr>
            <a:lstStyle/>
            <a:p>
              <a:r>
                <a:rPr lang="en-US" sz="1000" b="1" dirty="0">
                  <a:latin typeface="Calibri" charset="0"/>
                </a:rPr>
                <a:t>14 </a:t>
              </a:r>
              <a:r>
                <a:rPr lang="en-US" sz="1000" b="1" dirty="0" err="1">
                  <a:latin typeface="Calibri" charset="0"/>
                </a:rPr>
                <a:t>secs</a:t>
              </a:r>
              <a:endParaRPr lang="en-US" sz="1000" b="1" dirty="0">
                <a:latin typeface="Calibri" charset="0"/>
              </a:endParaRPr>
            </a:p>
          </p:txBody>
        </p:sp>
        <p:sp>
          <p:nvSpPr>
            <p:cNvPr id="18" name="TextBox 17"/>
            <p:cNvSpPr txBox="1">
              <a:spLocks noChangeArrowheads="1"/>
            </p:cNvSpPr>
            <p:nvPr/>
          </p:nvSpPr>
          <p:spPr bwMode="auto">
            <a:xfrm>
              <a:off x="4876800" y="2590799"/>
              <a:ext cx="2362202" cy="2495845"/>
            </a:xfrm>
            <a:prstGeom prst="rect">
              <a:avLst/>
            </a:prstGeom>
            <a:noFill/>
            <a:ln w="9525">
              <a:noFill/>
              <a:miter lim="800000"/>
              <a:headEnd/>
              <a:tailEnd/>
            </a:ln>
          </p:spPr>
          <p:txBody>
            <a:bodyPr wrap="square">
              <a:prstTxWarp prst="textNoShape">
                <a:avLst/>
              </a:prstTxWarp>
              <a:spAutoFit/>
            </a:bodyPr>
            <a:lstStyle/>
            <a:p>
              <a:r>
                <a:rPr lang="en-US" sz="1000" b="1" dirty="0">
                  <a:solidFill>
                    <a:srgbClr val="7030A0"/>
                  </a:solidFill>
                  <a:latin typeface="Calibri" charset="0"/>
                </a:rPr>
                <a:t>&gt; 30,000x speed-up!</a:t>
              </a:r>
            </a:p>
          </p:txBody>
        </p:sp>
        <p:cxnSp>
          <p:nvCxnSpPr>
            <p:cNvPr id="19" name="Straight Arrow Connector 18"/>
            <p:cNvCxnSpPr/>
            <p:nvPr/>
          </p:nvCxnSpPr>
          <p:spPr>
            <a:xfrm>
              <a:off x="4648200" y="1676400"/>
              <a:ext cx="0" cy="4038600"/>
            </a:xfrm>
            <a:prstGeom prst="straightConnector1">
              <a:avLst/>
            </a:prstGeom>
            <a:ln w="44450" cap="flat">
              <a:solidFill>
                <a:srgbClr val="7030A0"/>
              </a:solidFill>
              <a:miter lim="800000"/>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14614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‘silver bullet’?</a:t>
            </a:r>
          </a:p>
        </p:txBody>
      </p:sp>
      <p:sp>
        <p:nvSpPr>
          <p:cNvPr id="3" name="Content Placeholder 2"/>
          <p:cNvSpPr>
            <a:spLocks noGrp="1"/>
          </p:cNvSpPr>
          <p:nvPr>
            <p:ph idx="1"/>
          </p:nvPr>
        </p:nvSpPr>
        <p:spPr/>
        <p:txBody>
          <a:bodyPr/>
          <a:lstStyle/>
          <a:p>
            <a:pPr>
              <a:buNone/>
            </a:pPr>
            <a:r>
              <a:rPr lang="en-US" dirty="0"/>
              <a:t>A: Try to decrease connectivity of graph</a:t>
            </a:r>
          </a:p>
          <a:p>
            <a:pPr>
              <a:buNone/>
            </a:pPr>
            <a:endParaRPr lang="en-US" dirty="0"/>
          </a:p>
          <a:p>
            <a:pPr>
              <a:buNone/>
            </a:pPr>
            <a:r>
              <a:rPr lang="en-US" dirty="0"/>
              <a:t>Q: how to measure connectivity?</a:t>
            </a:r>
          </a:p>
          <a:p>
            <a:pPr>
              <a:buNone/>
            </a:pPr>
            <a:r>
              <a:rPr lang="en-US" dirty="0"/>
              <a:t>A: first </a:t>
            </a:r>
            <a:r>
              <a:rPr lang="en-US" b="1" dirty="0"/>
              <a:t>eigenvalue </a:t>
            </a:r>
            <a:r>
              <a:rPr lang="en-US" dirty="0"/>
              <a:t>of adjacency matrix</a:t>
            </a:r>
          </a:p>
          <a:p>
            <a:pPr>
              <a:buNone/>
            </a:pPr>
            <a:endParaRPr lang="en-US" dirty="0"/>
          </a:p>
          <a:p>
            <a:pPr>
              <a:buNone/>
            </a:pPr>
            <a:r>
              <a:rPr lang="en-US" dirty="0"/>
              <a:t>Q1: why??</a:t>
            </a:r>
          </a:p>
          <a:p>
            <a:pPr>
              <a:buNone/>
            </a:pPr>
            <a:r>
              <a:rPr lang="en-US" dirty="0"/>
              <a:t>(Q2: </a:t>
            </a:r>
            <a:r>
              <a:rPr lang="en-US" dirty="0" err="1"/>
              <a:t>dfn</a:t>
            </a:r>
            <a:r>
              <a:rPr lang="en-US" dirty="0"/>
              <a:t> &amp; intuition of eigenvalue ? )</a:t>
            </a:r>
          </a:p>
        </p:txBody>
      </p:sp>
      <p:sp>
        <p:nvSpPr>
          <p:cNvPr id="4" name="Date Placeholder 3"/>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53</a:t>
            </a:fld>
            <a:endParaRPr lang="en-US"/>
          </a:p>
        </p:txBody>
      </p:sp>
      <p:sp>
        <p:nvSpPr>
          <p:cNvPr id="7" name="TextBox 6"/>
          <p:cNvSpPr txBox="1"/>
          <p:nvPr/>
        </p:nvSpPr>
        <p:spPr>
          <a:xfrm>
            <a:off x="6997700" y="3429000"/>
            <a:ext cx="2387600" cy="1631216"/>
          </a:xfrm>
          <a:prstGeom prst="rect">
            <a:avLst/>
          </a:prstGeom>
          <a:noFill/>
        </p:spPr>
        <p:txBody>
          <a:bodyPr wrap="square" rtlCol="0">
            <a:spAutoFit/>
          </a:bodyPr>
          <a:lstStyle/>
          <a:p>
            <a:pPr lvl="1" algn="l"/>
            <a:r>
              <a:rPr lang="en-US" sz="2000" dirty="0"/>
              <a:t>Avg degree</a:t>
            </a:r>
          </a:p>
          <a:p>
            <a:pPr lvl="1" algn="l"/>
            <a:r>
              <a:rPr lang="en-US" sz="2000" dirty="0"/>
              <a:t>Max degree</a:t>
            </a:r>
          </a:p>
          <a:p>
            <a:pPr lvl="1" algn="l"/>
            <a:r>
              <a:rPr lang="en-US" sz="2000" dirty="0"/>
              <a:t>Diameter</a:t>
            </a:r>
          </a:p>
          <a:p>
            <a:pPr lvl="1" algn="l"/>
            <a:r>
              <a:rPr lang="en-US" sz="2000" dirty="0"/>
              <a:t>Modularity</a:t>
            </a:r>
          </a:p>
          <a:p>
            <a:pPr lvl="1" algn="l"/>
            <a:r>
              <a:rPr lang="en-US" sz="2000" dirty="0"/>
              <a:t>‘Conductance’</a:t>
            </a:r>
          </a:p>
        </p:txBody>
      </p:sp>
      <p:sp>
        <p:nvSpPr>
          <p:cNvPr id="8" name="&quot;No&quot; Symbol 7"/>
          <p:cNvSpPr/>
          <p:nvPr/>
        </p:nvSpPr>
        <p:spPr bwMode="auto">
          <a:xfrm>
            <a:off x="7835900" y="3429000"/>
            <a:ext cx="368300" cy="406400"/>
          </a:xfrm>
          <a:prstGeom prst="noSmoking">
            <a:avLst/>
          </a:prstGeom>
          <a:solidFill>
            <a:schemeClr val="accent6">
              <a:alpha val="25000"/>
            </a:schemeClr>
          </a:solidFill>
          <a:ln w="3175" cap="flat" cmpd="sng" algn="ctr">
            <a:noFill/>
            <a:prstDash val="solid"/>
            <a:round/>
            <a:headEnd type="none" w="sm" len="sm"/>
            <a:tailEnd type="none" w="med" len="med"/>
          </a:ln>
          <a:effectLst/>
        </p:spPr>
        <p:txBody>
          <a:bodyPr rtlCol="0" anchor="ctr"/>
          <a:lstStyle/>
          <a:p>
            <a:pPr algn="ctr"/>
            <a:endParaRPr lang="en-US"/>
          </a:p>
        </p:txBody>
      </p:sp>
      <p:sp>
        <p:nvSpPr>
          <p:cNvPr id="9" name="&quot;No&quot; Symbol 8"/>
          <p:cNvSpPr/>
          <p:nvPr/>
        </p:nvSpPr>
        <p:spPr bwMode="auto">
          <a:xfrm>
            <a:off x="8267700" y="3746500"/>
            <a:ext cx="368300" cy="406400"/>
          </a:xfrm>
          <a:prstGeom prst="noSmoking">
            <a:avLst/>
          </a:prstGeom>
          <a:solidFill>
            <a:schemeClr val="accent6">
              <a:alpha val="25000"/>
            </a:schemeClr>
          </a:solidFill>
          <a:ln w="3175" cap="flat" cmpd="sng" algn="ctr">
            <a:noFill/>
            <a:prstDash val="solid"/>
            <a:round/>
            <a:headEnd type="none" w="sm" len="sm"/>
            <a:tailEnd type="none" w="med" len="med"/>
          </a:ln>
          <a:effectLst/>
        </p:spPr>
        <p:txBody>
          <a:bodyPr rtlCol="0" anchor="ctr"/>
          <a:lstStyle/>
          <a:p>
            <a:pPr algn="ctr"/>
            <a:endParaRPr lang="en-US"/>
          </a:p>
        </p:txBody>
      </p:sp>
      <p:sp>
        <p:nvSpPr>
          <p:cNvPr id="10" name="&quot;No&quot; Symbol 9"/>
          <p:cNvSpPr/>
          <p:nvPr/>
        </p:nvSpPr>
        <p:spPr bwMode="auto">
          <a:xfrm>
            <a:off x="8280400" y="4356100"/>
            <a:ext cx="368300" cy="406400"/>
          </a:xfrm>
          <a:prstGeom prst="noSmoking">
            <a:avLst/>
          </a:prstGeom>
          <a:solidFill>
            <a:schemeClr val="accent6">
              <a:alpha val="25000"/>
            </a:schemeClr>
          </a:solidFill>
          <a:ln w="3175" cap="flat" cmpd="sng" algn="ctr">
            <a:noFill/>
            <a:prstDash val="solid"/>
            <a:round/>
            <a:headEnd type="none" w="sm" len="sm"/>
            <a:tailEnd type="none" w="med" len="med"/>
          </a:ln>
          <a:effectLst/>
        </p:spPr>
        <p:txBody>
          <a:bodyPr rtlCol="0" anchor="ctr"/>
          <a:lstStyle/>
          <a:p>
            <a:pPr algn="ctr"/>
            <a:endParaRPr lang="en-US"/>
          </a:p>
        </p:txBody>
      </p:sp>
      <p:sp>
        <p:nvSpPr>
          <p:cNvPr id="11" name="&quot;No&quot; Symbol 10"/>
          <p:cNvSpPr/>
          <p:nvPr/>
        </p:nvSpPr>
        <p:spPr bwMode="auto">
          <a:xfrm>
            <a:off x="7874000" y="4711700"/>
            <a:ext cx="368300" cy="406400"/>
          </a:xfrm>
          <a:prstGeom prst="noSmoking">
            <a:avLst/>
          </a:prstGeom>
          <a:solidFill>
            <a:schemeClr val="accent6">
              <a:alpha val="25000"/>
            </a:schemeClr>
          </a:solidFill>
          <a:ln w="3175" cap="flat" cmpd="sng" algn="ctr">
            <a:noFill/>
            <a:prstDash val="solid"/>
            <a:round/>
            <a:headEnd type="none" w="sm" len="sm"/>
            <a:tailEnd type="none" w="med" len="med"/>
          </a:ln>
          <a:effectLst/>
        </p:spPr>
        <p:txBody>
          <a:bodyPr rtlCol="0" anchor="ctr"/>
          <a:lstStyle/>
          <a:p>
            <a:pPr algn="ctr"/>
            <a:endParaRPr lang="en-US"/>
          </a:p>
        </p:txBody>
      </p:sp>
      <p:sp>
        <p:nvSpPr>
          <p:cNvPr id="12" name="&quot;No&quot; Symbol 11"/>
          <p:cNvSpPr/>
          <p:nvPr/>
        </p:nvSpPr>
        <p:spPr bwMode="auto">
          <a:xfrm>
            <a:off x="7886700" y="4064000"/>
            <a:ext cx="368300" cy="406400"/>
          </a:xfrm>
          <a:prstGeom prst="noSmoking">
            <a:avLst/>
          </a:prstGeom>
          <a:solidFill>
            <a:schemeClr val="accent6">
              <a:alpha val="25000"/>
            </a:schemeClr>
          </a:solidFill>
          <a:ln w="3175" cap="flat" cmpd="sng" algn="ctr">
            <a:noFill/>
            <a:prstDash val="solid"/>
            <a:round/>
            <a:headEnd type="none" w="sm" len="sm"/>
            <a:tailEnd type="none" w="med" len="med"/>
          </a:ln>
          <a:effectLst/>
        </p:spPr>
        <p:txBody>
          <a:bodyPr rtlCol="0" anchor="ctr"/>
          <a:lstStyle/>
          <a:p>
            <a:pPr algn="ctr"/>
            <a:endParaRPr lang="en-US"/>
          </a:p>
        </p:txBody>
      </p:sp>
    </p:spTree>
    <p:extLst>
      <p:ext uri="{BB962C8B-B14F-4D97-AF65-F5344CB8AC3E}">
        <p14:creationId xmlns:p14="http://schemas.microsoft.com/office/powerpoint/2010/main" val="243687241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eigenvalue?</a:t>
            </a:r>
          </a:p>
        </p:txBody>
      </p:sp>
      <p:sp>
        <p:nvSpPr>
          <p:cNvPr id="3" name="Content Placeholder 2"/>
          <p:cNvSpPr>
            <a:spLocks noGrp="1"/>
          </p:cNvSpPr>
          <p:nvPr>
            <p:ph idx="1"/>
          </p:nvPr>
        </p:nvSpPr>
        <p:spPr>
          <a:xfrm>
            <a:off x="685800" y="1244600"/>
            <a:ext cx="7772400" cy="4648200"/>
          </a:xfrm>
        </p:spPr>
        <p:txBody>
          <a:bodyPr/>
          <a:lstStyle/>
          <a:p>
            <a:pPr>
              <a:buNone/>
            </a:pPr>
            <a:r>
              <a:rPr lang="en-US" dirty="0"/>
              <a:t>A1: ‘G2’ theorem and ‘</a:t>
            </a:r>
            <a:r>
              <a:rPr lang="en-US" b="1" dirty="0"/>
              <a:t>eigen-drop</a:t>
            </a:r>
            <a:r>
              <a:rPr lang="en-US" dirty="0"/>
              <a:t>’:</a:t>
            </a:r>
          </a:p>
          <a:p>
            <a:endParaRPr lang="en-US" dirty="0"/>
          </a:p>
          <a:p>
            <a:r>
              <a:rPr lang="en-US" dirty="0"/>
              <a:t>For (almost) </a:t>
            </a:r>
            <a:r>
              <a:rPr lang="en-US" b="1" dirty="0"/>
              <a:t>any </a:t>
            </a:r>
            <a:r>
              <a:rPr lang="en-US" dirty="0"/>
              <a:t>type of virus</a:t>
            </a:r>
          </a:p>
          <a:p>
            <a:r>
              <a:rPr lang="en-US" dirty="0"/>
              <a:t>For </a:t>
            </a:r>
            <a:r>
              <a:rPr lang="en-US" b="1" dirty="0"/>
              <a:t>any </a:t>
            </a:r>
            <a:r>
              <a:rPr lang="en-US" dirty="0"/>
              <a:t>network</a:t>
            </a:r>
          </a:p>
          <a:p>
            <a:r>
              <a:rPr lang="en-US" dirty="0"/>
              <a:t>-&gt; no epidemic, if small-enough first eigenvalue  (λ</a:t>
            </a:r>
            <a:r>
              <a:rPr lang="en-US" baseline="-25000" dirty="0"/>
              <a:t>1 </a:t>
            </a:r>
            <a:r>
              <a:rPr lang="en-US" dirty="0"/>
              <a:t>) of </a:t>
            </a:r>
            <a:r>
              <a:rPr lang="en-US" i="1" dirty="0"/>
              <a:t>adjacency </a:t>
            </a:r>
            <a:r>
              <a:rPr lang="en-US" dirty="0"/>
              <a:t>matrix</a:t>
            </a:r>
          </a:p>
          <a:p>
            <a:endParaRPr lang="en-US" baseline="-25000" dirty="0"/>
          </a:p>
          <a:p>
            <a:r>
              <a:rPr lang="en-US" dirty="0"/>
              <a:t>Heuristic: for immunization, try to min λ</a:t>
            </a:r>
            <a:r>
              <a:rPr lang="en-US" baseline="-25000" dirty="0"/>
              <a:t>1</a:t>
            </a:r>
          </a:p>
          <a:p>
            <a:r>
              <a:rPr lang="en-US" dirty="0"/>
              <a:t>The smaller λ</a:t>
            </a:r>
            <a:r>
              <a:rPr lang="en-US" baseline="-25000" dirty="0"/>
              <a:t>1</a:t>
            </a:r>
            <a:r>
              <a:rPr lang="en-US" dirty="0"/>
              <a:t>, the closer to extinction.</a:t>
            </a:r>
          </a:p>
        </p:txBody>
      </p:sp>
      <p:sp>
        <p:nvSpPr>
          <p:cNvPr id="4" name="Date Placeholder 3"/>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54</a:t>
            </a:fld>
            <a:endParaRPr lang="en-US"/>
          </a:p>
        </p:txBody>
      </p:sp>
      <p:sp>
        <p:nvSpPr>
          <p:cNvPr id="7" name="TextBox 6"/>
          <p:cNvSpPr txBox="1"/>
          <p:nvPr/>
        </p:nvSpPr>
        <p:spPr>
          <a:xfrm>
            <a:off x="0" y="5042118"/>
            <a:ext cx="9144000" cy="1815882"/>
          </a:xfrm>
          <a:prstGeom prst="rect">
            <a:avLst/>
          </a:prstGeom>
          <a:solidFill>
            <a:srgbClr val="FF6600"/>
          </a:solidFill>
        </p:spPr>
        <p:txBody>
          <a:bodyPr wrap="square" rtlCol="0">
            <a:spAutoFit/>
          </a:bodyPr>
          <a:lstStyle/>
          <a:p>
            <a:pPr algn="l"/>
            <a:r>
              <a:rPr lang="en-US" sz="2800" i="1" dirty="0">
                <a:solidFill>
                  <a:srgbClr val="FFFFFF"/>
                </a:solidFill>
              </a:rPr>
              <a:t>Threshold Conditions for Arbitrary Cascade Models on Arbitrary Networks</a:t>
            </a:r>
            <a:r>
              <a:rPr lang="en-US" sz="2800" dirty="0">
                <a:solidFill>
                  <a:srgbClr val="FFFFFF"/>
                </a:solidFill>
              </a:rPr>
              <a:t>, B. Aditya Prakash, Deepayan Chakrabarti, Michalis Faloutsos, Nicholas </a:t>
            </a:r>
            <a:r>
              <a:rPr lang="en-US" sz="2800" dirty="0" err="1">
                <a:solidFill>
                  <a:srgbClr val="FFFFFF"/>
                </a:solidFill>
              </a:rPr>
              <a:t>Valler</a:t>
            </a:r>
            <a:r>
              <a:rPr lang="en-US" sz="2800" dirty="0">
                <a:solidFill>
                  <a:srgbClr val="FFFFFF"/>
                </a:solidFill>
              </a:rPr>
              <a:t>, Christos Faloutsos, ICDM 2011, Vancouver, Canada</a:t>
            </a:r>
            <a:endParaRPr lang="en-US" dirty="0">
              <a:solidFill>
                <a:srgbClr val="FFFFFF"/>
              </a:solidFill>
            </a:endParaRPr>
          </a:p>
        </p:txBody>
      </p:sp>
      <p:pic>
        <p:nvPicPr>
          <p:cNvPr id="8" name="Picture 14" descr="http://t2.gstatic.com/images?q=tbn:ANd9GcR2q-fSn68fHsefX-DIaiA_7dITpl2d1iNXrJ3thubbMj92R_Nd2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18457" y="232311"/>
            <a:ext cx="979931" cy="763528"/>
          </a:xfrm>
          <a:prstGeom prst="rect">
            <a:avLst/>
          </a:prstGeom>
          <a:noFill/>
        </p:spPr>
      </p:pic>
    </p:spTree>
    <p:extLst>
      <p:ext uri="{BB962C8B-B14F-4D97-AF65-F5344CB8AC3E}">
        <p14:creationId xmlns:p14="http://schemas.microsoft.com/office/powerpoint/2010/main" val="4108316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eigenvalue?</a:t>
            </a:r>
          </a:p>
        </p:txBody>
      </p:sp>
      <p:sp>
        <p:nvSpPr>
          <p:cNvPr id="3" name="Content Placeholder 2"/>
          <p:cNvSpPr>
            <a:spLocks noGrp="1"/>
          </p:cNvSpPr>
          <p:nvPr>
            <p:ph idx="1"/>
          </p:nvPr>
        </p:nvSpPr>
        <p:spPr>
          <a:xfrm>
            <a:off x="685800" y="1244600"/>
            <a:ext cx="7772400" cy="4648200"/>
          </a:xfrm>
        </p:spPr>
        <p:txBody>
          <a:bodyPr/>
          <a:lstStyle/>
          <a:p>
            <a:pPr>
              <a:buNone/>
            </a:pPr>
            <a:r>
              <a:rPr lang="en-US" dirty="0"/>
              <a:t>A1: ‘G2’ theorem and ‘</a:t>
            </a:r>
            <a:r>
              <a:rPr lang="en-US" b="1" dirty="0"/>
              <a:t>eigen-drop</a:t>
            </a:r>
            <a:r>
              <a:rPr lang="en-US" dirty="0"/>
              <a:t>’:</a:t>
            </a:r>
          </a:p>
          <a:p>
            <a:endParaRPr lang="en-US" dirty="0"/>
          </a:p>
          <a:p>
            <a:r>
              <a:rPr lang="en-US" dirty="0"/>
              <a:t>For (almost) </a:t>
            </a:r>
            <a:r>
              <a:rPr lang="en-US" b="1" dirty="0"/>
              <a:t>any </a:t>
            </a:r>
            <a:r>
              <a:rPr lang="en-US" dirty="0"/>
              <a:t>type of virus</a:t>
            </a:r>
          </a:p>
          <a:p>
            <a:r>
              <a:rPr lang="en-US" dirty="0"/>
              <a:t>For </a:t>
            </a:r>
            <a:r>
              <a:rPr lang="en-US" b="1" dirty="0"/>
              <a:t>any </a:t>
            </a:r>
            <a:r>
              <a:rPr lang="en-US" dirty="0"/>
              <a:t>network</a:t>
            </a:r>
          </a:p>
          <a:p>
            <a:r>
              <a:rPr lang="en-US" dirty="0"/>
              <a:t>-&gt; no epidemic, if small-enough first eigenvalue  (λ</a:t>
            </a:r>
            <a:r>
              <a:rPr lang="en-US" baseline="-25000" dirty="0"/>
              <a:t>1 </a:t>
            </a:r>
            <a:r>
              <a:rPr lang="en-US" dirty="0"/>
              <a:t>) of </a:t>
            </a:r>
            <a:r>
              <a:rPr lang="en-US" i="1" dirty="0"/>
              <a:t>adjacency </a:t>
            </a:r>
            <a:r>
              <a:rPr lang="en-US" dirty="0"/>
              <a:t>matrix</a:t>
            </a:r>
          </a:p>
          <a:p>
            <a:endParaRPr lang="en-US" baseline="-25000" dirty="0"/>
          </a:p>
          <a:p>
            <a:r>
              <a:rPr lang="en-US" dirty="0"/>
              <a:t>Heuristic: for immunization, try to min λ</a:t>
            </a:r>
            <a:r>
              <a:rPr lang="en-US" baseline="-25000" dirty="0"/>
              <a:t>1</a:t>
            </a:r>
          </a:p>
          <a:p>
            <a:r>
              <a:rPr lang="en-US" dirty="0"/>
              <a:t>The smaller λ</a:t>
            </a:r>
            <a:r>
              <a:rPr lang="en-US" baseline="-25000" dirty="0"/>
              <a:t>1</a:t>
            </a:r>
            <a:r>
              <a:rPr lang="en-US" dirty="0"/>
              <a:t>, the closer to extinction.</a:t>
            </a:r>
          </a:p>
        </p:txBody>
      </p:sp>
      <p:sp>
        <p:nvSpPr>
          <p:cNvPr id="4" name="Date Placeholder 3"/>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55</a:t>
            </a:fld>
            <a:endParaRPr lang="en-US"/>
          </a:p>
        </p:txBody>
      </p:sp>
      <p:pic>
        <p:nvPicPr>
          <p:cNvPr id="7" name="Picture 14" descr="http://t2.gstatic.com/images?q=tbn:ANd9GcR2q-fSn68fHsefX-DIaiA_7dITpl2d1iNXrJ3thubbMj92R_Nd2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18457" y="232311"/>
            <a:ext cx="979931" cy="763528"/>
          </a:xfrm>
          <a:prstGeom prst="rect">
            <a:avLst/>
          </a:prstGeom>
          <a:noFill/>
        </p:spPr>
      </p:pic>
    </p:spTree>
    <p:extLst>
      <p:ext uri="{BB962C8B-B14F-4D97-AF65-F5344CB8AC3E}">
        <p14:creationId xmlns:p14="http://schemas.microsoft.com/office/powerpoint/2010/main" val="26939353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231900" y="1206500"/>
            <a:ext cx="7581900" cy="4724399"/>
          </a:xfrm>
        </p:spPr>
        <p:txBody>
          <a:bodyPr/>
          <a:lstStyle/>
          <a:p>
            <a:pPr algn="l" eaLnBrk="1" hangingPunct="1"/>
            <a:r>
              <a:rPr lang="en-US" sz="3200" b="0" i="1" dirty="0">
                <a:solidFill>
                  <a:schemeClr val="tx1"/>
                </a:solidFill>
              </a:rPr>
              <a:t>Threshold Conditions for Arbitrary Cascade Models on Arbitrary Networks</a:t>
            </a:r>
            <a:r>
              <a:rPr lang="en-US" sz="3200" b="0" dirty="0">
                <a:solidFill>
                  <a:schemeClr val="tx1"/>
                </a:solidFill>
              </a:rPr>
              <a:t> </a:t>
            </a:r>
            <a:br>
              <a:rPr lang="en-US" sz="3200" b="0" dirty="0">
                <a:solidFill>
                  <a:schemeClr val="tx1"/>
                </a:solidFill>
              </a:rPr>
            </a:br>
            <a:r>
              <a:rPr lang="en-US" sz="3200" b="0" dirty="0">
                <a:solidFill>
                  <a:schemeClr val="tx1"/>
                </a:solidFill>
              </a:rPr>
              <a:t>B. Aditya Prakash, Deepayan Chakrabarti, Michalis Faloutsos, Nicholas </a:t>
            </a:r>
            <a:r>
              <a:rPr lang="en-US" sz="3200" b="0" dirty="0" err="1">
                <a:solidFill>
                  <a:schemeClr val="tx1"/>
                </a:solidFill>
              </a:rPr>
              <a:t>Valler</a:t>
            </a:r>
            <a:r>
              <a:rPr lang="en-US" sz="3200" b="0" dirty="0">
                <a:solidFill>
                  <a:schemeClr val="tx1"/>
                </a:solidFill>
              </a:rPr>
              <a:t>, Christos Faloutsos</a:t>
            </a:r>
            <a:br>
              <a:rPr lang="en-US" sz="3200" b="0" dirty="0">
                <a:solidFill>
                  <a:schemeClr val="tx1"/>
                </a:solidFill>
              </a:rPr>
            </a:br>
            <a:r>
              <a:rPr lang="en-US" sz="3200" b="0" dirty="0">
                <a:solidFill>
                  <a:schemeClr val="tx1"/>
                </a:solidFill>
              </a:rPr>
              <a:t>IEEE ICDM 2011, Vancouver</a:t>
            </a:r>
            <a:br>
              <a:rPr lang="en-US" sz="3200" b="0" dirty="0">
                <a:solidFill>
                  <a:schemeClr val="tx1"/>
                </a:solidFill>
              </a:rPr>
            </a:br>
            <a:br>
              <a:rPr lang="en-US" sz="3200" b="0" dirty="0">
                <a:solidFill>
                  <a:schemeClr val="tx1"/>
                </a:solidFill>
              </a:rPr>
            </a:br>
            <a:r>
              <a:rPr lang="en-US" sz="3200" b="0" dirty="0">
                <a:solidFill>
                  <a:schemeClr val="tx1"/>
                </a:solidFill>
              </a:rPr>
              <a:t> extended version, in </a:t>
            </a:r>
            <a:r>
              <a:rPr lang="en-US" sz="3200" b="0" dirty="0" err="1">
                <a:solidFill>
                  <a:schemeClr val="tx1"/>
                </a:solidFill>
              </a:rPr>
              <a:t>arxiv</a:t>
            </a:r>
            <a:br>
              <a:rPr lang="en-US" sz="3200" b="0" dirty="0">
                <a:solidFill>
                  <a:schemeClr val="tx1"/>
                </a:solidFill>
              </a:rPr>
            </a:br>
            <a:r>
              <a:rPr lang="en-US" sz="3200" b="0" dirty="0">
                <a:solidFill>
                  <a:schemeClr val="tx1"/>
                </a:solidFill>
              </a:rPr>
              <a:t>http://arxiv.org/abs/1004.0060</a:t>
            </a:r>
            <a:br>
              <a:rPr lang="en-US" sz="3600" b="0" dirty="0">
                <a:solidFill>
                  <a:schemeClr val="tx1"/>
                </a:solidFill>
              </a:rPr>
            </a:br>
            <a:endParaRPr lang="en-US" sz="3600" b="0" dirty="0">
              <a:solidFill>
                <a:schemeClr val="tx1"/>
              </a:solidFill>
              <a:latin typeface="Palatino Linotype" charset="0"/>
            </a:endParaRPr>
          </a:p>
        </p:txBody>
      </p:sp>
      <p:pic>
        <p:nvPicPr>
          <p:cNvPr id="4" name="Picture 19" descr="deepayface.jpg"/>
          <p:cNvPicPr>
            <a:picLocks noChangeAspect="1"/>
          </p:cNvPicPr>
          <p:nvPr/>
        </p:nvPicPr>
        <p:blipFill>
          <a:blip r:embed="rId3"/>
          <a:srcRect/>
          <a:stretch>
            <a:fillRect/>
          </a:stretch>
        </p:blipFill>
        <p:spPr bwMode="auto">
          <a:xfrm>
            <a:off x="8384876" y="1930401"/>
            <a:ext cx="759124" cy="838200"/>
          </a:xfrm>
          <a:prstGeom prst="rect">
            <a:avLst/>
          </a:prstGeom>
          <a:noFill/>
          <a:ln w="9525">
            <a:noFill/>
            <a:miter lim="800000"/>
            <a:headEnd/>
            <a:tailEnd/>
          </a:ln>
        </p:spPr>
      </p:pic>
      <p:pic>
        <p:nvPicPr>
          <p:cNvPr id="5" name="Picture 9" descr="aditya.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3460" y="1905000"/>
            <a:ext cx="723040" cy="863600"/>
          </a:xfrm>
          <a:prstGeom prst="rect">
            <a:avLst/>
          </a:prstGeom>
          <a:noFill/>
          <a:ln w="9525">
            <a:noFill/>
            <a:miter lim="800000"/>
            <a:headEnd/>
            <a:tailEnd/>
          </a:ln>
        </p:spPr>
      </p:pic>
      <p:sp>
        <p:nvSpPr>
          <p:cNvPr id="6" name="TextBox 5"/>
          <p:cNvSpPr txBox="1"/>
          <p:nvPr/>
        </p:nvSpPr>
        <p:spPr>
          <a:xfrm>
            <a:off x="4658009" y="152400"/>
            <a:ext cx="3035256" cy="707886"/>
          </a:xfrm>
          <a:prstGeom prst="rect">
            <a:avLst/>
          </a:prstGeom>
          <a:noFill/>
        </p:spPr>
        <p:txBody>
          <a:bodyPr wrap="none" rtlCol="0">
            <a:spAutoFit/>
          </a:bodyPr>
          <a:lstStyle/>
          <a:p>
            <a:r>
              <a:rPr lang="en-US" sz="4000" b="1" dirty="0"/>
              <a:t>G2 theorem</a:t>
            </a:r>
          </a:p>
        </p:txBody>
      </p:sp>
      <p:sp>
        <p:nvSpPr>
          <p:cNvPr id="7" name="TextBox 6"/>
          <p:cNvSpPr txBox="1"/>
          <p:nvPr/>
        </p:nvSpPr>
        <p:spPr>
          <a:xfrm>
            <a:off x="4496887" y="5626100"/>
            <a:ext cx="3185487" cy="584776"/>
          </a:xfrm>
          <a:prstGeom prst="rect">
            <a:avLst/>
          </a:prstGeom>
          <a:noFill/>
        </p:spPr>
        <p:txBody>
          <a:bodyPr wrap="none" rtlCol="0">
            <a:spAutoFit/>
          </a:bodyPr>
          <a:lstStyle/>
          <a:p>
            <a:r>
              <a:rPr lang="en-US" sz="3200" dirty="0"/>
              <a:t>~10 pages proof</a:t>
            </a:r>
          </a:p>
        </p:txBody>
      </p:sp>
      <p:pic>
        <p:nvPicPr>
          <p:cNvPr id="8" name="Picture 14" descr="http://t2.gstatic.com/images?q=tbn:ANd9GcR2q-fSn68fHsefX-DIaiA_7dITpl2d1iNXrJ3thubbMj92R_Nd2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18457" y="232311"/>
            <a:ext cx="979931" cy="763528"/>
          </a:xfrm>
          <a:prstGeom prst="rect">
            <a:avLst/>
          </a:prstGeom>
          <a:noFill/>
        </p:spPr>
      </p:pic>
    </p:spTree>
    <p:extLst>
      <p:ext uri="{BB962C8B-B14F-4D97-AF65-F5344CB8AC3E}">
        <p14:creationId xmlns:p14="http://schemas.microsoft.com/office/powerpoint/2010/main" val="1349994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atin typeface="Palatino Linotype" charset="0"/>
              </a:rPr>
              <a:t>Our thresholds for some models</a:t>
            </a:r>
          </a:p>
        </p:txBody>
      </p:sp>
      <p:sp>
        <p:nvSpPr>
          <p:cNvPr id="44035" name="Content Placeholder 5"/>
          <p:cNvSpPr>
            <a:spLocks noGrp="1"/>
          </p:cNvSpPr>
          <p:nvPr>
            <p:ph sz="quarter" idx="1"/>
          </p:nvPr>
        </p:nvSpPr>
        <p:spPr/>
        <p:txBody>
          <a:bodyPr/>
          <a:lstStyle/>
          <a:p>
            <a:pPr eaLnBrk="1" hangingPunct="1"/>
            <a:r>
              <a:rPr lang="en-US" i="1"/>
              <a:t>s</a:t>
            </a:r>
            <a:r>
              <a:rPr lang="en-US"/>
              <a:t> = </a:t>
            </a:r>
            <a:r>
              <a:rPr lang="en-US" i="1"/>
              <a:t>effective strength</a:t>
            </a:r>
          </a:p>
          <a:p>
            <a:pPr eaLnBrk="1" hangingPunct="1"/>
            <a:r>
              <a:rPr lang="en-US" i="1"/>
              <a:t>s</a:t>
            </a:r>
            <a:r>
              <a:rPr lang="en-US"/>
              <a:t> &lt; 1 : </a:t>
            </a:r>
            <a:r>
              <a:rPr lang="en-US" i="1"/>
              <a:t>below threshold</a:t>
            </a:r>
          </a:p>
        </p:txBody>
      </p:sp>
      <p:pic>
        <p:nvPicPr>
          <p:cNvPr id="4405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2800" y="1295400"/>
            <a:ext cx="1828800" cy="1316038"/>
          </a:xfrm>
          <a:prstGeom prst="rect">
            <a:avLst/>
          </a:prstGeom>
          <a:noFill/>
          <a:ln w="9525">
            <a:noFill/>
            <a:miter lim="800000"/>
            <a:headEnd/>
            <a:tailEnd/>
          </a:ln>
        </p:spPr>
      </p:pic>
      <p:sp>
        <p:nvSpPr>
          <p:cNvPr id="12" name="Footer Placeholder 11"/>
          <p:cNvSpPr>
            <a:spLocks noGrp="1"/>
          </p:cNvSpPr>
          <p:nvPr>
            <p:ph type="ftr" sz="quarter" idx="11"/>
          </p:nvPr>
        </p:nvSpPr>
        <p:spPr/>
        <p:txBody>
          <a:bodyPr/>
          <a:lstStyle/>
          <a:p>
            <a:pPr>
              <a:defRPr/>
            </a:pPr>
            <a:r>
              <a:rPr lang="en-US"/>
              <a:t>Copyright (C) 2019 C. Faloutsos</a:t>
            </a:r>
          </a:p>
        </p:txBody>
      </p:sp>
      <p:sp>
        <p:nvSpPr>
          <p:cNvPr id="14" name="Slide Number Placeholder 13"/>
          <p:cNvSpPr>
            <a:spLocks noGrp="1"/>
          </p:cNvSpPr>
          <p:nvPr>
            <p:ph type="sldNum" sz="quarter" idx="12"/>
          </p:nvPr>
        </p:nvSpPr>
        <p:spPr/>
        <p:txBody>
          <a:bodyPr/>
          <a:lstStyle/>
          <a:p>
            <a:pPr>
              <a:defRPr/>
            </a:pPr>
            <a:fld id="{AD5D6EE6-05BE-7F4E-BFEE-25CC167E466A}" type="slidenum">
              <a:rPr lang="en-US"/>
              <a:pPr>
                <a:defRPr/>
              </a:pPr>
              <a:t>57</a:t>
            </a:fld>
            <a:endParaRPr lang="en-US"/>
          </a:p>
        </p:txBody>
      </p:sp>
      <p:sp>
        <p:nvSpPr>
          <p:cNvPr id="15" name="Date Placeholder 14"/>
          <p:cNvSpPr>
            <a:spLocks noGrp="1"/>
          </p:cNvSpPr>
          <p:nvPr>
            <p:ph type="dt" sz="quarter" idx="10"/>
          </p:nvPr>
        </p:nvSpPr>
        <p:spPr/>
        <p:txBody>
          <a:bodyPr/>
          <a:lstStyle/>
          <a:p>
            <a:pPr>
              <a:defRPr/>
            </a:pPr>
            <a:r>
              <a:rPr lang="en-US"/>
              <a:t>Gov. of India</a:t>
            </a:r>
          </a:p>
        </p:txBody>
      </p:sp>
      <p:graphicFrame>
        <p:nvGraphicFramePr>
          <p:cNvPr id="7" name="Table 6"/>
          <p:cNvGraphicFramePr>
            <a:graphicFrameLocks noGrp="1"/>
          </p:cNvGraphicFramePr>
          <p:nvPr>
            <p:extLst>
              <p:ext uri="{D42A27DB-BD31-4B8C-83A1-F6EECF244321}">
                <p14:modId xmlns:p14="http://schemas.microsoft.com/office/powerpoint/2010/main" val="1097488712"/>
              </p:ext>
            </p:extLst>
          </p:nvPr>
        </p:nvGraphicFramePr>
        <p:xfrm>
          <a:off x="76200" y="2898453"/>
          <a:ext cx="8991600" cy="3959548"/>
        </p:xfrm>
        <a:graphic>
          <a:graphicData uri="http://schemas.openxmlformats.org/drawingml/2006/table">
            <a:tbl>
              <a:tblPr firstRow="1" bandRow="1">
                <a:tableStyleId>{1E171933-4619-4E11-9A3F-F7608DF75F80}</a:tableStyleId>
              </a:tblPr>
              <a:tblGrid>
                <a:gridCol w="32004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964324">
                <a:tc>
                  <a:txBody>
                    <a:bodyPr/>
                    <a:lstStyle/>
                    <a:p>
                      <a:r>
                        <a:rPr lang="en-US" sz="2800" dirty="0"/>
                        <a:t>Models</a:t>
                      </a:r>
                    </a:p>
                  </a:txBody>
                  <a:tcPr/>
                </a:tc>
                <a:tc>
                  <a:txBody>
                    <a:bodyPr/>
                    <a:lstStyle/>
                    <a:p>
                      <a:r>
                        <a:rPr lang="en-US" sz="2400" dirty="0"/>
                        <a:t>Effective</a:t>
                      </a:r>
                      <a:r>
                        <a:rPr lang="en-US" sz="2400" baseline="0" dirty="0"/>
                        <a:t> Strength (s)</a:t>
                      </a:r>
                      <a:endParaRPr lang="en-US" sz="2400" dirty="0"/>
                    </a:p>
                  </a:txBody>
                  <a:tcPr/>
                </a:tc>
                <a:tc>
                  <a:txBody>
                    <a:bodyPr/>
                    <a:lstStyle/>
                    <a:p>
                      <a:r>
                        <a:rPr lang="en-US" sz="2400" dirty="0"/>
                        <a:t>Threshold</a:t>
                      </a:r>
                      <a:r>
                        <a:rPr lang="en-US" sz="2400" baseline="0" dirty="0"/>
                        <a:t> (tipping point)</a:t>
                      </a:r>
                      <a:endParaRPr lang="en-US" sz="2400" dirty="0"/>
                    </a:p>
                  </a:txBody>
                  <a:tcPr/>
                </a:tc>
                <a:extLst>
                  <a:ext uri="{0D108BD9-81ED-4DB2-BD59-A6C34878D82A}">
                    <a16:rowId xmlns:a16="http://schemas.microsoft.com/office/drawing/2014/main" val="10000"/>
                  </a:ext>
                </a:extLst>
              </a:tr>
              <a:tr h="940676">
                <a:tc>
                  <a:txBody>
                    <a:bodyPr/>
                    <a:lstStyle/>
                    <a:p>
                      <a:r>
                        <a:rPr lang="en-US" sz="2800" dirty="0"/>
                        <a:t>SIS, SIR, SIRS, SEIR</a:t>
                      </a:r>
                    </a:p>
                  </a:txBody>
                  <a:tcPr/>
                </a:tc>
                <a:tc>
                  <a:txBody>
                    <a:bodyPr/>
                    <a:lstStyle/>
                    <a:p>
                      <a:r>
                        <a:rPr lang="en-US" sz="3200" baseline="0" dirty="0"/>
                        <a:t>s = </a:t>
                      </a:r>
                      <a:r>
                        <a:rPr lang="el-GR" sz="3200" dirty="0"/>
                        <a:t>λ</a:t>
                      </a:r>
                      <a:r>
                        <a:rPr lang="en-US" sz="3200" dirty="0"/>
                        <a:t> .   </a:t>
                      </a:r>
                      <a:endParaRPr lang="en-US" sz="3200" i="1" dirty="0"/>
                    </a:p>
                  </a:txBody>
                  <a:tcPr anchor="ctr"/>
                </a:tc>
                <a:tc rowSpan="3">
                  <a:txBody>
                    <a:bodyPr/>
                    <a:lstStyle/>
                    <a:p>
                      <a:r>
                        <a:rPr lang="en-US" dirty="0"/>
                        <a:t> </a:t>
                      </a:r>
                    </a:p>
                    <a:p>
                      <a:endParaRPr lang="en-US" dirty="0"/>
                    </a:p>
                    <a:p>
                      <a:endParaRPr lang="en-US" dirty="0"/>
                    </a:p>
                    <a:p>
                      <a:r>
                        <a:rPr lang="en-US" dirty="0"/>
                        <a:t>               </a:t>
                      </a:r>
                      <a:r>
                        <a:rPr lang="en-US" sz="3600" dirty="0"/>
                        <a:t> s = 1</a:t>
                      </a:r>
                      <a:r>
                        <a:rPr lang="en-US" dirty="0"/>
                        <a:t> </a:t>
                      </a:r>
                      <a:endParaRPr lang="en-US" i="1" dirty="0"/>
                    </a:p>
                  </a:txBody>
                  <a:tcPr/>
                </a:tc>
                <a:extLst>
                  <a:ext uri="{0D108BD9-81ED-4DB2-BD59-A6C34878D82A}">
                    <a16:rowId xmlns:a16="http://schemas.microsoft.com/office/drawing/2014/main" val="10001"/>
                  </a:ext>
                </a:extLst>
              </a:tr>
              <a:tr h="983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effectLst/>
                          <a:uLnTx/>
                          <a:uFillTx/>
                        </a:rPr>
                        <a:t>SIV, SEIV</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effectLst/>
                          <a:uLnTx/>
                          <a:uFillTx/>
                        </a:rPr>
                        <a:t>s = </a:t>
                      </a:r>
                      <a:r>
                        <a:rPr kumimoji="0" lang="el-GR" sz="3200" u="none" strike="noStrike" kern="1200" cap="none" spc="0" normalizeH="0" baseline="0" noProof="0" dirty="0">
                          <a:ln>
                            <a:noFill/>
                          </a:ln>
                          <a:effectLst/>
                          <a:uLnTx/>
                          <a:uFillTx/>
                        </a:rPr>
                        <a:t>λ</a:t>
                      </a:r>
                      <a:r>
                        <a:rPr kumimoji="0" lang="en-US" sz="3200" u="none" strike="noStrike" kern="1200" cap="none" spc="0" normalizeH="0" baseline="0" noProof="0" dirty="0">
                          <a:ln>
                            <a:noFill/>
                          </a:ln>
                          <a:effectLst/>
                          <a:uLnTx/>
                          <a:uFillTx/>
                        </a:rPr>
                        <a:t> .   </a:t>
                      </a:r>
                      <a:endParaRPr lang="en-US" i="1" dirty="0"/>
                    </a:p>
                  </a:txBody>
                  <a:tcPr anchor="ctr"/>
                </a:tc>
                <a:tc vMerge="1">
                  <a:txBody>
                    <a:bodyPr/>
                    <a:lstStyle/>
                    <a:p>
                      <a:endParaRPr lang="en-US" dirty="0"/>
                    </a:p>
                  </a:txBody>
                  <a:tcPr/>
                </a:tc>
                <a:extLst>
                  <a:ext uri="{0D108BD9-81ED-4DB2-BD59-A6C34878D82A}">
                    <a16:rowId xmlns:a16="http://schemas.microsoft.com/office/drawing/2014/main" val="10002"/>
                  </a:ext>
                </a:extLst>
              </a:tr>
              <a:tr h="983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effectLst/>
                          <a:uLnTx/>
                          <a:uFillTx/>
                        </a:rPr>
                        <a:t>SI</a:t>
                      </a:r>
                      <a:r>
                        <a:rPr kumimoji="0" lang="en-US" sz="2800" u="none" strike="noStrike" kern="1200" cap="none" spc="0" normalizeH="0" baseline="-25000" noProof="0" dirty="0">
                          <a:ln>
                            <a:noFill/>
                          </a:ln>
                          <a:effectLst/>
                          <a:uLnTx/>
                          <a:uFillTx/>
                        </a:rPr>
                        <a:t>1</a:t>
                      </a:r>
                      <a:r>
                        <a:rPr kumimoji="0" lang="en-US" sz="2800" u="none" strike="noStrike" kern="1200" cap="none" spc="0" normalizeH="0" baseline="0" noProof="0" dirty="0">
                          <a:ln>
                            <a:noFill/>
                          </a:ln>
                          <a:effectLst/>
                          <a:uLnTx/>
                          <a:uFillTx/>
                        </a:rPr>
                        <a:t>I</a:t>
                      </a:r>
                      <a:r>
                        <a:rPr kumimoji="0" lang="en-US" sz="2800" u="none" strike="noStrike" kern="1200" cap="none" spc="0" normalizeH="0" baseline="-25000" noProof="0" dirty="0">
                          <a:ln>
                            <a:noFill/>
                          </a:ln>
                          <a:effectLst/>
                          <a:uLnTx/>
                          <a:uFillTx/>
                        </a:rPr>
                        <a:t>2</a:t>
                      </a:r>
                      <a:r>
                        <a:rPr kumimoji="0" lang="en-US" sz="2800" u="none" strike="noStrike" kern="1200" cap="none" spc="0" normalizeH="0" baseline="0" noProof="0" dirty="0">
                          <a:ln>
                            <a:noFill/>
                          </a:ln>
                          <a:effectLst/>
                          <a:uLnTx/>
                          <a:uFillTx/>
                        </a:rPr>
                        <a:t>V</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3200" u="sng" strike="noStrike" kern="1200" cap="none" spc="0" normalizeH="0" baseline="0" noProof="0" dirty="0">
                          <a:ln>
                            <a:noFill/>
                          </a:ln>
                          <a:effectLst/>
                          <a:uLnTx/>
                          <a:uFillTx/>
                        </a:rPr>
                        <a:t>(</a:t>
                      </a:r>
                      <a:r>
                        <a:rPr kumimoji="0" lang="en-US" sz="3600" b="1" u="sng" strike="noStrike" kern="1200" cap="none" spc="0" normalizeH="0" baseline="0" noProof="0" dirty="0">
                          <a:ln>
                            <a:noFill/>
                          </a:ln>
                          <a:solidFill>
                            <a:schemeClr val="accent6">
                              <a:lumMod val="75000"/>
                            </a:schemeClr>
                          </a:solidFill>
                          <a:effectLst/>
                          <a:uLnTx/>
                          <a:uFillTx/>
                        </a:rPr>
                        <a:t>H.I.V.</a:t>
                      </a:r>
                      <a:r>
                        <a:rPr kumimoji="0" lang="en-US" sz="3200" u="sng" strike="noStrike" kern="1200" cap="none" spc="0" normalizeH="0" baseline="0" noProof="0" dirty="0">
                          <a:ln>
                            <a:noFill/>
                          </a:ln>
                          <a:effectLst/>
                          <a:uLnTx/>
                          <a:uFillTx/>
                        </a:rPr>
                        <a:t>)</a:t>
                      </a:r>
                      <a:endParaRPr lang="en-US" u="sng"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effectLst/>
                          <a:uLnTx/>
                          <a:uFillTx/>
                        </a:rPr>
                        <a:t>s = </a:t>
                      </a:r>
                      <a:r>
                        <a:rPr kumimoji="0" lang="el-GR" sz="3200" u="none" strike="noStrike" kern="1200" cap="none" spc="0" normalizeH="0" baseline="0" noProof="0" dirty="0">
                          <a:ln>
                            <a:noFill/>
                          </a:ln>
                          <a:effectLst/>
                          <a:uLnTx/>
                          <a:uFillTx/>
                        </a:rPr>
                        <a:t>λ</a:t>
                      </a:r>
                      <a:r>
                        <a:rPr kumimoji="0" lang="en-US" sz="3200" u="none" strike="noStrike" kern="1200" cap="none" spc="0" normalizeH="0" baseline="0" noProof="0" dirty="0">
                          <a:ln>
                            <a:noFill/>
                          </a:ln>
                          <a:effectLst/>
                          <a:uLnTx/>
                          <a:uFillTx/>
                        </a:rPr>
                        <a:t> .   </a:t>
                      </a:r>
                      <a:endParaRPr lang="en-US" i="1" dirty="0"/>
                    </a:p>
                  </a:txBody>
                  <a:tcPr anchor="ctr"/>
                </a:tc>
                <a:tc v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11" name="Oval 10"/>
          <p:cNvSpPr/>
          <p:nvPr/>
        </p:nvSpPr>
        <p:spPr>
          <a:xfrm>
            <a:off x="3733800" y="3733800"/>
            <a:ext cx="609600" cy="28956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4054" name="Picture 2"/>
          <p:cNvPicPr>
            <a:picLocks noChangeAspect="1" noChangeArrowheads="1"/>
          </p:cNvPicPr>
          <p:nvPr/>
        </p:nvPicPr>
        <p:blipFill>
          <a:blip r:embed="rId4"/>
          <a:srcRect/>
          <a:stretch>
            <a:fillRect/>
          </a:stretch>
        </p:blipFill>
        <p:spPr bwMode="auto">
          <a:xfrm>
            <a:off x="4495800" y="3733800"/>
            <a:ext cx="609600" cy="828675"/>
          </a:xfrm>
          <a:prstGeom prst="rect">
            <a:avLst/>
          </a:prstGeom>
          <a:noFill/>
          <a:ln w="9525">
            <a:noFill/>
            <a:miter lim="800000"/>
            <a:headEnd/>
            <a:tailEnd/>
          </a:ln>
        </p:spPr>
      </p:pic>
      <p:pic>
        <p:nvPicPr>
          <p:cNvPr id="44055" name="Picture 3"/>
          <p:cNvPicPr>
            <a:picLocks noChangeAspect="1" noChangeArrowheads="1"/>
          </p:cNvPicPr>
          <p:nvPr/>
        </p:nvPicPr>
        <p:blipFill>
          <a:blip r:embed="rId5"/>
          <a:srcRect/>
          <a:stretch>
            <a:fillRect/>
          </a:stretch>
        </p:blipFill>
        <p:spPr bwMode="auto">
          <a:xfrm>
            <a:off x="4419600" y="4724400"/>
            <a:ext cx="1376363" cy="838200"/>
          </a:xfrm>
          <a:prstGeom prst="rect">
            <a:avLst/>
          </a:prstGeom>
          <a:noFill/>
          <a:ln w="9525">
            <a:noFill/>
            <a:miter lim="800000"/>
            <a:headEnd/>
            <a:tailEnd/>
          </a:ln>
        </p:spPr>
      </p:pic>
      <p:pic>
        <p:nvPicPr>
          <p:cNvPr id="44056" name="Picture 4"/>
          <p:cNvPicPr>
            <a:picLocks noChangeAspect="1" noChangeArrowheads="1"/>
          </p:cNvPicPr>
          <p:nvPr/>
        </p:nvPicPr>
        <p:blipFill>
          <a:blip r:embed="rId6"/>
          <a:srcRect/>
          <a:stretch>
            <a:fillRect/>
          </a:stretch>
        </p:blipFill>
        <p:spPr bwMode="auto">
          <a:xfrm>
            <a:off x="4408488" y="5667375"/>
            <a:ext cx="1651000" cy="885825"/>
          </a:xfrm>
          <a:prstGeom prst="rect">
            <a:avLst/>
          </a:prstGeom>
          <a:noFill/>
          <a:ln w="9525">
            <a:noFill/>
            <a:miter lim="800000"/>
            <a:headEnd/>
            <a:tailEnd/>
          </a:ln>
        </p:spPr>
      </p:pic>
    </p:spTree>
    <p:extLst>
      <p:ext uri="{BB962C8B-B14F-4D97-AF65-F5344CB8AC3E}">
        <p14:creationId xmlns:p14="http://schemas.microsoft.com/office/powerpoint/2010/main" val="2929708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atin typeface="Palatino Linotype" charset="0"/>
              </a:rPr>
              <a:t>Our thresholds for some models</a:t>
            </a:r>
          </a:p>
        </p:txBody>
      </p:sp>
      <p:sp>
        <p:nvSpPr>
          <p:cNvPr id="44035" name="Content Placeholder 5"/>
          <p:cNvSpPr>
            <a:spLocks noGrp="1"/>
          </p:cNvSpPr>
          <p:nvPr>
            <p:ph sz="quarter" idx="1"/>
          </p:nvPr>
        </p:nvSpPr>
        <p:spPr/>
        <p:txBody>
          <a:bodyPr/>
          <a:lstStyle/>
          <a:p>
            <a:pPr eaLnBrk="1" hangingPunct="1"/>
            <a:r>
              <a:rPr lang="en-US" i="1"/>
              <a:t>s</a:t>
            </a:r>
            <a:r>
              <a:rPr lang="en-US"/>
              <a:t> = </a:t>
            </a:r>
            <a:r>
              <a:rPr lang="en-US" i="1"/>
              <a:t>effective strength</a:t>
            </a:r>
          </a:p>
          <a:p>
            <a:pPr eaLnBrk="1" hangingPunct="1"/>
            <a:r>
              <a:rPr lang="en-US" i="1"/>
              <a:t>s</a:t>
            </a:r>
            <a:r>
              <a:rPr lang="en-US"/>
              <a:t> &lt; 1 : </a:t>
            </a:r>
            <a:r>
              <a:rPr lang="en-US" i="1"/>
              <a:t>below threshold</a:t>
            </a:r>
          </a:p>
        </p:txBody>
      </p:sp>
      <p:pic>
        <p:nvPicPr>
          <p:cNvPr id="4405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2800" y="1295400"/>
            <a:ext cx="1828800" cy="1316038"/>
          </a:xfrm>
          <a:prstGeom prst="rect">
            <a:avLst/>
          </a:prstGeom>
          <a:noFill/>
          <a:ln w="9525">
            <a:noFill/>
            <a:miter lim="800000"/>
            <a:headEnd/>
            <a:tailEnd/>
          </a:ln>
        </p:spPr>
      </p:pic>
      <p:sp>
        <p:nvSpPr>
          <p:cNvPr id="12" name="Footer Placeholder 11"/>
          <p:cNvSpPr>
            <a:spLocks noGrp="1"/>
          </p:cNvSpPr>
          <p:nvPr>
            <p:ph type="ftr" sz="quarter" idx="11"/>
          </p:nvPr>
        </p:nvSpPr>
        <p:spPr/>
        <p:txBody>
          <a:bodyPr/>
          <a:lstStyle/>
          <a:p>
            <a:pPr>
              <a:defRPr/>
            </a:pPr>
            <a:r>
              <a:rPr lang="en-US"/>
              <a:t>Copyright (C) 2019 C. Faloutsos</a:t>
            </a:r>
          </a:p>
        </p:txBody>
      </p:sp>
      <p:sp>
        <p:nvSpPr>
          <p:cNvPr id="14" name="Slide Number Placeholder 13"/>
          <p:cNvSpPr>
            <a:spLocks noGrp="1"/>
          </p:cNvSpPr>
          <p:nvPr>
            <p:ph type="sldNum" sz="quarter" idx="12"/>
          </p:nvPr>
        </p:nvSpPr>
        <p:spPr/>
        <p:txBody>
          <a:bodyPr/>
          <a:lstStyle/>
          <a:p>
            <a:pPr>
              <a:defRPr/>
            </a:pPr>
            <a:fld id="{AD5D6EE6-05BE-7F4E-BFEE-25CC167E466A}" type="slidenum">
              <a:rPr lang="en-US"/>
              <a:pPr>
                <a:defRPr/>
              </a:pPr>
              <a:t>58</a:t>
            </a:fld>
            <a:endParaRPr lang="en-US"/>
          </a:p>
        </p:txBody>
      </p:sp>
      <p:sp>
        <p:nvSpPr>
          <p:cNvPr id="15" name="Date Placeholder 14"/>
          <p:cNvSpPr>
            <a:spLocks noGrp="1"/>
          </p:cNvSpPr>
          <p:nvPr>
            <p:ph type="dt" sz="quarter" idx="10"/>
          </p:nvPr>
        </p:nvSpPr>
        <p:spPr/>
        <p:txBody>
          <a:bodyPr/>
          <a:lstStyle/>
          <a:p>
            <a:pPr>
              <a:defRPr/>
            </a:pPr>
            <a:r>
              <a:rPr lang="en-US"/>
              <a:t>Gov. of India</a:t>
            </a:r>
          </a:p>
        </p:txBody>
      </p:sp>
      <p:graphicFrame>
        <p:nvGraphicFramePr>
          <p:cNvPr id="7" name="Table 6"/>
          <p:cNvGraphicFramePr>
            <a:graphicFrameLocks noGrp="1"/>
          </p:cNvGraphicFramePr>
          <p:nvPr/>
        </p:nvGraphicFramePr>
        <p:xfrm>
          <a:off x="76200" y="2898453"/>
          <a:ext cx="8991600" cy="3959547"/>
        </p:xfrm>
        <a:graphic>
          <a:graphicData uri="http://schemas.openxmlformats.org/drawingml/2006/table">
            <a:tbl>
              <a:tblPr firstRow="1" bandRow="1">
                <a:tableStyleId>{1E171933-4619-4E11-9A3F-F7608DF75F80}</a:tableStyleId>
              </a:tblPr>
              <a:tblGrid>
                <a:gridCol w="32004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964324">
                <a:tc>
                  <a:txBody>
                    <a:bodyPr/>
                    <a:lstStyle/>
                    <a:p>
                      <a:r>
                        <a:rPr lang="en-US" sz="2800" dirty="0"/>
                        <a:t>Models</a:t>
                      </a:r>
                    </a:p>
                  </a:txBody>
                  <a:tcPr/>
                </a:tc>
                <a:tc>
                  <a:txBody>
                    <a:bodyPr/>
                    <a:lstStyle/>
                    <a:p>
                      <a:r>
                        <a:rPr lang="en-US" sz="2400" dirty="0"/>
                        <a:t>Effective</a:t>
                      </a:r>
                      <a:r>
                        <a:rPr lang="en-US" sz="2400" baseline="0" dirty="0"/>
                        <a:t> Strength (s)</a:t>
                      </a:r>
                      <a:endParaRPr lang="en-US" sz="2400" dirty="0"/>
                    </a:p>
                  </a:txBody>
                  <a:tcPr/>
                </a:tc>
                <a:tc>
                  <a:txBody>
                    <a:bodyPr/>
                    <a:lstStyle/>
                    <a:p>
                      <a:r>
                        <a:rPr lang="en-US" sz="2400" dirty="0"/>
                        <a:t>Threshold</a:t>
                      </a:r>
                      <a:r>
                        <a:rPr lang="en-US" sz="2400" baseline="0" dirty="0"/>
                        <a:t> (tipping point)</a:t>
                      </a:r>
                      <a:endParaRPr lang="en-US" sz="2400" dirty="0"/>
                    </a:p>
                  </a:txBody>
                  <a:tcPr/>
                </a:tc>
                <a:extLst>
                  <a:ext uri="{0D108BD9-81ED-4DB2-BD59-A6C34878D82A}">
                    <a16:rowId xmlns:a16="http://schemas.microsoft.com/office/drawing/2014/main" val="10000"/>
                  </a:ext>
                </a:extLst>
              </a:tr>
              <a:tr h="940676">
                <a:tc>
                  <a:txBody>
                    <a:bodyPr/>
                    <a:lstStyle/>
                    <a:p>
                      <a:r>
                        <a:rPr lang="en-US" sz="2800" dirty="0"/>
                        <a:t>SIS, SIR, SIRS, SEIR</a:t>
                      </a:r>
                    </a:p>
                  </a:txBody>
                  <a:tcPr/>
                </a:tc>
                <a:tc>
                  <a:txBody>
                    <a:bodyPr/>
                    <a:lstStyle/>
                    <a:p>
                      <a:r>
                        <a:rPr lang="en-US" sz="3200" baseline="0" dirty="0"/>
                        <a:t>s = </a:t>
                      </a:r>
                      <a:r>
                        <a:rPr lang="el-GR" sz="3200" dirty="0"/>
                        <a:t>λ</a:t>
                      </a:r>
                      <a:r>
                        <a:rPr lang="en-US" sz="3200" dirty="0"/>
                        <a:t> .   </a:t>
                      </a:r>
                      <a:endParaRPr lang="en-US" sz="3200" i="1" dirty="0"/>
                    </a:p>
                  </a:txBody>
                  <a:tcPr anchor="ctr"/>
                </a:tc>
                <a:tc rowSpan="3">
                  <a:txBody>
                    <a:bodyPr/>
                    <a:lstStyle/>
                    <a:p>
                      <a:r>
                        <a:rPr lang="en-US" dirty="0"/>
                        <a:t> </a:t>
                      </a:r>
                    </a:p>
                    <a:p>
                      <a:endParaRPr lang="en-US" dirty="0"/>
                    </a:p>
                    <a:p>
                      <a:endParaRPr lang="en-US" dirty="0"/>
                    </a:p>
                    <a:p>
                      <a:r>
                        <a:rPr lang="en-US" dirty="0"/>
                        <a:t>               </a:t>
                      </a:r>
                      <a:r>
                        <a:rPr lang="en-US" sz="3600" dirty="0"/>
                        <a:t> s = 1</a:t>
                      </a:r>
                      <a:r>
                        <a:rPr lang="en-US" dirty="0"/>
                        <a:t> </a:t>
                      </a:r>
                      <a:endParaRPr lang="en-US" i="1" dirty="0"/>
                    </a:p>
                  </a:txBody>
                  <a:tcPr/>
                </a:tc>
                <a:extLst>
                  <a:ext uri="{0D108BD9-81ED-4DB2-BD59-A6C34878D82A}">
                    <a16:rowId xmlns:a16="http://schemas.microsoft.com/office/drawing/2014/main" val="10001"/>
                  </a:ext>
                </a:extLst>
              </a:tr>
              <a:tr h="983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effectLst/>
                          <a:uLnTx/>
                          <a:uFillTx/>
                        </a:rPr>
                        <a:t>SIV, SEIV</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effectLst/>
                          <a:uLnTx/>
                          <a:uFillTx/>
                        </a:rPr>
                        <a:t>s = </a:t>
                      </a:r>
                      <a:r>
                        <a:rPr kumimoji="0" lang="el-GR" sz="3200" u="none" strike="noStrike" kern="1200" cap="none" spc="0" normalizeH="0" baseline="0" noProof="0" dirty="0">
                          <a:ln>
                            <a:noFill/>
                          </a:ln>
                          <a:effectLst/>
                          <a:uLnTx/>
                          <a:uFillTx/>
                        </a:rPr>
                        <a:t>λ</a:t>
                      </a:r>
                      <a:r>
                        <a:rPr kumimoji="0" lang="en-US" sz="3200" u="none" strike="noStrike" kern="1200" cap="none" spc="0" normalizeH="0" baseline="0" noProof="0" dirty="0">
                          <a:ln>
                            <a:noFill/>
                          </a:ln>
                          <a:effectLst/>
                          <a:uLnTx/>
                          <a:uFillTx/>
                        </a:rPr>
                        <a:t> .   </a:t>
                      </a:r>
                      <a:endParaRPr lang="en-US" i="1" dirty="0"/>
                    </a:p>
                  </a:txBody>
                  <a:tcPr anchor="ctr"/>
                </a:tc>
                <a:tc vMerge="1">
                  <a:txBody>
                    <a:bodyPr/>
                    <a:lstStyle/>
                    <a:p>
                      <a:endParaRPr lang="en-US" dirty="0"/>
                    </a:p>
                  </a:txBody>
                  <a:tcPr/>
                </a:tc>
                <a:extLst>
                  <a:ext uri="{0D108BD9-81ED-4DB2-BD59-A6C34878D82A}">
                    <a16:rowId xmlns:a16="http://schemas.microsoft.com/office/drawing/2014/main" val="10002"/>
                  </a:ext>
                </a:extLst>
              </a:tr>
              <a:tr h="983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effectLst/>
                          <a:uLnTx/>
                          <a:uFillTx/>
                        </a:rPr>
                        <a:t>                    </a:t>
                      </a:r>
                      <a:r>
                        <a:rPr kumimoji="0" lang="en-US" sz="3200" u="sng" strike="noStrike" kern="1200" cap="none" spc="0" normalizeH="0" baseline="0" noProof="0" dirty="0">
                          <a:ln>
                            <a:noFill/>
                          </a:ln>
                          <a:effectLst/>
                          <a:uLnTx/>
                          <a:uFillTx/>
                        </a:rPr>
                        <a:t>(</a:t>
                      </a:r>
                      <a:r>
                        <a:rPr kumimoji="0" lang="en-US" sz="3600" b="1" u="sng" strike="noStrike" kern="1200" cap="none" spc="0" normalizeH="0" baseline="0" noProof="0" dirty="0">
                          <a:ln>
                            <a:noFill/>
                          </a:ln>
                          <a:solidFill>
                            <a:schemeClr val="accent6">
                              <a:lumMod val="75000"/>
                            </a:schemeClr>
                          </a:solidFill>
                          <a:effectLst/>
                          <a:uLnTx/>
                          <a:uFillTx/>
                        </a:rPr>
                        <a:t>H.I.V.</a:t>
                      </a:r>
                      <a:r>
                        <a:rPr kumimoji="0" lang="en-US" sz="3200" u="sng" strike="noStrike" kern="1200" cap="none" spc="0" normalizeH="0" baseline="0" noProof="0" dirty="0">
                          <a:ln>
                            <a:noFill/>
                          </a:ln>
                          <a:effectLst/>
                          <a:uLnTx/>
                          <a:uFillTx/>
                        </a:rPr>
                        <a:t>)</a:t>
                      </a:r>
                      <a:endParaRPr lang="en-US" u="sng"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effectLst/>
                          <a:uLnTx/>
                          <a:uFillTx/>
                        </a:rPr>
                        <a:t>s = </a:t>
                      </a:r>
                      <a:r>
                        <a:rPr kumimoji="0" lang="el-GR" sz="3200" u="none" strike="noStrike" kern="1200" cap="none" spc="0" normalizeH="0" baseline="0" noProof="0" dirty="0">
                          <a:ln>
                            <a:noFill/>
                          </a:ln>
                          <a:effectLst/>
                          <a:uLnTx/>
                          <a:uFillTx/>
                        </a:rPr>
                        <a:t>λ</a:t>
                      </a:r>
                      <a:r>
                        <a:rPr kumimoji="0" lang="en-US" sz="3200" u="none" strike="noStrike" kern="1200" cap="none" spc="0" normalizeH="0" baseline="0" noProof="0" dirty="0">
                          <a:ln>
                            <a:noFill/>
                          </a:ln>
                          <a:effectLst/>
                          <a:uLnTx/>
                          <a:uFillTx/>
                        </a:rPr>
                        <a:t> .   </a:t>
                      </a:r>
                      <a:endParaRPr lang="en-US" i="1" dirty="0"/>
                    </a:p>
                  </a:txBody>
                  <a:tcPr anchor="ctr"/>
                </a:tc>
                <a:tc v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11" name="Oval 10"/>
          <p:cNvSpPr/>
          <p:nvPr/>
        </p:nvSpPr>
        <p:spPr>
          <a:xfrm>
            <a:off x="3733800" y="3733800"/>
            <a:ext cx="609600" cy="28956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4054" name="Picture 2"/>
          <p:cNvPicPr>
            <a:picLocks noChangeAspect="1" noChangeArrowheads="1"/>
          </p:cNvPicPr>
          <p:nvPr/>
        </p:nvPicPr>
        <p:blipFill>
          <a:blip r:embed="rId4"/>
          <a:srcRect/>
          <a:stretch>
            <a:fillRect/>
          </a:stretch>
        </p:blipFill>
        <p:spPr bwMode="auto">
          <a:xfrm>
            <a:off x="4495800" y="3733800"/>
            <a:ext cx="609600" cy="828675"/>
          </a:xfrm>
          <a:prstGeom prst="rect">
            <a:avLst/>
          </a:prstGeom>
          <a:noFill/>
          <a:ln w="9525">
            <a:noFill/>
            <a:miter lim="800000"/>
            <a:headEnd/>
            <a:tailEnd/>
          </a:ln>
        </p:spPr>
      </p:pic>
      <p:pic>
        <p:nvPicPr>
          <p:cNvPr id="44055" name="Picture 3"/>
          <p:cNvPicPr>
            <a:picLocks noChangeAspect="1" noChangeArrowheads="1"/>
          </p:cNvPicPr>
          <p:nvPr/>
        </p:nvPicPr>
        <p:blipFill>
          <a:blip r:embed="rId5"/>
          <a:srcRect/>
          <a:stretch>
            <a:fillRect/>
          </a:stretch>
        </p:blipFill>
        <p:spPr bwMode="auto">
          <a:xfrm>
            <a:off x="4419600" y="4724400"/>
            <a:ext cx="1376363" cy="838200"/>
          </a:xfrm>
          <a:prstGeom prst="rect">
            <a:avLst/>
          </a:prstGeom>
          <a:noFill/>
          <a:ln w="9525">
            <a:noFill/>
            <a:miter lim="800000"/>
            <a:headEnd/>
            <a:tailEnd/>
          </a:ln>
        </p:spPr>
      </p:pic>
      <p:pic>
        <p:nvPicPr>
          <p:cNvPr id="44056" name="Picture 4"/>
          <p:cNvPicPr>
            <a:picLocks noChangeAspect="1" noChangeArrowheads="1"/>
          </p:cNvPicPr>
          <p:nvPr/>
        </p:nvPicPr>
        <p:blipFill>
          <a:blip r:embed="rId6"/>
          <a:srcRect/>
          <a:stretch>
            <a:fillRect/>
          </a:stretch>
        </p:blipFill>
        <p:spPr bwMode="auto">
          <a:xfrm>
            <a:off x="4408488" y="5667375"/>
            <a:ext cx="1651000" cy="885825"/>
          </a:xfrm>
          <a:prstGeom prst="rect">
            <a:avLst/>
          </a:prstGeom>
          <a:noFill/>
          <a:ln w="9525">
            <a:noFill/>
            <a:miter lim="800000"/>
            <a:headEnd/>
            <a:tailEnd/>
          </a:ln>
        </p:spPr>
      </p:pic>
      <p:pic>
        <p:nvPicPr>
          <p:cNvPr id="44058" name="Picture 5"/>
          <p:cNvPicPr>
            <a:picLocks noChangeAspect="1" noChangeArrowheads="1"/>
          </p:cNvPicPr>
          <p:nvPr/>
        </p:nvPicPr>
        <p:blipFill>
          <a:blip r:embed="rId7"/>
          <a:srcRect/>
          <a:stretch>
            <a:fillRect/>
          </a:stretch>
        </p:blipFill>
        <p:spPr bwMode="auto">
          <a:xfrm>
            <a:off x="76200" y="5867400"/>
            <a:ext cx="1752600" cy="533400"/>
          </a:xfrm>
          <a:prstGeom prst="rect">
            <a:avLst/>
          </a:prstGeom>
          <a:noFill/>
          <a:ln w="9525">
            <a:noFill/>
            <a:miter lim="800000"/>
            <a:headEnd/>
            <a:tailEnd/>
          </a:ln>
        </p:spPr>
      </p:pic>
      <p:sp>
        <p:nvSpPr>
          <p:cNvPr id="16" name="Oval Callout 15"/>
          <p:cNvSpPr/>
          <p:nvPr/>
        </p:nvSpPr>
        <p:spPr bwMode="auto">
          <a:xfrm>
            <a:off x="-38100" y="2489200"/>
            <a:ext cx="2222500" cy="1117600"/>
          </a:xfrm>
          <a:prstGeom prst="wedgeEllipseCallout">
            <a:avLst>
              <a:gd name="adj1" fmla="val -20833"/>
              <a:gd name="adj2" fmla="val 81818"/>
            </a:avLst>
          </a:prstGeom>
          <a:solidFill>
            <a:schemeClr val="bg1"/>
          </a:solidFill>
          <a:ln w="3175" cap="flat" cmpd="sng" algn="ctr">
            <a:solidFill>
              <a:schemeClr val="tx1"/>
            </a:solidFill>
            <a:prstDash val="solid"/>
            <a:round/>
            <a:headEnd type="none" w="sm" len="sm"/>
            <a:tailEnd type="none" w="med" len="med"/>
          </a:ln>
          <a:effectLst/>
        </p:spPr>
        <p:txBody>
          <a:bodyPr rtlCol="0" anchor="ctr"/>
          <a:lstStyle/>
          <a:p>
            <a:pPr algn="ctr"/>
            <a:r>
              <a:rPr lang="en-US" dirty="0"/>
              <a:t>No immunity</a:t>
            </a:r>
          </a:p>
        </p:txBody>
      </p:sp>
      <p:sp>
        <p:nvSpPr>
          <p:cNvPr id="17" name="Oval Callout 16"/>
          <p:cNvSpPr/>
          <p:nvPr/>
        </p:nvSpPr>
        <p:spPr bwMode="auto">
          <a:xfrm>
            <a:off x="2159000" y="2527300"/>
            <a:ext cx="2222500" cy="1117600"/>
          </a:xfrm>
          <a:prstGeom prst="wedgeEllipseCallout">
            <a:avLst>
              <a:gd name="adj1" fmla="val -43690"/>
              <a:gd name="adj2" fmla="val 85227"/>
            </a:avLst>
          </a:prstGeom>
          <a:solidFill>
            <a:schemeClr val="bg1"/>
          </a:solidFill>
          <a:ln w="3175" cap="flat" cmpd="sng" algn="ctr">
            <a:solidFill>
              <a:schemeClr val="tx1"/>
            </a:solidFill>
            <a:prstDash val="solid"/>
            <a:round/>
            <a:headEnd type="none" w="sm" len="sm"/>
            <a:tailEnd type="none" w="med" len="med"/>
          </a:ln>
          <a:effectLst/>
        </p:spPr>
        <p:txBody>
          <a:bodyPr rtlCol="0" anchor="ctr"/>
          <a:lstStyle/>
          <a:p>
            <a:pPr algn="ctr"/>
            <a:r>
              <a:rPr lang="en-US" dirty="0"/>
              <a:t>Temp.</a:t>
            </a:r>
          </a:p>
          <a:p>
            <a:pPr algn="ctr"/>
            <a:r>
              <a:rPr lang="en-US" dirty="0"/>
              <a:t>immunity</a:t>
            </a:r>
          </a:p>
        </p:txBody>
      </p:sp>
      <p:sp>
        <p:nvSpPr>
          <p:cNvPr id="18" name="Oval Callout 17"/>
          <p:cNvSpPr/>
          <p:nvPr/>
        </p:nvSpPr>
        <p:spPr bwMode="auto">
          <a:xfrm>
            <a:off x="1600200" y="4445000"/>
            <a:ext cx="2286000" cy="850900"/>
          </a:xfrm>
          <a:prstGeom prst="wedgeEllipseCallout">
            <a:avLst>
              <a:gd name="adj1" fmla="val -80261"/>
              <a:gd name="adj2" fmla="val -25000"/>
            </a:avLst>
          </a:prstGeom>
          <a:solidFill>
            <a:schemeClr val="bg1"/>
          </a:solidFill>
          <a:ln w="3175" cap="flat" cmpd="sng" algn="ctr">
            <a:solidFill>
              <a:schemeClr val="tx1"/>
            </a:solidFill>
            <a:prstDash val="solid"/>
            <a:round/>
            <a:headEnd type="none" w="sm" len="sm"/>
            <a:tailEnd type="none" w="med" len="med"/>
          </a:ln>
          <a:effectLst/>
        </p:spPr>
        <p:txBody>
          <a:bodyPr rtlCol="0" anchor="ctr"/>
          <a:lstStyle/>
          <a:p>
            <a:pPr algn="ctr"/>
            <a:r>
              <a:rPr lang="en-US" sz="2400" dirty="0" err="1"/>
              <a:t>w</a:t>
            </a:r>
            <a:r>
              <a:rPr lang="en-US" sz="2400" dirty="0"/>
              <a:t>/ incubation</a:t>
            </a:r>
          </a:p>
        </p:txBody>
      </p:sp>
    </p:spTree>
    <p:extLst>
      <p:ext uri="{BB962C8B-B14F-4D97-AF65-F5344CB8AC3E}">
        <p14:creationId xmlns:p14="http://schemas.microsoft.com/office/powerpoint/2010/main" val="1179691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Copyright (C) 2019 C. Faloutsos</a:t>
            </a:r>
          </a:p>
        </p:txBody>
      </p:sp>
      <p:sp>
        <p:nvSpPr>
          <p:cNvPr id="22531" name="Slide Number Placeholder 5"/>
          <p:cNvSpPr>
            <a:spLocks noGrp="1"/>
          </p:cNvSpPr>
          <p:nvPr>
            <p:ph type="sldNum" sz="quarter" idx="12"/>
          </p:nvPr>
        </p:nvSpPr>
        <p:spPr>
          <a:noFill/>
        </p:spPr>
        <p:txBody>
          <a:bodyPr/>
          <a:lstStyle/>
          <a:p>
            <a:fld id="{CA9CF61F-D18B-5946-9F36-FA97BCA712E8}" type="slidenum">
              <a:rPr lang="en-US" smtClean="0"/>
              <a:pPr/>
              <a:t>59</a:t>
            </a:fld>
            <a:endParaRPr lang="en-US"/>
          </a:p>
        </p:txBody>
      </p:sp>
      <p:sp>
        <p:nvSpPr>
          <p:cNvPr id="22532" name="Rectangle 2"/>
          <p:cNvSpPr>
            <a:spLocks noGrp="1" noChangeArrowheads="1"/>
          </p:cNvSpPr>
          <p:nvPr>
            <p:ph type="title"/>
          </p:nvPr>
        </p:nvSpPr>
        <p:spPr/>
        <p:txBody>
          <a:bodyPr/>
          <a:lstStyle/>
          <a:p>
            <a:r>
              <a:rPr lang="en-US" sz="3600" dirty="0">
                <a:ea typeface="ＭＳ Ｐゴシック" charset="-128"/>
                <a:cs typeface="ＭＳ Ｐゴシック" charset="-128"/>
              </a:rPr>
              <a:t>Roadmap</a:t>
            </a:r>
          </a:p>
        </p:txBody>
      </p:sp>
      <mc:AlternateContent xmlns:mc="http://schemas.openxmlformats.org/markup-compatibility/2006" xmlns:a14="http://schemas.microsoft.com/office/drawing/2010/main">
        <mc:Choice Requires="a14">
          <p:sp>
            <p:nvSpPr>
              <p:cNvPr id="22533" name="Rectangle 3"/>
              <p:cNvSpPr>
                <a:spLocks noGrp="1" noChangeArrowheads="1"/>
              </p:cNvSpPr>
              <p:nvPr>
                <p:ph type="body" idx="1"/>
              </p:nvPr>
            </p:nvSpPr>
            <p:spPr/>
            <p:txBody>
              <a:bodyPr/>
              <a:lstStyle/>
              <a:p>
                <a:r>
                  <a:rPr lang="en-US" dirty="0">
                    <a:ea typeface="ＭＳ Ｐゴシック" charset="-128"/>
                    <a:cs typeface="ＭＳ Ｐゴシック" charset="-128"/>
                  </a:rPr>
                  <a:t>P3.1: visualization</a:t>
                </a:r>
              </a:p>
              <a:p>
                <a:r>
                  <a:rPr lang="en-US" dirty="0">
                    <a:ea typeface="ＭＳ Ｐゴシック" charset="-128"/>
                    <a:cs typeface="ＭＳ Ｐゴシック" charset="-128"/>
                  </a:rPr>
                  <a:t>P3.2: Cascade analysis</a:t>
                </a:r>
              </a:p>
              <a:p>
                <a:pPr lvl="1"/>
                <a:r>
                  <a:rPr lang="en-US" dirty="0">
                    <a:ea typeface="ＭＳ Ｐゴシック" charset="-128"/>
                    <a:cs typeface="ＭＳ Ｐゴシック" charset="-128"/>
                  </a:rPr>
                  <a:t>(Fractional) Immunization</a:t>
                </a:r>
              </a:p>
              <a:p>
                <a:pPr lvl="1"/>
                <a:r>
                  <a:rPr lang="en-US" dirty="0">
                    <a:ea typeface="ＭＳ Ｐゴシック" charset="-128"/>
                    <a:cs typeface="ＭＳ Ｐゴシック" charset="-128"/>
                  </a:rPr>
                  <a:t>Epidemic thresholds</a:t>
                </a:r>
              </a:p>
              <a:p>
                <a:pPr lvl="1"/>
                <a:r>
                  <a:rPr lang="en-US" dirty="0">
                    <a:ea typeface="ＭＳ Ｐゴシック" charset="-128"/>
                    <a:cs typeface="ＭＳ Ｐゴシック" charset="-128"/>
                  </a:rPr>
                  <a:t>Intuition behind </a:t>
                </a:r>
                <a14:m>
                  <m:oMath xmlns:m="http://schemas.openxmlformats.org/officeDocument/2006/math">
                    <m:sSub>
                      <m:sSubPr>
                        <m:ctrlPr>
                          <a:rPr lang="en-US" b="0" i="1" smtClean="0">
                            <a:latin typeface="Cambria Math" panose="02040503050406030204" pitchFamily="18" charset="0"/>
                            <a:ea typeface="ＭＳ Ｐゴシック" charset="-128"/>
                            <a:cs typeface="ＭＳ Ｐゴシック" charset="-128"/>
                          </a:rPr>
                        </m:ctrlPr>
                      </m:sSubPr>
                      <m:e>
                        <m:r>
                          <a:rPr lang="en-US" b="0" i="1" smtClean="0">
                            <a:latin typeface="Cambria Math" panose="02040503050406030204" pitchFamily="18" charset="0"/>
                            <a:ea typeface="ＭＳ Ｐゴシック" charset="-128"/>
                            <a:cs typeface="ＭＳ Ｐゴシック" charset="-128"/>
                          </a:rPr>
                          <m:t>𝜆</m:t>
                        </m:r>
                      </m:e>
                      <m:sub>
                        <m:r>
                          <a:rPr lang="en-US" b="0" i="1" smtClean="0">
                            <a:latin typeface="Cambria Math" panose="02040503050406030204" pitchFamily="18" charset="0"/>
                            <a:ea typeface="ＭＳ Ｐゴシック" charset="-128"/>
                            <a:cs typeface="ＭＳ Ｐゴシック" charset="-128"/>
                          </a:rPr>
                          <m:t>1</m:t>
                        </m:r>
                      </m:sub>
                    </m:sSub>
                  </m:oMath>
                </a14:m>
                <a:endParaRPr lang="en-US" dirty="0">
                  <a:ea typeface="ＭＳ Ｐゴシック" charset="-128"/>
                  <a:cs typeface="ＭＳ Ｐゴシック" charset="-128"/>
                </a:endParaRPr>
              </a:p>
              <a:p>
                <a:r>
                  <a:rPr lang="en-US" dirty="0">
                    <a:ea typeface="ＭＳ Ｐゴシック" charset="-128"/>
                    <a:cs typeface="ＭＳ Ｐゴシック" charset="-128"/>
                  </a:rPr>
                  <a:t>Conclusions</a:t>
                </a:r>
              </a:p>
            </p:txBody>
          </p:sp>
        </mc:Choice>
        <mc:Fallback xmlns="">
          <p:sp>
            <p:nvSpPr>
              <p:cNvPr id="22533" name="Rectangle 3"/>
              <p:cNvSpPr>
                <a:spLocks noGrp="1" noRot="1" noChangeAspect="1" noMove="1" noResize="1" noEditPoints="1" noAdjustHandles="1" noChangeArrowheads="1" noChangeShapeType="1" noTextEdit="1"/>
              </p:cNvSpPr>
              <p:nvPr>
                <p:ph type="body" idx="1"/>
              </p:nvPr>
            </p:nvSpPr>
            <p:spPr>
              <a:blipFill>
                <a:blip r:embed="rId2"/>
                <a:stretch>
                  <a:fillRect l="-1631" t="-1362"/>
                </a:stretch>
              </a:blipFill>
            </p:spPr>
            <p:txBody>
              <a:bodyPr/>
              <a:lstStyle/>
              <a:p>
                <a:r>
                  <a:rPr lang="en-US">
                    <a:noFill/>
                  </a:rPr>
                  <a:t> </a:t>
                </a:r>
              </a:p>
            </p:txBody>
          </p:sp>
        </mc:Fallback>
      </mc:AlternateContent>
      <p:sp>
        <p:nvSpPr>
          <p:cNvPr id="22534" name="AutoShape 4"/>
          <p:cNvSpPr>
            <a:spLocks noChangeArrowheads="1"/>
          </p:cNvSpPr>
          <p:nvPr/>
        </p:nvSpPr>
        <p:spPr bwMode="auto">
          <a:xfrm>
            <a:off x="240058" y="3771900"/>
            <a:ext cx="377825" cy="290513"/>
          </a:xfrm>
          <a:prstGeom prst="rightArrow">
            <a:avLst>
              <a:gd name="adj1" fmla="val 50000"/>
              <a:gd name="adj2" fmla="val 32514"/>
            </a:avLst>
          </a:prstGeom>
          <a:solidFill>
            <a:srgbClr val="C00000"/>
          </a:solidFill>
          <a:ln w="28575">
            <a:noFill/>
            <a:miter lim="800000"/>
            <a:headEnd type="none" w="sm" len="sm"/>
            <a:tailEnd/>
          </a:ln>
        </p:spPr>
        <p:txBody>
          <a:bodyPr wrap="none" anchor="ctr">
            <a:prstTxWarp prst="textNoShape">
              <a:avLst/>
            </a:prstTxWarp>
          </a:bodyPr>
          <a:lstStyle/>
          <a:p>
            <a:endParaRPr lang="en-US"/>
          </a:p>
        </p:txBody>
      </p:sp>
      <p:sp>
        <p:nvSpPr>
          <p:cNvPr id="22535" name="Date Placeholder 7"/>
          <p:cNvSpPr>
            <a:spLocks noGrp="1"/>
          </p:cNvSpPr>
          <p:nvPr>
            <p:ph type="dt" sz="quarter" idx="10"/>
          </p:nvPr>
        </p:nvSpPr>
        <p:spPr>
          <a:noFill/>
        </p:spPr>
        <p:txBody>
          <a:bodyPr/>
          <a:lstStyle/>
          <a:p>
            <a:r>
              <a:rPr lang="en-US"/>
              <a:t>Gov. of India</a:t>
            </a:r>
          </a:p>
        </p:txBody>
      </p:sp>
      <p:pic>
        <p:nvPicPr>
          <p:cNvPr id="8" name="Picture 7" descr="energygen-road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67450" y="1371600"/>
            <a:ext cx="2457450" cy="1212850"/>
          </a:xfrm>
          <a:prstGeom prst="rect">
            <a:avLst/>
          </a:prstGeom>
          <a:noFill/>
          <a:ln w="9525">
            <a:noFill/>
            <a:miter lim="800000"/>
            <a:headEnd/>
            <a:tailEnd/>
          </a:ln>
        </p:spPr>
      </p:pic>
    </p:spTree>
    <p:extLst>
      <p:ext uri="{BB962C8B-B14F-4D97-AF65-F5344CB8AC3E}">
        <p14:creationId xmlns:p14="http://schemas.microsoft.com/office/powerpoint/2010/main" val="6042240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2">
            <a:extLst>
              <a:ext uri="{FF2B5EF4-FFF2-40B4-BE49-F238E27FC236}">
                <a16:creationId xmlns:a16="http://schemas.microsoft.com/office/drawing/2014/main" id="{D9FCDB5A-2092-5649-940F-AF3C6437110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2226" name="Footer Placeholder 3">
            <a:extLst>
              <a:ext uri="{FF2B5EF4-FFF2-40B4-BE49-F238E27FC236}">
                <a16:creationId xmlns:a16="http://schemas.microsoft.com/office/drawing/2014/main" id="{BD1F20F5-B303-4149-AF09-28C0D6C4C1D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2227" name="Slide Number Placeholder 4">
            <a:extLst>
              <a:ext uri="{FF2B5EF4-FFF2-40B4-BE49-F238E27FC236}">
                <a16:creationId xmlns:a16="http://schemas.microsoft.com/office/drawing/2014/main" id="{49169DD8-5D25-C74E-A0C7-CF89A1A67B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08C9EEE6-56F9-9944-8449-580188B3EA19}" type="slidenum">
              <a:rPr lang="en-US" altLang="en-US" sz="1400"/>
              <a:pPr>
                <a:spcBef>
                  <a:spcPct val="0"/>
                </a:spcBef>
                <a:buFontTx/>
                <a:buNone/>
              </a:pPr>
              <a:t>6</a:t>
            </a:fld>
            <a:endParaRPr lang="en-US" altLang="en-US" sz="1400"/>
          </a:p>
        </p:txBody>
      </p:sp>
      <p:sp>
        <p:nvSpPr>
          <p:cNvPr id="52228" name="Rectangle 2">
            <a:extLst>
              <a:ext uri="{FF2B5EF4-FFF2-40B4-BE49-F238E27FC236}">
                <a16:creationId xmlns:a16="http://schemas.microsoft.com/office/drawing/2014/main" id="{CE03A47D-BF47-064A-9993-4A6818F9AFEF}"/>
              </a:ext>
            </a:extLst>
          </p:cNvPr>
          <p:cNvSpPr>
            <a:spLocks noGrp="1" noChangeArrowheads="1"/>
          </p:cNvSpPr>
          <p:nvPr>
            <p:ph type="title"/>
          </p:nvPr>
        </p:nvSpPr>
        <p:spPr/>
        <p:txBody>
          <a:bodyPr/>
          <a:lstStyle/>
          <a:p>
            <a:r>
              <a:rPr lang="en-US" altLang="en-US">
                <a:ea typeface="ＭＳ Ｐゴシック" panose="020B0600070205080204" pitchFamily="34" charset="-128"/>
              </a:rPr>
              <a:t>PCA - Ratio Rules</a:t>
            </a:r>
          </a:p>
        </p:txBody>
      </p:sp>
      <p:grpSp>
        <p:nvGrpSpPr>
          <p:cNvPr id="52229" name="Group 8">
            <a:extLst>
              <a:ext uri="{FF2B5EF4-FFF2-40B4-BE49-F238E27FC236}">
                <a16:creationId xmlns:a16="http://schemas.microsoft.com/office/drawing/2014/main" id="{F6ABC5E9-E1C7-F844-BF9D-9FC9844955D1}"/>
              </a:ext>
            </a:extLst>
          </p:cNvPr>
          <p:cNvGrpSpPr>
            <a:grpSpLocks/>
          </p:cNvGrpSpPr>
          <p:nvPr/>
        </p:nvGrpSpPr>
        <p:grpSpPr bwMode="auto">
          <a:xfrm>
            <a:off x="1447800" y="1676400"/>
            <a:ext cx="6084888" cy="4424363"/>
            <a:chOff x="912" y="1056"/>
            <a:chExt cx="3833" cy="2787"/>
          </a:xfrm>
        </p:grpSpPr>
        <p:pic>
          <p:nvPicPr>
            <p:cNvPr id="52231" name="Picture 3" descr="plot-nba">
              <a:extLst>
                <a:ext uri="{FF2B5EF4-FFF2-40B4-BE49-F238E27FC236}">
                  <a16:creationId xmlns:a16="http://schemas.microsoft.com/office/drawing/2014/main" id="{F4CF9618-88B2-3A49-8ACA-428E294D3D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Oval 4">
              <a:extLst>
                <a:ext uri="{FF2B5EF4-FFF2-40B4-BE49-F238E27FC236}">
                  <a16:creationId xmlns:a16="http://schemas.microsoft.com/office/drawing/2014/main" id="{2FBA7E8E-B56A-FC4B-9A7B-133C5EC685E0}"/>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52233" name="Oval 5">
              <a:extLst>
                <a:ext uri="{FF2B5EF4-FFF2-40B4-BE49-F238E27FC236}">
                  <a16:creationId xmlns:a16="http://schemas.microsoft.com/office/drawing/2014/main" id="{5188309F-A756-2642-94AD-143AD524A0E1}"/>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52230" name="Text Box 7">
            <a:extLst>
              <a:ext uri="{FF2B5EF4-FFF2-40B4-BE49-F238E27FC236}">
                <a16:creationId xmlns:a16="http://schemas.microsoft.com/office/drawing/2014/main" id="{7A449346-E09D-104F-88FC-DEF5BF49AEB0}"/>
              </a:ext>
            </a:extLst>
          </p:cNvPr>
          <p:cNvSpPr txBox="1">
            <a:spLocks noChangeArrowheads="1"/>
          </p:cNvSpPr>
          <p:nvPr/>
        </p:nvSpPr>
        <p:spPr bwMode="auto">
          <a:xfrm>
            <a:off x="152400" y="1327150"/>
            <a:ext cx="21415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800"/>
              <a:t>NBA dataset</a:t>
            </a:r>
          </a:p>
          <a:p>
            <a:pPr>
              <a:spcBef>
                <a:spcPct val="0"/>
              </a:spcBef>
              <a:buFontTx/>
              <a:buNone/>
            </a:pPr>
            <a:r>
              <a:rPr lang="en-US" altLang="en-US" sz="2800"/>
              <a:t>~500 players;</a:t>
            </a:r>
          </a:p>
          <a:p>
            <a:pPr>
              <a:spcBef>
                <a:spcPct val="0"/>
              </a:spcBef>
              <a:buFontTx/>
              <a:buNone/>
            </a:pPr>
            <a:r>
              <a:rPr lang="en-US" altLang="en-US" sz="2800"/>
              <a:t>~30 attributes</a:t>
            </a:r>
          </a:p>
        </p:txBody>
      </p:sp>
    </p:spTree>
    <p:extLst>
      <p:ext uri="{BB962C8B-B14F-4D97-AF65-F5344CB8AC3E}">
        <p14:creationId xmlns:p14="http://schemas.microsoft.com/office/powerpoint/2010/main" val="28261479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23"/>
          <p:cNvSpPr>
            <a:spLocks noGrp="1"/>
          </p:cNvSpPr>
          <p:nvPr>
            <p:ph type="title"/>
          </p:nvPr>
        </p:nvSpPr>
        <p:spPr/>
        <p:txBody>
          <a:bodyPr/>
          <a:lstStyle/>
          <a:p>
            <a:pPr eaLnBrk="1" hangingPunct="1"/>
            <a:r>
              <a:rPr lang="en-US" dirty="0">
                <a:latin typeface="Palatino Linotype" charset="0"/>
              </a:rPr>
              <a:t>Intuition for </a:t>
            </a:r>
            <a:r>
              <a:rPr lang="el-GR" dirty="0">
                <a:latin typeface="Palatino Linotype" charset="0"/>
              </a:rPr>
              <a:t>λ</a:t>
            </a:r>
            <a:endParaRPr lang="en-US" dirty="0">
              <a:latin typeface="Palatino Linotype" charset="0"/>
            </a:endParaRPr>
          </a:p>
        </p:txBody>
      </p:sp>
      <p:sp>
        <p:nvSpPr>
          <p:cNvPr id="46086" name="Text Placeholder 5"/>
          <p:cNvSpPr>
            <a:spLocks noGrp="1"/>
          </p:cNvSpPr>
          <p:nvPr>
            <p:ph type="body" idx="1"/>
          </p:nvPr>
        </p:nvSpPr>
        <p:spPr/>
        <p:txBody>
          <a:bodyPr/>
          <a:lstStyle/>
          <a:p>
            <a:pPr eaLnBrk="1" hangingPunct="1"/>
            <a:r>
              <a:rPr lang="en-US" sz="3200" dirty="0"/>
              <a:t>“Official” definitions:</a:t>
            </a:r>
          </a:p>
        </p:txBody>
      </p:sp>
      <p:sp>
        <p:nvSpPr>
          <p:cNvPr id="21" name="Content Placeholder 20"/>
          <p:cNvSpPr>
            <a:spLocks noGrp="1"/>
          </p:cNvSpPr>
          <p:nvPr>
            <p:ph sz="half" idx="2"/>
          </p:nvPr>
        </p:nvSpPr>
        <p:spPr>
          <a:xfrm>
            <a:off x="152400" y="2174875"/>
            <a:ext cx="4191000" cy="3951288"/>
          </a:xfrm>
        </p:spPr>
        <p:txBody>
          <a:bodyPr/>
          <a:lstStyle/>
          <a:p>
            <a:pPr eaLnBrk="1" hangingPunct="1"/>
            <a:r>
              <a:rPr lang="en-US" i="1" dirty="0">
                <a:latin typeface="Palatino Linotype" charset="0"/>
              </a:rPr>
              <a:t>Let </a:t>
            </a:r>
            <a:r>
              <a:rPr lang="en-US" b="1" i="1" dirty="0">
                <a:latin typeface="Palatino Linotype" charset="0"/>
              </a:rPr>
              <a:t>A</a:t>
            </a:r>
            <a:r>
              <a:rPr lang="en-US" i="1" dirty="0">
                <a:latin typeface="Palatino Linotype" charset="0"/>
              </a:rPr>
              <a:t> be the adjacency matrix. Then </a:t>
            </a:r>
            <a:r>
              <a:rPr lang="el-GR" i="1" dirty="0">
                <a:latin typeface="Palatino Linotype" charset="0"/>
              </a:rPr>
              <a:t>λ</a:t>
            </a:r>
            <a:r>
              <a:rPr lang="en-US" i="1" dirty="0">
                <a:latin typeface="Palatino Linotype" charset="0"/>
              </a:rPr>
              <a:t> is the root with the largest magnitude of the characteristic polynomial of </a:t>
            </a:r>
            <a:r>
              <a:rPr lang="en-US" b="1" i="1" dirty="0">
                <a:latin typeface="Palatino Linotype" charset="0"/>
              </a:rPr>
              <a:t>A</a:t>
            </a:r>
            <a:r>
              <a:rPr lang="en-US" i="1" dirty="0">
                <a:latin typeface="Palatino Linotype" charset="0"/>
              </a:rPr>
              <a:t> [</a:t>
            </a:r>
            <a:r>
              <a:rPr lang="en-US" i="1" dirty="0" err="1">
                <a:latin typeface="Palatino Linotype" charset="0"/>
              </a:rPr>
              <a:t>det(</a:t>
            </a:r>
            <a:r>
              <a:rPr lang="en-US" b="1" i="1" dirty="0" err="1">
                <a:latin typeface="Palatino Linotype" charset="0"/>
              </a:rPr>
              <a:t>A</a:t>
            </a:r>
            <a:r>
              <a:rPr lang="en-US" i="1" dirty="0">
                <a:latin typeface="Palatino Linotype" charset="0"/>
              </a:rPr>
              <a:t> – </a:t>
            </a:r>
            <a:r>
              <a:rPr lang="en-US" i="1" dirty="0" err="1">
                <a:latin typeface="Symbol"/>
              </a:rPr>
              <a:t>l</a:t>
            </a:r>
            <a:r>
              <a:rPr lang="en-US" b="1" i="1" dirty="0" err="1">
                <a:latin typeface="Palatino Linotype" charset="0"/>
              </a:rPr>
              <a:t>I</a:t>
            </a:r>
            <a:r>
              <a:rPr lang="en-US" i="1" dirty="0">
                <a:latin typeface="Palatino Linotype" charset="0"/>
              </a:rPr>
              <a:t>)].</a:t>
            </a:r>
          </a:p>
          <a:p>
            <a:pPr eaLnBrk="1" hangingPunct="1"/>
            <a:r>
              <a:rPr lang="en-US" dirty="0">
                <a:latin typeface="Palatino Linotype" charset="0"/>
              </a:rPr>
              <a:t>Also:  </a:t>
            </a:r>
            <a:r>
              <a:rPr lang="en-US" b="1" dirty="0">
                <a:latin typeface="Palatino Linotype" charset="0"/>
              </a:rPr>
              <a:t>A</a:t>
            </a:r>
            <a:r>
              <a:rPr lang="en-US" dirty="0">
                <a:latin typeface="Palatino Linotype" charset="0"/>
              </a:rPr>
              <a:t> </a:t>
            </a:r>
            <a:r>
              <a:rPr lang="en-US" b="1" dirty="0" err="1">
                <a:latin typeface="Palatino Linotype" charset="0"/>
              </a:rPr>
              <a:t>x</a:t>
            </a:r>
            <a:r>
              <a:rPr lang="en-US" dirty="0">
                <a:latin typeface="Palatino Linotype" charset="0"/>
              </a:rPr>
              <a:t> = </a:t>
            </a:r>
            <a:r>
              <a:rPr lang="en-US" dirty="0" err="1">
                <a:latin typeface="Symbol"/>
              </a:rPr>
              <a:t>l</a:t>
            </a:r>
            <a:r>
              <a:rPr lang="en-US" dirty="0">
                <a:latin typeface="Palatino Linotype" charset="0"/>
              </a:rPr>
              <a:t> </a:t>
            </a:r>
            <a:r>
              <a:rPr lang="en-US" b="1" dirty="0" err="1">
                <a:latin typeface="Palatino Linotype" charset="0"/>
              </a:rPr>
              <a:t>x</a:t>
            </a:r>
            <a:endParaRPr lang="en-US" b="1" dirty="0">
              <a:latin typeface="Palatino Linotype" charset="0"/>
            </a:endParaRPr>
          </a:p>
          <a:p>
            <a:pPr eaLnBrk="1" hangingPunct="1"/>
            <a:endParaRPr lang="en-US" i="1" dirty="0">
              <a:latin typeface="Palatino Linotype" charset="0"/>
            </a:endParaRPr>
          </a:p>
          <a:p>
            <a:pPr eaLnBrk="1" hangingPunct="1"/>
            <a:endParaRPr lang="en-US" dirty="0"/>
          </a:p>
          <a:p>
            <a:pPr eaLnBrk="1" hangingPunct="1">
              <a:buNone/>
            </a:pPr>
            <a:r>
              <a:rPr lang="en-US" dirty="0"/>
              <a:t>Neither gives much intuition!</a:t>
            </a:r>
            <a:endParaRPr lang="en-US" i="1" dirty="0">
              <a:latin typeface="Palatino Linotype" charset="0"/>
            </a:endParaRPr>
          </a:p>
          <a:p>
            <a:pPr eaLnBrk="1" hangingPunct="1"/>
            <a:endParaRPr lang="en-US" dirty="0"/>
          </a:p>
        </p:txBody>
      </p:sp>
      <p:sp>
        <p:nvSpPr>
          <p:cNvPr id="7" name="Text Placeholder 6"/>
          <p:cNvSpPr>
            <a:spLocks noGrp="1"/>
          </p:cNvSpPr>
          <p:nvPr>
            <p:ph type="body" sz="quarter" idx="3"/>
          </p:nvPr>
        </p:nvSpPr>
        <p:spPr>
          <a:xfrm>
            <a:off x="4645025" y="1535113"/>
            <a:ext cx="4346575" cy="639762"/>
          </a:xfrm>
        </p:spPr>
        <p:txBody>
          <a:bodyPr/>
          <a:lstStyle/>
          <a:p>
            <a:pPr eaLnBrk="1" hangingPunct="1"/>
            <a:r>
              <a:rPr lang="en-US" sz="3200" dirty="0">
                <a:solidFill>
                  <a:srgbClr val="00B050"/>
                </a:solidFill>
              </a:rPr>
              <a:t>“Un-official” Intuition </a:t>
            </a:r>
            <a:endParaRPr lang="en-US" sz="3200" dirty="0"/>
          </a:p>
        </p:txBody>
      </p:sp>
      <p:sp>
        <p:nvSpPr>
          <p:cNvPr id="8" name="Content Placeholder 7"/>
          <p:cNvSpPr>
            <a:spLocks noGrp="1"/>
          </p:cNvSpPr>
          <p:nvPr>
            <p:ph sz="quarter" idx="4"/>
          </p:nvPr>
        </p:nvSpPr>
        <p:spPr>
          <a:xfrm>
            <a:off x="4645025" y="2174875"/>
            <a:ext cx="4346575" cy="3951288"/>
          </a:xfrm>
        </p:spPr>
        <p:txBody>
          <a:bodyPr/>
          <a:lstStyle/>
          <a:p>
            <a:pPr eaLnBrk="1" hangingPunct="1"/>
            <a:r>
              <a:rPr lang="en-US" sz="3200" dirty="0">
                <a:latin typeface="Palatino Linotype" charset="0"/>
              </a:rPr>
              <a:t>For ‘homogeneous’ graphs, </a:t>
            </a:r>
            <a:r>
              <a:rPr lang="el-GR" sz="3200" i="1" dirty="0">
                <a:latin typeface="Palatino Linotype" charset="0"/>
              </a:rPr>
              <a:t>λ</a:t>
            </a:r>
            <a:r>
              <a:rPr lang="en-US" sz="3200" i="1" dirty="0">
                <a:latin typeface="Palatino Linotype" charset="0"/>
              </a:rPr>
              <a:t> == degree</a:t>
            </a:r>
            <a:endParaRPr lang="en-US" sz="3200" dirty="0"/>
          </a:p>
          <a:p>
            <a:pPr eaLnBrk="1" hangingPunct="1">
              <a:buNone/>
            </a:pPr>
            <a:endParaRPr lang="en-US" sz="3200" i="1" dirty="0">
              <a:latin typeface="Palatino Linotype" charset="0"/>
            </a:endParaRPr>
          </a:p>
          <a:p>
            <a:pPr eaLnBrk="1" hangingPunct="1"/>
            <a:r>
              <a:rPr lang="el-GR" sz="3200" i="1" dirty="0">
                <a:latin typeface="Palatino Linotype" charset="0"/>
              </a:rPr>
              <a:t>λ</a:t>
            </a:r>
            <a:r>
              <a:rPr lang="en-US" sz="3200" i="1" dirty="0">
                <a:latin typeface="Palatino Linotype" charset="0"/>
              </a:rPr>
              <a:t> ~ </a:t>
            </a:r>
            <a:r>
              <a:rPr lang="en-US" sz="3200" dirty="0">
                <a:latin typeface="Palatino Linotype" charset="0"/>
              </a:rPr>
              <a:t>avg degree</a:t>
            </a:r>
          </a:p>
          <a:p>
            <a:pPr lvl="1" eaLnBrk="1" hangingPunct="1"/>
            <a:r>
              <a:rPr lang="en-US" sz="2800" dirty="0">
                <a:latin typeface="Palatino Linotype" charset="0"/>
              </a:rPr>
              <a:t>done right, for skewed degree distributions</a:t>
            </a:r>
          </a:p>
        </p:txBody>
      </p:sp>
      <p:cxnSp>
        <p:nvCxnSpPr>
          <p:cNvPr id="25" name="Straight Connector 24"/>
          <p:cNvCxnSpPr/>
          <p:nvPr/>
        </p:nvCxnSpPr>
        <p:spPr>
          <a:xfrm>
            <a:off x="4419600" y="1219200"/>
            <a:ext cx="0" cy="5105400"/>
          </a:xfrm>
          <a:prstGeom prst="line">
            <a:avLst/>
          </a:prstGeom>
          <a:ln w="7302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pPr>
              <a:defRPr/>
            </a:pPr>
            <a:r>
              <a:rPr lang="en-US"/>
              <a:t>Copyright (C) 2019 C. Faloutsos</a:t>
            </a:r>
          </a:p>
        </p:txBody>
      </p:sp>
      <p:sp>
        <p:nvSpPr>
          <p:cNvPr id="22" name="Slide Number Placeholder 21"/>
          <p:cNvSpPr>
            <a:spLocks noGrp="1"/>
          </p:cNvSpPr>
          <p:nvPr>
            <p:ph type="sldNum" sz="quarter" idx="12"/>
          </p:nvPr>
        </p:nvSpPr>
        <p:spPr/>
        <p:txBody>
          <a:bodyPr/>
          <a:lstStyle/>
          <a:p>
            <a:pPr>
              <a:defRPr/>
            </a:pPr>
            <a:fld id="{7E34C796-14A4-B24C-B26B-82C711D4BBA7}" type="slidenum">
              <a:rPr lang="en-US"/>
              <a:pPr>
                <a:defRPr/>
              </a:pPr>
              <a:t>60</a:t>
            </a:fld>
            <a:endParaRPr lang="en-US"/>
          </a:p>
        </p:txBody>
      </p:sp>
      <p:sp>
        <p:nvSpPr>
          <p:cNvPr id="23" name="Date Placeholder 22"/>
          <p:cNvSpPr>
            <a:spLocks noGrp="1"/>
          </p:cNvSpPr>
          <p:nvPr>
            <p:ph type="dt" sz="quarter" idx="10"/>
          </p:nvPr>
        </p:nvSpPr>
        <p:spPr/>
        <p:txBody>
          <a:bodyPr/>
          <a:lstStyle/>
          <a:p>
            <a:pPr>
              <a:defRPr/>
            </a:pPr>
            <a:r>
              <a:rPr lang="en-US"/>
              <a:t>Gov. of India</a:t>
            </a:r>
          </a:p>
        </p:txBody>
      </p:sp>
      <p:sp>
        <p:nvSpPr>
          <p:cNvPr id="11" name="Cloud Callout 10"/>
          <p:cNvSpPr/>
          <p:nvPr/>
        </p:nvSpPr>
        <p:spPr bwMode="auto">
          <a:xfrm>
            <a:off x="1257300" y="4013200"/>
            <a:ext cx="1473200" cy="863600"/>
          </a:xfrm>
          <a:prstGeom prst="cloudCallou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grpSp>
        <p:nvGrpSpPr>
          <p:cNvPr id="2" name="Group 30"/>
          <p:cNvGrpSpPr/>
          <p:nvPr/>
        </p:nvGrpSpPr>
        <p:grpSpPr>
          <a:xfrm>
            <a:off x="5715000" y="3429000"/>
            <a:ext cx="1930400" cy="203200"/>
            <a:chOff x="2044700" y="7200900"/>
            <a:chExt cx="3543300" cy="393700"/>
          </a:xfrm>
        </p:grpSpPr>
        <p:sp>
          <p:nvSpPr>
            <p:cNvPr id="12" name="Oval 11"/>
            <p:cNvSpPr/>
            <p:nvPr/>
          </p:nvSpPr>
          <p:spPr bwMode="auto">
            <a:xfrm>
              <a:off x="2044700" y="7200900"/>
              <a:ext cx="406400" cy="393700"/>
            </a:xfrm>
            <a:prstGeom prst="ellipse">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13" name="Oval 12"/>
            <p:cNvSpPr/>
            <p:nvPr/>
          </p:nvSpPr>
          <p:spPr bwMode="auto">
            <a:xfrm>
              <a:off x="4140200" y="7200900"/>
              <a:ext cx="406400" cy="393700"/>
            </a:xfrm>
            <a:prstGeom prst="ellipse">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14" name="Oval 13"/>
            <p:cNvSpPr/>
            <p:nvPr/>
          </p:nvSpPr>
          <p:spPr bwMode="auto">
            <a:xfrm>
              <a:off x="3048000" y="7200900"/>
              <a:ext cx="406400" cy="393700"/>
            </a:xfrm>
            <a:prstGeom prst="ellipse">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15" name="Oval 14"/>
            <p:cNvSpPr/>
            <p:nvPr/>
          </p:nvSpPr>
          <p:spPr bwMode="auto">
            <a:xfrm>
              <a:off x="5181600" y="7200900"/>
              <a:ext cx="406400" cy="393700"/>
            </a:xfrm>
            <a:prstGeom prst="ellipse">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cxnSp>
          <p:nvCxnSpPr>
            <p:cNvPr id="17" name="Straight Connector 16"/>
            <p:cNvCxnSpPr>
              <a:stCxn id="12" idx="6"/>
              <a:endCxn id="14" idx="2"/>
            </p:cNvCxnSpPr>
            <p:nvPr/>
          </p:nvCxnSpPr>
          <p:spPr bwMode="auto">
            <a:xfrm>
              <a:off x="2451100" y="7397750"/>
              <a:ext cx="596900" cy="1588"/>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18" name="Straight Connector 17"/>
            <p:cNvCxnSpPr>
              <a:stCxn id="14" idx="6"/>
              <a:endCxn id="13" idx="2"/>
            </p:cNvCxnSpPr>
            <p:nvPr/>
          </p:nvCxnSpPr>
          <p:spPr bwMode="auto">
            <a:xfrm>
              <a:off x="3454400" y="7397750"/>
              <a:ext cx="685800" cy="1588"/>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20" name="Straight Connector 19"/>
            <p:cNvCxnSpPr>
              <a:stCxn id="13" idx="6"/>
              <a:endCxn id="15" idx="2"/>
            </p:cNvCxnSpPr>
            <p:nvPr/>
          </p:nvCxnSpPr>
          <p:spPr bwMode="auto">
            <a:xfrm>
              <a:off x="4546600" y="7397750"/>
              <a:ext cx="635000" cy="1588"/>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28" name="Curved Connector 27"/>
            <p:cNvCxnSpPr>
              <a:stCxn id="15" idx="6"/>
              <a:endCxn id="12" idx="2"/>
            </p:cNvCxnSpPr>
            <p:nvPr/>
          </p:nvCxnSpPr>
          <p:spPr bwMode="auto">
            <a:xfrm flipH="1">
              <a:off x="2044700" y="7397750"/>
              <a:ext cx="3543300" cy="1588"/>
            </a:xfrm>
            <a:prstGeom prst="curvedConnector5">
              <a:avLst>
                <a:gd name="adj1" fmla="val -6452"/>
                <a:gd name="adj2" fmla="val 39587531"/>
                <a:gd name="adj3" fmla="val 106452"/>
              </a:avLst>
            </a:prstGeom>
            <a:solidFill>
              <a:schemeClr val="accent1"/>
            </a:solidFill>
            <a:ln w="3175" cap="flat" cmpd="sng" algn="ctr">
              <a:solidFill>
                <a:schemeClr val="tx1"/>
              </a:solidFill>
              <a:prstDash val="solid"/>
              <a:round/>
              <a:headEnd type="none" w="sm" len="sm"/>
              <a:tailEnd type="none" w="med" len="med"/>
            </a:ln>
            <a:effectLst/>
          </p:spPr>
        </p:cxnSp>
      </p:grpSp>
    </p:spTree>
    <p:extLst>
      <p:ext uri="{BB962C8B-B14F-4D97-AF65-F5344CB8AC3E}">
        <p14:creationId xmlns:p14="http://schemas.microsoft.com/office/powerpoint/2010/main" val="2425221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533400" y="2613025"/>
            <a:ext cx="8229600" cy="2797175"/>
          </a:xfrm>
        </p:spPr>
      </p:pic>
      <p:sp>
        <p:nvSpPr>
          <p:cNvPr id="7" name="Rectangle 6"/>
          <p:cNvSpPr/>
          <p:nvPr/>
        </p:nvSpPr>
        <p:spPr>
          <a:xfrm>
            <a:off x="2362200" y="4953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5029200" y="4953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696200" y="4953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600200"/>
            <a:ext cx="9144000" cy="762000"/>
          </a:xfrm>
          <a:prstGeom prst="rect">
            <a:avLst/>
          </a:prstGeom>
          <a:solidFill>
            <a:srgbClr val="7030A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057400" y="48006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800600" y="4800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7391400" y="4800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8" name="Title 22"/>
          <p:cNvSpPr>
            <a:spLocks noGrp="1"/>
          </p:cNvSpPr>
          <p:nvPr>
            <p:ph type="title"/>
          </p:nvPr>
        </p:nvSpPr>
        <p:spPr/>
        <p:txBody>
          <a:bodyPr/>
          <a:lstStyle/>
          <a:p>
            <a:pPr eaLnBrk="1" hangingPunct="1"/>
            <a:r>
              <a:rPr lang="en-US">
                <a:latin typeface="Palatino Linotype" charset="0"/>
              </a:rPr>
              <a:t>Largest Eigenvalue (</a:t>
            </a:r>
            <a:r>
              <a:rPr lang="el-GR">
                <a:latin typeface="Palatino Linotype" charset="0"/>
              </a:rPr>
              <a:t>λ</a:t>
            </a:r>
            <a:r>
              <a:rPr lang="en-US">
                <a:latin typeface="Palatino Linotype" charset="0"/>
              </a:rPr>
              <a:t>)</a:t>
            </a:r>
          </a:p>
        </p:txBody>
      </p:sp>
      <p:sp>
        <p:nvSpPr>
          <p:cNvPr id="21" name="Oval 20"/>
          <p:cNvSpPr/>
          <p:nvPr/>
        </p:nvSpPr>
        <p:spPr>
          <a:xfrm>
            <a:off x="32004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33528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35052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211763" y="32766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5287963" y="34290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211763" y="35814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4419600" y="35814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419600" y="32766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3434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8412163" y="27432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8412163" y="29718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8412163" y="32004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8412163" y="34290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8412163" y="36576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8412163" y="38862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8412163" y="41148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55" name="TextBox 42"/>
          <p:cNvSpPr txBox="1">
            <a:spLocks noChangeArrowheads="1"/>
          </p:cNvSpPr>
          <p:nvPr/>
        </p:nvSpPr>
        <p:spPr bwMode="auto">
          <a:xfrm>
            <a:off x="1219200" y="4216400"/>
            <a:ext cx="1371600" cy="584200"/>
          </a:xfrm>
          <a:prstGeom prst="rect">
            <a:avLst/>
          </a:prstGeom>
          <a:noFill/>
          <a:ln w="9525">
            <a:noFill/>
            <a:miter lim="800000"/>
            <a:headEnd/>
            <a:tailEnd/>
          </a:ln>
        </p:spPr>
        <p:txBody>
          <a:bodyPr>
            <a:prstTxWarp prst="textNoShape">
              <a:avLst/>
            </a:prstTxWarp>
            <a:spAutoFit/>
          </a:bodyPr>
          <a:lstStyle/>
          <a:p>
            <a:r>
              <a:rPr lang="en-US" sz="3200" i="1">
                <a:latin typeface="Calibri" charset="0"/>
              </a:rPr>
              <a:t>λ ≈ 2</a:t>
            </a:r>
            <a:endParaRPr lang="en-US" sz="3200">
              <a:latin typeface="Calibri" charset="0"/>
            </a:endParaRPr>
          </a:p>
        </p:txBody>
      </p:sp>
      <p:sp>
        <p:nvSpPr>
          <p:cNvPr id="48156" name="TextBox 43"/>
          <p:cNvSpPr txBox="1">
            <a:spLocks noChangeArrowheads="1"/>
          </p:cNvSpPr>
          <p:nvPr/>
        </p:nvSpPr>
        <p:spPr bwMode="auto">
          <a:xfrm>
            <a:off x="3962400" y="4216400"/>
            <a:ext cx="1600200" cy="584200"/>
          </a:xfrm>
          <a:prstGeom prst="rect">
            <a:avLst/>
          </a:prstGeom>
          <a:noFill/>
          <a:ln w="9525">
            <a:noFill/>
            <a:miter lim="800000"/>
            <a:headEnd/>
            <a:tailEnd/>
          </a:ln>
        </p:spPr>
        <p:txBody>
          <a:bodyPr>
            <a:prstTxWarp prst="textNoShape">
              <a:avLst/>
            </a:prstTxWarp>
            <a:spAutoFit/>
          </a:bodyPr>
          <a:lstStyle/>
          <a:p>
            <a:r>
              <a:rPr lang="en-US" sz="3200" i="1">
                <a:latin typeface="Calibri" charset="0"/>
              </a:rPr>
              <a:t>λ =   N</a:t>
            </a:r>
            <a:endParaRPr lang="en-US" sz="3200">
              <a:latin typeface="Calibri" charset="0"/>
            </a:endParaRPr>
          </a:p>
        </p:txBody>
      </p:sp>
      <p:sp>
        <p:nvSpPr>
          <p:cNvPr id="48157" name="TextBox 44"/>
          <p:cNvSpPr txBox="1">
            <a:spLocks noChangeArrowheads="1"/>
          </p:cNvSpPr>
          <p:nvPr/>
        </p:nvSpPr>
        <p:spPr bwMode="auto">
          <a:xfrm>
            <a:off x="6858000" y="4216400"/>
            <a:ext cx="1600200" cy="584200"/>
          </a:xfrm>
          <a:prstGeom prst="rect">
            <a:avLst/>
          </a:prstGeom>
          <a:noFill/>
          <a:ln w="9525">
            <a:noFill/>
            <a:miter lim="800000"/>
            <a:headEnd/>
            <a:tailEnd/>
          </a:ln>
        </p:spPr>
        <p:txBody>
          <a:bodyPr>
            <a:prstTxWarp prst="textNoShape">
              <a:avLst/>
            </a:prstTxWarp>
            <a:spAutoFit/>
          </a:bodyPr>
          <a:lstStyle/>
          <a:p>
            <a:r>
              <a:rPr lang="en-US" sz="3200" i="1">
                <a:latin typeface="Calibri" charset="0"/>
              </a:rPr>
              <a:t>λ = N-1</a:t>
            </a:r>
            <a:endParaRPr lang="en-US" sz="3200">
              <a:latin typeface="Calibri" charset="0"/>
            </a:endParaRPr>
          </a:p>
        </p:txBody>
      </p:sp>
      <p:pic>
        <p:nvPicPr>
          <p:cNvPr id="48158" name="Picture 2" descr="http://t1.gstatic.com/images?q=tbn:ANd9GcTDEfPrNaT226ngAwVucVK_Tw1Va69baC2OL2H3-bu8QudHNqkX"/>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7400" y="3810000"/>
            <a:ext cx="944563" cy="1181100"/>
          </a:xfrm>
          <a:prstGeom prst="rect">
            <a:avLst/>
          </a:prstGeom>
          <a:noFill/>
          <a:ln w="9525">
            <a:noFill/>
            <a:miter lim="800000"/>
            <a:headEnd/>
            <a:tailEnd/>
          </a:ln>
        </p:spPr>
      </p:pic>
      <p:sp>
        <p:nvSpPr>
          <p:cNvPr id="48159" name="TextBox 41"/>
          <p:cNvSpPr txBox="1">
            <a:spLocks noChangeArrowheads="1"/>
          </p:cNvSpPr>
          <p:nvPr/>
        </p:nvSpPr>
        <p:spPr bwMode="auto">
          <a:xfrm>
            <a:off x="0" y="5791200"/>
            <a:ext cx="3238500" cy="584776"/>
          </a:xfrm>
          <a:prstGeom prst="rect">
            <a:avLst/>
          </a:prstGeom>
          <a:noFill/>
          <a:ln w="9525">
            <a:noFill/>
            <a:miter lim="800000"/>
            <a:headEnd/>
            <a:tailEnd/>
          </a:ln>
        </p:spPr>
        <p:txBody>
          <a:bodyPr wrap="square">
            <a:prstTxWarp prst="textNoShape">
              <a:avLst/>
            </a:prstTxWarp>
            <a:spAutoFit/>
          </a:bodyPr>
          <a:lstStyle/>
          <a:p>
            <a:r>
              <a:rPr lang="en-US" sz="3200" i="1" dirty="0">
                <a:solidFill>
                  <a:srgbClr val="0F772A"/>
                </a:solidFill>
                <a:latin typeface="Calibri" charset="0"/>
              </a:rPr>
              <a:t>N = </a:t>
            </a:r>
            <a:r>
              <a:rPr lang="en-US" sz="3200" dirty="0">
                <a:solidFill>
                  <a:srgbClr val="0F772A"/>
                </a:solidFill>
                <a:latin typeface="Calibri" charset="0"/>
              </a:rPr>
              <a:t>1000 nodes</a:t>
            </a:r>
            <a:endParaRPr lang="en-US" sz="2000" dirty="0">
              <a:solidFill>
                <a:srgbClr val="0F772A"/>
              </a:solidFill>
              <a:latin typeface="Calibri" charset="0"/>
            </a:endParaRPr>
          </a:p>
        </p:txBody>
      </p:sp>
      <p:sp>
        <p:nvSpPr>
          <p:cNvPr id="48160" name="TextBox 45"/>
          <p:cNvSpPr txBox="1">
            <a:spLocks noChangeArrowheads="1"/>
          </p:cNvSpPr>
          <p:nvPr/>
        </p:nvSpPr>
        <p:spPr bwMode="auto">
          <a:xfrm>
            <a:off x="990600" y="5410200"/>
            <a:ext cx="1066800" cy="584200"/>
          </a:xfrm>
          <a:prstGeom prst="rect">
            <a:avLst/>
          </a:prstGeom>
          <a:noFill/>
          <a:ln w="9525">
            <a:noFill/>
            <a:miter lim="800000"/>
            <a:headEnd/>
            <a:tailEnd/>
          </a:ln>
        </p:spPr>
        <p:txBody>
          <a:bodyPr>
            <a:prstTxWarp prst="textNoShape">
              <a:avLst/>
            </a:prstTxWarp>
            <a:spAutoFit/>
          </a:bodyPr>
          <a:lstStyle/>
          <a:p>
            <a:r>
              <a:rPr lang="en-US" sz="3200" i="1">
                <a:solidFill>
                  <a:srgbClr val="0F772A"/>
                </a:solidFill>
                <a:latin typeface="Calibri" charset="0"/>
              </a:rPr>
              <a:t>λ </a:t>
            </a:r>
            <a:r>
              <a:rPr lang="en-US" sz="3200">
                <a:solidFill>
                  <a:srgbClr val="0F772A"/>
                </a:solidFill>
                <a:latin typeface="Calibri" charset="0"/>
              </a:rPr>
              <a:t>≈ 2</a:t>
            </a:r>
          </a:p>
        </p:txBody>
      </p:sp>
      <p:sp>
        <p:nvSpPr>
          <p:cNvPr id="48161" name="TextBox 46"/>
          <p:cNvSpPr txBox="1">
            <a:spLocks noChangeArrowheads="1"/>
          </p:cNvSpPr>
          <p:nvPr/>
        </p:nvSpPr>
        <p:spPr bwMode="auto">
          <a:xfrm>
            <a:off x="3581400" y="5410200"/>
            <a:ext cx="1905000" cy="584200"/>
          </a:xfrm>
          <a:prstGeom prst="rect">
            <a:avLst/>
          </a:prstGeom>
          <a:noFill/>
          <a:ln w="9525">
            <a:noFill/>
            <a:miter lim="800000"/>
            <a:headEnd/>
            <a:tailEnd/>
          </a:ln>
        </p:spPr>
        <p:txBody>
          <a:bodyPr>
            <a:prstTxWarp prst="textNoShape">
              <a:avLst/>
            </a:prstTxWarp>
            <a:spAutoFit/>
          </a:bodyPr>
          <a:lstStyle/>
          <a:p>
            <a:r>
              <a:rPr lang="en-US" sz="3200" i="1">
                <a:solidFill>
                  <a:srgbClr val="0F772A"/>
                </a:solidFill>
                <a:latin typeface="Calibri" charset="0"/>
              </a:rPr>
              <a:t>λ</a:t>
            </a:r>
            <a:r>
              <a:rPr lang="en-US" sz="3200">
                <a:solidFill>
                  <a:srgbClr val="0F772A"/>
                </a:solidFill>
                <a:latin typeface="Calibri" charset="0"/>
              </a:rPr>
              <a:t>= 31.67</a:t>
            </a:r>
          </a:p>
        </p:txBody>
      </p:sp>
      <p:sp>
        <p:nvSpPr>
          <p:cNvPr id="48162" name="TextBox 47"/>
          <p:cNvSpPr txBox="1">
            <a:spLocks noChangeArrowheads="1"/>
          </p:cNvSpPr>
          <p:nvPr/>
        </p:nvSpPr>
        <p:spPr bwMode="auto">
          <a:xfrm>
            <a:off x="6858000" y="5410200"/>
            <a:ext cx="1447800" cy="584200"/>
          </a:xfrm>
          <a:prstGeom prst="rect">
            <a:avLst/>
          </a:prstGeom>
          <a:noFill/>
          <a:ln w="9525">
            <a:noFill/>
            <a:miter lim="800000"/>
            <a:headEnd/>
            <a:tailEnd/>
          </a:ln>
        </p:spPr>
        <p:txBody>
          <a:bodyPr>
            <a:prstTxWarp prst="textNoShape">
              <a:avLst/>
            </a:prstTxWarp>
            <a:spAutoFit/>
          </a:bodyPr>
          <a:lstStyle/>
          <a:p>
            <a:r>
              <a:rPr lang="en-US" sz="3200" i="1">
                <a:solidFill>
                  <a:srgbClr val="0F772A"/>
                </a:solidFill>
                <a:latin typeface="Calibri" charset="0"/>
              </a:rPr>
              <a:t>λ</a:t>
            </a:r>
            <a:r>
              <a:rPr lang="en-US" sz="3200">
                <a:solidFill>
                  <a:srgbClr val="0F772A"/>
                </a:solidFill>
                <a:latin typeface="Calibri" charset="0"/>
              </a:rPr>
              <a:t>= 999</a:t>
            </a:r>
          </a:p>
        </p:txBody>
      </p:sp>
      <p:sp>
        <p:nvSpPr>
          <p:cNvPr id="48163" name="Rectangle 50"/>
          <p:cNvSpPr>
            <a:spLocks noChangeArrowheads="1"/>
          </p:cNvSpPr>
          <p:nvPr/>
        </p:nvSpPr>
        <p:spPr bwMode="auto">
          <a:xfrm>
            <a:off x="1752600" y="1701800"/>
            <a:ext cx="6019800" cy="584200"/>
          </a:xfrm>
          <a:prstGeom prst="rect">
            <a:avLst/>
          </a:prstGeom>
          <a:noFill/>
          <a:ln w="9525">
            <a:noFill/>
            <a:miter lim="800000"/>
            <a:headEnd/>
            <a:tailEnd/>
          </a:ln>
        </p:spPr>
        <p:txBody>
          <a:bodyPr>
            <a:prstTxWarp prst="textNoShape">
              <a:avLst/>
            </a:prstTxWarp>
            <a:spAutoFit/>
          </a:bodyPr>
          <a:lstStyle/>
          <a:p>
            <a:r>
              <a:rPr lang="en-US" sz="3200">
                <a:solidFill>
                  <a:srgbClr val="C00000"/>
                </a:solidFill>
                <a:latin typeface="Calibri" charset="0"/>
              </a:rPr>
              <a:t>better connectivity         higher </a:t>
            </a:r>
            <a:r>
              <a:rPr lang="en-US" sz="3200" i="1">
                <a:solidFill>
                  <a:srgbClr val="C00000"/>
                </a:solidFill>
                <a:latin typeface="Calibri" charset="0"/>
              </a:rPr>
              <a:t>λ</a:t>
            </a:r>
            <a:r>
              <a:rPr lang="en-US" sz="3200">
                <a:solidFill>
                  <a:srgbClr val="C00000"/>
                </a:solidFill>
                <a:latin typeface="Calibri" charset="0"/>
              </a:rPr>
              <a:t> </a:t>
            </a:r>
            <a:endParaRPr lang="zh-CN" altLang="en-US" sz="3200" i="1">
              <a:solidFill>
                <a:srgbClr val="C00000"/>
              </a:solidFill>
              <a:latin typeface="Calibri" charset="0"/>
              <a:ea typeface="宋体" charset="-122"/>
              <a:cs typeface="宋体" charset="-122"/>
            </a:endParaRPr>
          </a:p>
        </p:txBody>
      </p:sp>
      <p:cxnSp>
        <p:nvCxnSpPr>
          <p:cNvPr id="52" name="Straight Arrow Connector 51"/>
          <p:cNvCxnSpPr/>
          <p:nvPr/>
        </p:nvCxnSpPr>
        <p:spPr>
          <a:xfrm>
            <a:off x="5295900" y="2032000"/>
            <a:ext cx="6096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Footer Placeholder 48"/>
          <p:cNvSpPr>
            <a:spLocks noGrp="1"/>
          </p:cNvSpPr>
          <p:nvPr>
            <p:ph type="ftr" sz="quarter" idx="11"/>
          </p:nvPr>
        </p:nvSpPr>
        <p:spPr/>
        <p:txBody>
          <a:bodyPr/>
          <a:lstStyle/>
          <a:p>
            <a:pPr>
              <a:defRPr/>
            </a:pPr>
            <a:r>
              <a:rPr lang="en-US"/>
              <a:t>Copyright (C) 2019 C. Faloutsos</a:t>
            </a:r>
          </a:p>
        </p:txBody>
      </p:sp>
      <p:sp>
        <p:nvSpPr>
          <p:cNvPr id="50" name="Slide Number Placeholder 49"/>
          <p:cNvSpPr>
            <a:spLocks noGrp="1"/>
          </p:cNvSpPr>
          <p:nvPr>
            <p:ph type="sldNum" sz="quarter" idx="12"/>
          </p:nvPr>
        </p:nvSpPr>
        <p:spPr/>
        <p:txBody>
          <a:bodyPr/>
          <a:lstStyle/>
          <a:p>
            <a:pPr>
              <a:defRPr/>
            </a:pPr>
            <a:fld id="{681B4CCE-B9BA-3D4B-B721-46A8DC2A0331}" type="slidenum">
              <a:rPr lang="en-US"/>
              <a:pPr>
                <a:defRPr/>
              </a:pPr>
              <a:t>61</a:t>
            </a:fld>
            <a:endParaRPr lang="en-US"/>
          </a:p>
        </p:txBody>
      </p:sp>
      <p:sp>
        <p:nvSpPr>
          <p:cNvPr id="41" name="Date Placeholder 40"/>
          <p:cNvSpPr>
            <a:spLocks noGrp="1"/>
          </p:cNvSpPr>
          <p:nvPr>
            <p:ph type="dt" sz="quarter" idx="10"/>
          </p:nvPr>
        </p:nvSpPr>
        <p:spPr/>
        <p:txBody>
          <a:bodyPr/>
          <a:lstStyle/>
          <a:p>
            <a:pPr>
              <a:defRPr/>
            </a:pPr>
            <a:r>
              <a:rPr lang="en-US"/>
              <a:t>Gov. of India</a:t>
            </a:r>
          </a:p>
        </p:txBody>
      </p:sp>
      <p:sp>
        <p:nvSpPr>
          <p:cNvPr id="42" name="Rectangle 41"/>
          <p:cNvSpPr/>
          <p:nvPr/>
        </p:nvSpPr>
        <p:spPr bwMode="auto">
          <a:xfrm>
            <a:off x="355600" y="4267200"/>
            <a:ext cx="8521700" cy="1689100"/>
          </a:xfrm>
          <a:prstGeom prst="rect">
            <a:avLst/>
          </a:prstGeom>
          <a:solidFill>
            <a:schemeClr val="bg1">
              <a:alpha val="97000"/>
            </a:schemeClr>
          </a:solidFill>
          <a:ln w="3175" cap="flat" cmpd="sng" algn="ctr">
            <a:noFill/>
            <a:prstDash val="solid"/>
            <a:round/>
            <a:headEnd type="none" w="sm" len="sm"/>
            <a:tailEnd type="none" w="med" len="med"/>
          </a:ln>
          <a:effectLst/>
        </p:spPr>
        <p:txBody>
          <a:bodyPr rtlCol="0" anchor="ctr"/>
          <a:lstStyle/>
          <a:p>
            <a:pPr algn="ctr"/>
            <a:endParaRPr lang="en-US"/>
          </a:p>
        </p:txBody>
      </p:sp>
    </p:spTree>
    <p:extLst>
      <p:ext uri="{BB962C8B-B14F-4D97-AF65-F5344CB8AC3E}">
        <p14:creationId xmlns:p14="http://schemas.microsoft.com/office/powerpoint/2010/main" val="4279150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533400" y="2613025"/>
            <a:ext cx="8229600" cy="2797175"/>
          </a:xfrm>
        </p:spPr>
      </p:pic>
      <p:sp>
        <p:nvSpPr>
          <p:cNvPr id="7" name="Rectangle 6"/>
          <p:cNvSpPr/>
          <p:nvPr/>
        </p:nvSpPr>
        <p:spPr>
          <a:xfrm>
            <a:off x="2362200" y="4953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5029200" y="4953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696200" y="4953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600200"/>
            <a:ext cx="9144000" cy="762000"/>
          </a:xfrm>
          <a:prstGeom prst="rect">
            <a:avLst/>
          </a:prstGeom>
          <a:solidFill>
            <a:srgbClr val="7030A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057400" y="48006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800600" y="4800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7391400" y="4800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8" name="Title 22"/>
          <p:cNvSpPr>
            <a:spLocks noGrp="1"/>
          </p:cNvSpPr>
          <p:nvPr>
            <p:ph type="title"/>
          </p:nvPr>
        </p:nvSpPr>
        <p:spPr/>
        <p:txBody>
          <a:bodyPr/>
          <a:lstStyle/>
          <a:p>
            <a:pPr eaLnBrk="1" hangingPunct="1"/>
            <a:r>
              <a:rPr lang="en-US">
                <a:latin typeface="Palatino Linotype" charset="0"/>
              </a:rPr>
              <a:t>Largest Eigenvalue (</a:t>
            </a:r>
            <a:r>
              <a:rPr lang="el-GR">
                <a:latin typeface="Palatino Linotype" charset="0"/>
              </a:rPr>
              <a:t>λ</a:t>
            </a:r>
            <a:r>
              <a:rPr lang="en-US">
                <a:latin typeface="Palatino Linotype" charset="0"/>
              </a:rPr>
              <a:t>)</a:t>
            </a:r>
          </a:p>
        </p:txBody>
      </p:sp>
      <p:sp>
        <p:nvSpPr>
          <p:cNvPr id="21" name="Oval 20"/>
          <p:cNvSpPr/>
          <p:nvPr/>
        </p:nvSpPr>
        <p:spPr>
          <a:xfrm>
            <a:off x="32004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33528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35052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211763" y="32766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5287963" y="34290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211763" y="35814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4419600" y="35814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419600" y="32766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343400" y="3429000"/>
            <a:ext cx="46038"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8412163" y="27432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8412163" y="29718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8412163" y="32004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8412163" y="34290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8412163" y="36576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8412163" y="38862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8412163" y="4114800"/>
            <a:ext cx="46037" cy="76200"/>
          </a:xfrm>
          <a:prstGeom prst="ellipse">
            <a:avLst/>
          </a:prstGeom>
          <a:solidFill>
            <a:schemeClr val="tx1"/>
          </a:solid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55" name="TextBox 42"/>
          <p:cNvSpPr txBox="1">
            <a:spLocks noChangeArrowheads="1"/>
          </p:cNvSpPr>
          <p:nvPr/>
        </p:nvSpPr>
        <p:spPr bwMode="auto">
          <a:xfrm>
            <a:off x="1219200" y="4216400"/>
            <a:ext cx="1371600" cy="584200"/>
          </a:xfrm>
          <a:prstGeom prst="rect">
            <a:avLst/>
          </a:prstGeom>
          <a:noFill/>
          <a:ln w="9525">
            <a:noFill/>
            <a:miter lim="800000"/>
            <a:headEnd/>
            <a:tailEnd/>
          </a:ln>
        </p:spPr>
        <p:txBody>
          <a:bodyPr>
            <a:prstTxWarp prst="textNoShape">
              <a:avLst/>
            </a:prstTxWarp>
            <a:spAutoFit/>
          </a:bodyPr>
          <a:lstStyle/>
          <a:p>
            <a:r>
              <a:rPr lang="en-US" sz="3200" i="1">
                <a:latin typeface="Calibri" charset="0"/>
              </a:rPr>
              <a:t>λ ≈ 2</a:t>
            </a:r>
            <a:endParaRPr lang="en-US" sz="3200">
              <a:latin typeface="Calibri" charset="0"/>
            </a:endParaRPr>
          </a:p>
        </p:txBody>
      </p:sp>
      <p:sp>
        <p:nvSpPr>
          <p:cNvPr id="48156" name="TextBox 43"/>
          <p:cNvSpPr txBox="1">
            <a:spLocks noChangeArrowheads="1"/>
          </p:cNvSpPr>
          <p:nvPr/>
        </p:nvSpPr>
        <p:spPr bwMode="auto">
          <a:xfrm>
            <a:off x="3962400" y="4216400"/>
            <a:ext cx="1600200" cy="584200"/>
          </a:xfrm>
          <a:prstGeom prst="rect">
            <a:avLst/>
          </a:prstGeom>
          <a:noFill/>
          <a:ln w="9525">
            <a:noFill/>
            <a:miter lim="800000"/>
            <a:headEnd/>
            <a:tailEnd/>
          </a:ln>
        </p:spPr>
        <p:txBody>
          <a:bodyPr>
            <a:prstTxWarp prst="textNoShape">
              <a:avLst/>
            </a:prstTxWarp>
            <a:spAutoFit/>
          </a:bodyPr>
          <a:lstStyle/>
          <a:p>
            <a:r>
              <a:rPr lang="en-US" sz="3200" i="1">
                <a:latin typeface="Calibri" charset="0"/>
              </a:rPr>
              <a:t>λ =   N</a:t>
            </a:r>
            <a:endParaRPr lang="en-US" sz="3200">
              <a:latin typeface="Calibri" charset="0"/>
            </a:endParaRPr>
          </a:p>
        </p:txBody>
      </p:sp>
      <p:sp>
        <p:nvSpPr>
          <p:cNvPr id="48157" name="TextBox 44"/>
          <p:cNvSpPr txBox="1">
            <a:spLocks noChangeArrowheads="1"/>
          </p:cNvSpPr>
          <p:nvPr/>
        </p:nvSpPr>
        <p:spPr bwMode="auto">
          <a:xfrm>
            <a:off x="6858000" y="4216400"/>
            <a:ext cx="1600200" cy="584200"/>
          </a:xfrm>
          <a:prstGeom prst="rect">
            <a:avLst/>
          </a:prstGeom>
          <a:noFill/>
          <a:ln w="9525">
            <a:noFill/>
            <a:miter lim="800000"/>
            <a:headEnd/>
            <a:tailEnd/>
          </a:ln>
        </p:spPr>
        <p:txBody>
          <a:bodyPr>
            <a:prstTxWarp prst="textNoShape">
              <a:avLst/>
            </a:prstTxWarp>
            <a:spAutoFit/>
          </a:bodyPr>
          <a:lstStyle/>
          <a:p>
            <a:r>
              <a:rPr lang="en-US" sz="3200" i="1">
                <a:latin typeface="Calibri" charset="0"/>
              </a:rPr>
              <a:t>λ = N-1</a:t>
            </a:r>
            <a:endParaRPr lang="en-US" sz="3200">
              <a:latin typeface="Calibri" charset="0"/>
            </a:endParaRPr>
          </a:p>
        </p:txBody>
      </p:sp>
      <p:pic>
        <p:nvPicPr>
          <p:cNvPr id="48158" name="Picture 2" descr="http://t1.gstatic.com/images?q=tbn:ANd9GcTDEfPrNaT226ngAwVucVK_Tw1Va69baC2OL2H3-bu8QudHNqkX"/>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7400" y="3810000"/>
            <a:ext cx="944563" cy="1181100"/>
          </a:xfrm>
          <a:prstGeom prst="rect">
            <a:avLst/>
          </a:prstGeom>
          <a:noFill/>
          <a:ln w="9525">
            <a:noFill/>
            <a:miter lim="800000"/>
            <a:headEnd/>
            <a:tailEnd/>
          </a:ln>
        </p:spPr>
      </p:pic>
      <p:sp>
        <p:nvSpPr>
          <p:cNvPr id="48159" name="TextBox 41"/>
          <p:cNvSpPr txBox="1">
            <a:spLocks noChangeArrowheads="1"/>
          </p:cNvSpPr>
          <p:nvPr/>
        </p:nvSpPr>
        <p:spPr bwMode="auto">
          <a:xfrm>
            <a:off x="0" y="5791200"/>
            <a:ext cx="3238500" cy="584776"/>
          </a:xfrm>
          <a:prstGeom prst="rect">
            <a:avLst/>
          </a:prstGeom>
          <a:noFill/>
          <a:ln w="9525">
            <a:noFill/>
            <a:miter lim="800000"/>
            <a:headEnd/>
            <a:tailEnd/>
          </a:ln>
        </p:spPr>
        <p:txBody>
          <a:bodyPr wrap="square">
            <a:prstTxWarp prst="textNoShape">
              <a:avLst/>
            </a:prstTxWarp>
            <a:spAutoFit/>
          </a:bodyPr>
          <a:lstStyle/>
          <a:p>
            <a:r>
              <a:rPr lang="en-US" sz="3200" i="1" dirty="0">
                <a:solidFill>
                  <a:srgbClr val="0F772A"/>
                </a:solidFill>
                <a:latin typeface="Calibri" charset="0"/>
              </a:rPr>
              <a:t>N = </a:t>
            </a:r>
            <a:r>
              <a:rPr lang="en-US" sz="3200" dirty="0">
                <a:solidFill>
                  <a:srgbClr val="0F772A"/>
                </a:solidFill>
                <a:latin typeface="Calibri" charset="0"/>
              </a:rPr>
              <a:t>1000 nodes</a:t>
            </a:r>
            <a:endParaRPr lang="en-US" sz="2000" dirty="0">
              <a:solidFill>
                <a:srgbClr val="0F772A"/>
              </a:solidFill>
              <a:latin typeface="Calibri" charset="0"/>
            </a:endParaRPr>
          </a:p>
        </p:txBody>
      </p:sp>
      <p:sp>
        <p:nvSpPr>
          <p:cNvPr id="48160" name="TextBox 45"/>
          <p:cNvSpPr txBox="1">
            <a:spLocks noChangeArrowheads="1"/>
          </p:cNvSpPr>
          <p:nvPr/>
        </p:nvSpPr>
        <p:spPr bwMode="auto">
          <a:xfrm>
            <a:off x="990600" y="5410200"/>
            <a:ext cx="1066800" cy="584200"/>
          </a:xfrm>
          <a:prstGeom prst="rect">
            <a:avLst/>
          </a:prstGeom>
          <a:noFill/>
          <a:ln w="9525">
            <a:noFill/>
            <a:miter lim="800000"/>
            <a:headEnd/>
            <a:tailEnd/>
          </a:ln>
        </p:spPr>
        <p:txBody>
          <a:bodyPr>
            <a:prstTxWarp prst="textNoShape">
              <a:avLst/>
            </a:prstTxWarp>
            <a:spAutoFit/>
          </a:bodyPr>
          <a:lstStyle/>
          <a:p>
            <a:r>
              <a:rPr lang="en-US" sz="3200" i="1">
                <a:solidFill>
                  <a:srgbClr val="0F772A"/>
                </a:solidFill>
                <a:latin typeface="Calibri" charset="0"/>
              </a:rPr>
              <a:t>λ </a:t>
            </a:r>
            <a:r>
              <a:rPr lang="en-US" sz="3200">
                <a:solidFill>
                  <a:srgbClr val="0F772A"/>
                </a:solidFill>
                <a:latin typeface="Calibri" charset="0"/>
              </a:rPr>
              <a:t>≈ 2</a:t>
            </a:r>
          </a:p>
        </p:txBody>
      </p:sp>
      <p:sp>
        <p:nvSpPr>
          <p:cNvPr id="48161" name="TextBox 46"/>
          <p:cNvSpPr txBox="1">
            <a:spLocks noChangeArrowheads="1"/>
          </p:cNvSpPr>
          <p:nvPr/>
        </p:nvSpPr>
        <p:spPr bwMode="auto">
          <a:xfrm>
            <a:off x="3581400" y="5410200"/>
            <a:ext cx="1905000" cy="584200"/>
          </a:xfrm>
          <a:prstGeom prst="rect">
            <a:avLst/>
          </a:prstGeom>
          <a:noFill/>
          <a:ln w="9525">
            <a:noFill/>
            <a:miter lim="800000"/>
            <a:headEnd/>
            <a:tailEnd/>
          </a:ln>
        </p:spPr>
        <p:txBody>
          <a:bodyPr>
            <a:prstTxWarp prst="textNoShape">
              <a:avLst/>
            </a:prstTxWarp>
            <a:spAutoFit/>
          </a:bodyPr>
          <a:lstStyle/>
          <a:p>
            <a:r>
              <a:rPr lang="en-US" sz="3200" i="1">
                <a:solidFill>
                  <a:srgbClr val="0F772A"/>
                </a:solidFill>
                <a:latin typeface="Calibri" charset="0"/>
              </a:rPr>
              <a:t>λ</a:t>
            </a:r>
            <a:r>
              <a:rPr lang="en-US" sz="3200">
                <a:solidFill>
                  <a:srgbClr val="0F772A"/>
                </a:solidFill>
                <a:latin typeface="Calibri" charset="0"/>
              </a:rPr>
              <a:t>= 31.67</a:t>
            </a:r>
          </a:p>
        </p:txBody>
      </p:sp>
      <p:sp>
        <p:nvSpPr>
          <p:cNvPr id="48162" name="TextBox 47"/>
          <p:cNvSpPr txBox="1">
            <a:spLocks noChangeArrowheads="1"/>
          </p:cNvSpPr>
          <p:nvPr/>
        </p:nvSpPr>
        <p:spPr bwMode="auto">
          <a:xfrm>
            <a:off x="6858000" y="5410200"/>
            <a:ext cx="1447800" cy="584200"/>
          </a:xfrm>
          <a:prstGeom prst="rect">
            <a:avLst/>
          </a:prstGeom>
          <a:noFill/>
          <a:ln w="9525">
            <a:noFill/>
            <a:miter lim="800000"/>
            <a:headEnd/>
            <a:tailEnd/>
          </a:ln>
        </p:spPr>
        <p:txBody>
          <a:bodyPr>
            <a:prstTxWarp prst="textNoShape">
              <a:avLst/>
            </a:prstTxWarp>
            <a:spAutoFit/>
          </a:bodyPr>
          <a:lstStyle/>
          <a:p>
            <a:r>
              <a:rPr lang="en-US" sz="3200" i="1">
                <a:solidFill>
                  <a:srgbClr val="0F772A"/>
                </a:solidFill>
                <a:latin typeface="Calibri" charset="0"/>
              </a:rPr>
              <a:t>λ</a:t>
            </a:r>
            <a:r>
              <a:rPr lang="en-US" sz="3200">
                <a:solidFill>
                  <a:srgbClr val="0F772A"/>
                </a:solidFill>
                <a:latin typeface="Calibri" charset="0"/>
              </a:rPr>
              <a:t>= 999</a:t>
            </a:r>
          </a:p>
        </p:txBody>
      </p:sp>
      <p:sp>
        <p:nvSpPr>
          <p:cNvPr id="48163" name="Rectangle 50"/>
          <p:cNvSpPr>
            <a:spLocks noChangeArrowheads="1"/>
          </p:cNvSpPr>
          <p:nvPr/>
        </p:nvSpPr>
        <p:spPr bwMode="auto">
          <a:xfrm>
            <a:off x="1752600" y="1701800"/>
            <a:ext cx="6019800" cy="584200"/>
          </a:xfrm>
          <a:prstGeom prst="rect">
            <a:avLst/>
          </a:prstGeom>
          <a:noFill/>
          <a:ln w="9525">
            <a:noFill/>
            <a:miter lim="800000"/>
            <a:headEnd/>
            <a:tailEnd/>
          </a:ln>
        </p:spPr>
        <p:txBody>
          <a:bodyPr>
            <a:prstTxWarp prst="textNoShape">
              <a:avLst/>
            </a:prstTxWarp>
            <a:spAutoFit/>
          </a:bodyPr>
          <a:lstStyle/>
          <a:p>
            <a:r>
              <a:rPr lang="en-US" sz="3200">
                <a:solidFill>
                  <a:srgbClr val="C00000"/>
                </a:solidFill>
                <a:latin typeface="Calibri" charset="0"/>
              </a:rPr>
              <a:t>better connectivity         higher </a:t>
            </a:r>
            <a:r>
              <a:rPr lang="en-US" sz="3200" i="1">
                <a:solidFill>
                  <a:srgbClr val="C00000"/>
                </a:solidFill>
                <a:latin typeface="Calibri" charset="0"/>
              </a:rPr>
              <a:t>λ</a:t>
            </a:r>
            <a:r>
              <a:rPr lang="en-US" sz="3200">
                <a:solidFill>
                  <a:srgbClr val="C00000"/>
                </a:solidFill>
                <a:latin typeface="Calibri" charset="0"/>
              </a:rPr>
              <a:t> </a:t>
            </a:r>
            <a:endParaRPr lang="zh-CN" altLang="en-US" sz="3200" i="1">
              <a:solidFill>
                <a:srgbClr val="C00000"/>
              </a:solidFill>
              <a:latin typeface="Calibri" charset="0"/>
              <a:ea typeface="宋体" charset="-122"/>
              <a:cs typeface="宋体" charset="-122"/>
            </a:endParaRPr>
          </a:p>
        </p:txBody>
      </p:sp>
      <p:cxnSp>
        <p:nvCxnSpPr>
          <p:cNvPr id="52" name="Straight Arrow Connector 51"/>
          <p:cNvCxnSpPr/>
          <p:nvPr/>
        </p:nvCxnSpPr>
        <p:spPr>
          <a:xfrm>
            <a:off x="5295900" y="2032000"/>
            <a:ext cx="6096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Footer Placeholder 48"/>
          <p:cNvSpPr>
            <a:spLocks noGrp="1"/>
          </p:cNvSpPr>
          <p:nvPr>
            <p:ph type="ftr" sz="quarter" idx="11"/>
          </p:nvPr>
        </p:nvSpPr>
        <p:spPr/>
        <p:txBody>
          <a:bodyPr/>
          <a:lstStyle/>
          <a:p>
            <a:pPr>
              <a:defRPr/>
            </a:pPr>
            <a:r>
              <a:rPr lang="en-US"/>
              <a:t>Copyright (C) 2019 C. Faloutsos</a:t>
            </a:r>
          </a:p>
        </p:txBody>
      </p:sp>
      <p:sp>
        <p:nvSpPr>
          <p:cNvPr id="50" name="Slide Number Placeholder 49"/>
          <p:cNvSpPr>
            <a:spLocks noGrp="1"/>
          </p:cNvSpPr>
          <p:nvPr>
            <p:ph type="sldNum" sz="quarter" idx="12"/>
          </p:nvPr>
        </p:nvSpPr>
        <p:spPr/>
        <p:txBody>
          <a:bodyPr/>
          <a:lstStyle/>
          <a:p>
            <a:pPr>
              <a:defRPr/>
            </a:pPr>
            <a:fld id="{681B4CCE-B9BA-3D4B-B721-46A8DC2A0331}" type="slidenum">
              <a:rPr lang="en-US"/>
              <a:pPr>
                <a:defRPr/>
              </a:pPr>
              <a:t>62</a:t>
            </a:fld>
            <a:endParaRPr lang="en-US"/>
          </a:p>
        </p:txBody>
      </p:sp>
      <p:sp>
        <p:nvSpPr>
          <p:cNvPr id="41" name="Date Placeholder 40"/>
          <p:cNvSpPr>
            <a:spLocks noGrp="1"/>
          </p:cNvSpPr>
          <p:nvPr>
            <p:ph type="dt" sz="quarter" idx="10"/>
          </p:nvPr>
        </p:nvSpPr>
        <p:spPr/>
        <p:txBody>
          <a:bodyPr/>
          <a:lstStyle/>
          <a:p>
            <a:pPr>
              <a:defRPr/>
            </a:pPr>
            <a:r>
              <a:rPr lang="en-US"/>
              <a:t>Gov. of India</a:t>
            </a:r>
          </a:p>
        </p:txBody>
      </p:sp>
    </p:spTree>
    <p:extLst>
      <p:ext uri="{BB962C8B-B14F-4D97-AF65-F5344CB8AC3E}">
        <p14:creationId xmlns:p14="http://schemas.microsoft.com/office/powerpoint/2010/main" val="3895031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Examples: Simulations – SIR (mumps) </a:t>
            </a:r>
          </a:p>
        </p:txBody>
      </p:sp>
      <p:sp>
        <p:nvSpPr>
          <p:cNvPr id="50179" name="Content Placeholder 3"/>
          <p:cNvSpPr>
            <a:spLocks noGrp="1"/>
          </p:cNvSpPr>
          <p:nvPr>
            <p:ph sz="quarter" idx="1"/>
          </p:nvPr>
        </p:nvSpPr>
        <p:spPr/>
        <p:txBody>
          <a:bodyPr/>
          <a:lstStyle/>
          <a:p>
            <a:pPr eaLnBrk="1" hangingPunct="1"/>
            <a:endParaRPr lang="en-US"/>
          </a:p>
        </p:txBody>
      </p:sp>
      <p:pic>
        <p:nvPicPr>
          <p:cNvPr id="5018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50" y="1524000"/>
            <a:ext cx="8718550" cy="3505200"/>
          </a:xfrm>
          <a:prstGeom prst="rect">
            <a:avLst/>
          </a:prstGeom>
          <a:noFill/>
          <a:ln w="9525">
            <a:noFill/>
            <a:miter lim="800000"/>
            <a:headEnd/>
            <a:tailEnd/>
          </a:ln>
        </p:spPr>
      </p:pic>
      <p:sp>
        <p:nvSpPr>
          <p:cNvPr id="7" name="Rectangle 6"/>
          <p:cNvSpPr/>
          <p:nvPr/>
        </p:nvSpPr>
        <p:spPr>
          <a:xfrm>
            <a:off x="152400" y="1524000"/>
            <a:ext cx="3048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400" b="1" dirty="0">
                <a:solidFill>
                  <a:schemeClr val="tx1"/>
                </a:solidFill>
              </a:rPr>
              <a:t>Fraction of Infections</a:t>
            </a:r>
            <a:endParaRPr lang="en-US" sz="2000" b="1" dirty="0">
              <a:solidFill>
                <a:schemeClr val="tx1"/>
              </a:solidFill>
            </a:endParaRPr>
          </a:p>
        </p:txBody>
      </p:sp>
      <p:sp>
        <p:nvSpPr>
          <p:cNvPr id="9" name="Rectangle 8"/>
          <p:cNvSpPr/>
          <p:nvPr/>
        </p:nvSpPr>
        <p:spPr>
          <a:xfrm>
            <a:off x="4800600" y="1676400"/>
            <a:ext cx="304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400" b="1" dirty="0">
                <a:solidFill>
                  <a:schemeClr val="tx1"/>
                </a:solidFill>
              </a:rPr>
              <a:t>Footprint</a:t>
            </a:r>
            <a:endParaRPr lang="en-US" sz="2000" b="1" dirty="0">
              <a:solidFill>
                <a:schemeClr val="tx1"/>
              </a:solidFill>
            </a:endParaRPr>
          </a:p>
        </p:txBody>
      </p:sp>
      <p:sp>
        <p:nvSpPr>
          <p:cNvPr id="10" name="Rectangle 9"/>
          <p:cNvSpPr/>
          <p:nvPr/>
        </p:nvSpPr>
        <p:spPr>
          <a:xfrm>
            <a:off x="5410200" y="4648200"/>
            <a:ext cx="3048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Effective Strength</a:t>
            </a:r>
          </a:p>
        </p:txBody>
      </p:sp>
      <p:sp>
        <p:nvSpPr>
          <p:cNvPr id="11" name="Rectangle 10"/>
          <p:cNvSpPr/>
          <p:nvPr/>
        </p:nvSpPr>
        <p:spPr>
          <a:xfrm>
            <a:off x="914400" y="4724400"/>
            <a:ext cx="3048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Time ticks</a:t>
            </a:r>
          </a:p>
        </p:txBody>
      </p:sp>
      <p:sp>
        <p:nvSpPr>
          <p:cNvPr id="13" name="Footer Placeholder 12"/>
          <p:cNvSpPr>
            <a:spLocks noGrp="1"/>
          </p:cNvSpPr>
          <p:nvPr>
            <p:ph type="ftr" sz="quarter" idx="11"/>
          </p:nvPr>
        </p:nvSpPr>
        <p:spPr/>
        <p:txBody>
          <a:bodyPr/>
          <a:lstStyle/>
          <a:p>
            <a:pPr>
              <a:defRPr/>
            </a:pPr>
            <a:r>
              <a:rPr lang="en-US"/>
              <a:t>Copyright (C) 2019 C. Faloutsos</a:t>
            </a:r>
          </a:p>
        </p:txBody>
      </p:sp>
      <p:sp>
        <p:nvSpPr>
          <p:cNvPr id="14" name="Slide Number Placeholder 13"/>
          <p:cNvSpPr>
            <a:spLocks noGrp="1"/>
          </p:cNvSpPr>
          <p:nvPr>
            <p:ph type="sldNum" sz="quarter" idx="12"/>
          </p:nvPr>
        </p:nvSpPr>
        <p:spPr/>
        <p:txBody>
          <a:bodyPr/>
          <a:lstStyle/>
          <a:p>
            <a:pPr>
              <a:defRPr/>
            </a:pPr>
            <a:fld id="{DF42E563-C210-E84B-9B67-5BA05E8D1B75}" type="slidenum">
              <a:rPr lang="en-US"/>
              <a:pPr>
                <a:defRPr/>
              </a:pPr>
              <a:t>63</a:t>
            </a:fld>
            <a:endParaRPr lang="en-US" dirty="0"/>
          </a:p>
        </p:txBody>
      </p:sp>
      <p:sp>
        <p:nvSpPr>
          <p:cNvPr id="12" name="Date Placeholder 11"/>
          <p:cNvSpPr>
            <a:spLocks noGrp="1"/>
          </p:cNvSpPr>
          <p:nvPr>
            <p:ph type="dt" sz="quarter" idx="10"/>
          </p:nvPr>
        </p:nvSpPr>
        <p:spPr/>
        <p:txBody>
          <a:bodyPr/>
          <a:lstStyle/>
          <a:p>
            <a:pPr>
              <a:defRPr/>
            </a:pPr>
            <a:r>
              <a:rPr lang="en-US"/>
              <a:t>Gov. of India</a:t>
            </a:r>
          </a:p>
        </p:txBody>
      </p:sp>
      <p:sp>
        <p:nvSpPr>
          <p:cNvPr id="50181" name="TextBox 7"/>
          <p:cNvSpPr txBox="1">
            <a:spLocks noChangeArrowheads="1"/>
          </p:cNvSpPr>
          <p:nvPr/>
        </p:nvSpPr>
        <p:spPr bwMode="auto">
          <a:xfrm>
            <a:off x="101600" y="5029200"/>
            <a:ext cx="8991600" cy="1815882"/>
          </a:xfrm>
          <a:prstGeom prst="rect">
            <a:avLst/>
          </a:prstGeom>
          <a:solidFill>
            <a:schemeClr val="bg1"/>
          </a:solidFill>
          <a:ln w="9525">
            <a:noFill/>
            <a:miter lim="800000"/>
            <a:headEnd/>
            <a:tailEnd/>
          </a:ln>
        </p:spPr>
        <p:txBody>
          <a:bodyPr wrap="square">
            <a:prstTxWarp prst="textNoShape">
              <a:avLst/>
            </a:prstTxWarp>
            <a:spAutoFit/>
          </a:bodyPr>
          <a:lstStyle/>
          <a:p>
            <a:endParaRPr lang="en-US" sz="2400" b="1" dirty="0">
              <a:latin typeface="Calibri" charset="0"/>
            </a:endParaRPr>
          </a:p>
          <a:p>
            <a:r>
              <a:rPr lang="en-US" sz="2400" b="1" dirty="0">
                <a:latin typeface="Verdana" charset="0"/>
              </a:rPr>
              <a:t>(a) Infection profile                 (</a:t>
            </a:r>
            <a:r>
              <a:rPr lang="en-US" sz="2400" b="1" dirty="0" err="1">
                <a:latin typeface="Verdana" charset="0"/>
              </a:rPr>
              <a:t>b</a:t>
            </a:r>
            <a:r>
              <a:rPr lang="en-US" sz="2400" b="1" dirty="0">
                <a:latin typeface="Verdana" charset="0"/>
              </a:rPr>
              <a:t>) “Take-off” plot</a:t>
            </a:r>
            <a:endParaRPr lang="en-US" dirty="0">
              <a:latin typeface="Verdana" charset="0"/>
            </a:endParaRPr>
          </a:p>
          <a:p>
            <a:pPr algn="ctr"/>
            <a:r>
              <a:rPr lang="en-US" sz="3200" dirty="0">
                <a:latin typeface="Calibri" charset="0"/>
              </a:rPr>
              <a:t>PORTLAND graph: </a:t>
            </a:r>
            <a:r>
              <a:rPr lang="en-US" sz="3200" i="1" dirty="0">
                <a:latin typeface="Calibri" charset="0"/>
              </a:rPr>
              <a:t>synthetic population, </a:t>
            </a:r>
          </a:p>
          <a:p>
            <a:pPr algn="ctr"/>
            <a:r>
              <a:rPr lang="en-US" sz="3200" i="1" dirty="0">
                <a:latin typeface="Calibri" charset="0"/>
              </a:rPr>
              <a:t>31 </a:t>
            </a:r>
            <a:r>
              <a:rPr lang="en-US" sz="3200" i="1" u="sng" dirty="0">
                <a:latin typeface="Calibri" charset="0"/>
              </a:rPr>
              <a:t>million</a:t>
            </a:r>
            <a:r>
              <a:rPr lang="en-US" sz="3200" i="1" dirty="0">
                <a:latin typeface="Calibri" charset="0"/>
              </a:rPr>
              <a:t> links, 6 </a:t>
            </a:r>
            <a:r>
              <a:rPr lang="en-US" sz="3200" i="1" u="sng" dirty="0">
                <a:latin typeface="Calibri" charset="0"/>
              </a:rPr>
              <a:t>million</a:t>
            </a:r>
            <a:r>
              <a:rPr lang="en-US" sz="3200" i="1" dirty="0">
                <a:latin typeface="Calibri" charset="0"/>
              </a:rPr>
              <a:t> nodes</a:t>
            </a:r>
          </a:p>
        </p:txBody>
      </p:sp>
    </p:spTree>
    <p:extLst>
      <p:ext uri="{BB962C8B-B14F-4D97-AF65-F5344CB8AC3E}">
        <p14:creationId xmlns:p14="http://schemas.microsoft.com/office/powerpoint/2010/main" val="1518523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6">
                    <a:lumMod val="50000"/>
                  </a:schemeClr>
                </a:solidFill>
                <a:ea typeface="+mj-ea"/>
                <a:cs typeface="+mj-cs"/>
              </a:rPr>
              <a:t>Examples: Simulations – SIRS (</a:t>
            </a:r>
            <a:r>
              <a:rPr lang="en-US" dirty="0" err="1">
                <a:solidFill>
                  <a:schemeClr val="accent6">
                    <a:lumMod val="50000"/>
                  </a:schemeClr>
                </a:solidFill>
                <a:ea typeface="+mj-ea"/>
                <a:cs typeface="+mj-cs"/>
              </a:rPr>
              <a:t>pertusis</a:t>
            </a:r>
            <a:r>
              <a:rPr lang="en-US" dirty="0">
                <a:solidFill>
                  <a:schemeClr val="accent6">
                    <a:lumMod val="50000"/>
                  </a:schemeClr>
                </a:solidFill>
                <a:ea typeface="+mj-ea"/>
                <a:cs typeface="+mj-cs"/>
              </a:rPr>
              <a:t>) </a:t>
            </a:r>
          </a:p>
        </p:txBody>
      </p:sp>
      <p:sp>
        <p:nvSpPr>
          <p:cNvPr id="52227" name="Content Placeholder 3"/>
          <p:cNvSpPr>
            <a:spLocks noGrp="1"/>
          </p:cNvSpPr>
          <p:nvPr>
            <p:ph sz="quarter" idx="1"/>
          </p:nvPr>
        </p:nvSpPr>
        <p:spPr/>
        <p:txBody>
          <a:bodyPr/>
          <a:lstStyle/>
          <a:p>
            <a:pPr eaLnBrk="1" hangingPunct="1"/>
            <a:endParaRPr lang="en-US"/>
          </a:p>
        </p:txBody>
      </p:sp>
      <p:pic>
        <p:nvPicPr>
          <p:cNvPr id="5222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524000"/>
            <a:ext cx="8740775" cy="3505200"/>
          </a:xfrm>
          <a:prstGeom prst="rect">
            <a:avLst/>
          </a:prstGeom>
          <a:noFill/>
          <a:ln w="9525">
            <a:noFill/>
            <a:miter lim="800000"/>
            <a:headEnd/>
            <a:tailEnd/>
          </a:ln>
        </p:spPr>
      </p:pic>
      <p:sp>
        <p:nvSpPr>
          <p:cNvPr id="9" name="Rectangle 8"/>
          <p:cNvSpPr/>
          <p:nvPr/>
        </p:nvSpPr>
        <p:spPr>
          <a:xfrm>
            <a:off x="152400" y="1524000"/>
            <a:ext cx="3048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400" b="1" dirty="0">
                <a:solidFill>
                  <a:schemeClr val="tx1"/>
                </a:solidFill>
              </a:rPr>
              <a:t>Fraction of Infections</a:t>
            </a:r>
            <a:endParaRPr lang="en-US" sz="2000" b="1" dirty="0">
              <a:solidFill>
                <a:schemeClr val="tx1"/>
              </a:solidFill>
            </a:endParaRPr>
          </a:p>
        </p:txBody>
      </p:sp>
      <p:sp>
        <p:nvSpPr>
          <p:cNvPr id="10" name="Rectangle 9"/>
          <p:cNvSpPr/>
          <p:nvPr/>
        </p:nvSpPr>
        <p:spPr>
          <a:xfrm>
            <a:off x="4953000" y="1676400"/>
            <a:ext cx="304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2400" b="1" dirty="0">
                <a:solidFill>
                  <a:schemeClr val="tx1"/>
                </a:solidFill>
              </a:rPr>
              <a:t>Footprint</a:t>
            </a:r>
            <a:endParaRPr lang="en-US" sz="2000" b="1" dirty="0">
              <a:solidFill>
                <a:schemeClr val="tx1"/>
              </a:solidFill>
            </a:endParaRPr>
          </a:p>
        </p:txBody>
      </p:sp>
      <p:sp>
        <p:nvSpPr>
          <p:cNvPr id="11" name="Rectangle 10"/>
          <p:cNvSpPr/>
          <p:nvPr/>
        </p:nvSpPr>
        <p:spPr>
          <a:xfrm>
            <a:off x="5410200" y="4711700"/>
            <a:ext cx="3048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Effective Strength</a:t>
            </a:r>
          </a:p>
        </p:txBody>
      </p:sp>
      <p:sp>
        <p:nvSpPr>
          <p:cNvPr id="12" name="Rectangle 11"/>
          <p:cNvSpPr/>
          <p:nvPr/>
        </p:nvSpPr>
        <p:spPr>
          <a:xfrm>
            <a:off x="914400" y="4724400"/>
            <a:ext cx="3048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Time ticks</a:t>
            </a:r>
          </a:p>
        </p:txBody>
      </p:sp>
      <p:sp>
        <p:nvSpPr>
          <p:cNvPr id="15" name="Footer Placeholder 14"/>
          <p:cNvSpPr>
            <a:spLocks noGrp="1"/>
          </p:cNvSpPr>
          <p:nvPr>
            <p:ph type="ftr" sz="quarter" idx="11"/>
          </p:nvPr>
        </p:nvSpPr>
        <p:spPr/>
        <p:txBody>
          <a:bodyPr/>
          <a:lstStyle/>
          <a:p>
            <a:pPr>
              <a:defRPr/>
            </a:pPr>
            <a:r>
              <a:rPr lang="en-US"/>
              <a:t>Copyright (C) 2019 C. Faloutsos</a:t>
            </a:r>
          </a:p>
        </p:txBody>
      </p:sp>
      <p:sp>
        <p:nvSpPr>
          <p:cNvPr id="16" name="Slide Number Placeholder 15"/>
          <p:cNvSpPr>
            <a:spLocks noGrp="1"/>
          </p:cNvSpPr>
          <p:nvPr>
            <p:ph type="sldNum" sz="quarter" idx="12"/>
          </p:nvPr>
        </p:nvSpPr>
        <p:spPr/>
        <p:txBody>
          <a:bodyPr/>
          <a:lstStyle/>
          <a:p>
            <a:pPr>
              <a:defRPr/>
            </a:pPr>
            <a:fld id="{201565B2-72D4-EE40-93F5-582755EC5C2D}" type="slidenum">
              <a:rPr lang="en-US"/>
              <a:pPr>
                <a:defRPr/>
              </a:pPr>
              <a:t>64</a:t>
            </a:fld>
            <a:endParaRPr lang="en-US"/>
          </a:p>
        </p:txBody>
      </p:sp>
      <p:sp>
        <p:nvSpPr>
          <p:cNvPr id="13" name="Date Placeholder 12"/>
          <p:cNvSpPr>
            <a:spLocks noGrp="1"/>
          </p:cNvSpPr>
          <p:nvPr>
            <p:ph type="dt" sz="quarter" idx="10"/>
          </p:nvPr>
        </p:nvSpPr>
        <p:spPr/>
        <p:txBody>
          <a:bodyPr/>
          <a:lstStyle/>
          <a:p>
            <a:pPr>
              <a:defRPr/>
            </a:pPr>
            <a:r>
              <a:rPr lang="en-US"/>
              <a:t>Gov. of India</a:t>
            </a:r>
          </a:p>
        </p:txBody>
      </p:sp>
      <p:sp>
        <p:nvSpPr>
          <p:cNvPr id="52233" name="TextBox 13"/>
          <p:cNvSpPr txBox="1">
            <a:spLocks noChangeArrowheads="1"/>
          </p:cNvSpPr>
          <p:nvPr/>
        </p:nvSpPr>
        <p:spPr bwMode="auto">
          <a:xfrm>
            <a:off x="88900" y="5041900"/>
            <a:ext cx="8991600" cy="1815882"/>
          </a:xfrm>
          <a:prstGeom prst="rect">
            <a:avLst/>
          </a:prstGeom>
          <a:solidFill>
            <a:schemeClr val="bg1"/>
          </a:solidFill>
          <a:ln w="9525">
            <a:noFill/>
            <a:miter lim="800000"/>
            <a:headEnd/>
            <a:tailEnd/>
          </a:ln>
        </p:spPr>
        <p:txBody>
          <a:bodyPr>
            <a:prstTxWarp prst="textNoShape">
              <a:avLst/>
            </a:prstTxWarp>
            <a:spAutoFit/>
          </a:bodyPr>
          <a:lstStyle/>
          <a:p>
            <a:endParaRPr lang="en-US" sz="2400" b="1" dirty="0">
              <a:latin typeface="Calibri" charset="0"/>
            </a:endParaRPr>
          </a:p>
          <a:p>
            <a:r>
              <a:rPr lang="en-US" sz="2400" b="1" dirty="0">
                <a:latin typeface="Verdana" charset="0"/>
              </a:rPr>
              <a:t> (a) Infection profile                 (</a:t>
            </a:r>
            <a:r>
              <a:rPr lang="en-US" sz="2400" b="1" dirty="0" err="1">
                <a:latin typeface="Verdana" charset="0"/>
              </a:rPr>
              <a:t>b</a:t>
            </a:r>
            <a:r>
              <a:rPr lang="en-US" sz="2400" b="1" dirty="0">
                <a:latin typeface="Verdana" charset="0"/>
              </a:rPr>
              <a:t>) “Take-off” plot</a:t>
            </a:r>
            <a:endParaRPr lang="en-US" dirty="0">
              <a:latin typeface="Verdana" charset="0"/>
            </a:endParaRPr>
          </a:p>
          <a:p>
            <a:pPr algn="ctr"/>
            <a:r>
              <a:rPr lang="en-US" sz="3200" dirty="0">
                <a:latin typeface="Calibri" charset="0"/>
              </a:rPr>
              <a:t>PORTLAND graph: </a:t>
            </a:r>
            <a:r>
              <a:rPr lang="en-US" sz="3200" i="1" dirty="0">
                <a:latin typeface="Calibri" charset="0"/>
              </a:rPr>
              <a:t>synthetic population, </a:t>
            </a:r>
          </a:p>
          <a:p>
            <a:pPr algn="ctr"/>
            <a:r>
              <a:rPr lang="en-US" sz="3200" i="1" dirty="0">
                <a:latin typeface="Calibri" charset="0"/>
              </a:rPr>
              <a:t>31 </a:t>
            </a:r>
            <a:r>
              <a:rPr lang="en-US" sz="3200" i="1" u="sng" dirty="0">
                <a:latin typeface="Calibri" charset="0"/>
              </a:rPr>
              <a:t>million</a:t>
            </a:r>
            <a:r>
              <a:rPr lang="en-US" sz="3200" i="1" dirty="0">
                <a:latin typeface="Calibri" charset="0"/>
              </a:rPr>
              <a:t> links, 6 </a:t>
            </a:r>
            <a:r>
              <a:rPr lang="en-US" sz="3200" i="1" u="sng" dirty="0">
                <a:latin typeface="Calibri" charset="0"/>
              </a:rPr>
              <a:t>million</a:t>
            </a:r>
            <a:r>
              <a:rPr lang="en-US" sz="3200" i="1" dirty="0">
                <a:latin typeface="Calibri" charset="0"/>
              </a:rPr>
              <a:t> nodes</a:t>
            </a:r>
          </a:p>
        </p:txBody>
      </p:sp>
    </p:spTree>
    <p:extLst>
      <p:ext uri="{BB962C8B-B14F-4D97-AF65-F5344CB8AC3E}">
        <p14:creationId xmlns:p14="http://schemas.microsoft.com/office/powerpoint/2010/main" val="698339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Part3: Immunization - conclusion</a:t>
            </a:r>
          </a:p>
        </p:txBody>
      </p:sp>
      <p:sp>
        <p:nvSpPr>
          <p:cNvPr id="3" name="Content Placeholder 2"/>
          <p:cNvSpPr>
            <a:spLocks noGrp="1"/>
          </p:cNvSpPr>
          <p:nvPr>
            <p:ph idx="1"/>
          </p:nvPr>
        </p:nvSpPr>
        <p:spPr/>
        <p:txBody>
          <a:bodyPr/>
          <a:lstStyle/>
          <a:p>
            <a:pPr>
              <a:buNone/>
            </a:pPr>
            <a:r>
              <a:rPr lang="en-US" dirty="0"/>
              <a:t>In (</a:t>
            </a:r>
            <a:r>
              <a:rPr lang="en-US" b="1" dirty="0"/>
              <a:t>almost any</a:t>
            </a:r>
            <a:r>
              <a:rPr lang="en-US" dirty="0"/>
              <a:t>) immunization setting,</a:t>
            </a:r>
          </a:p>
          <a:p>
            <a:r>
              <a:rPr lang="en-US" dirty="0"/>
              <a:t>Allocate resources, to</a:t>
            </a:r>
          </a:p>
          <a:p>
            <a:r>
              <a:rPr lang="en-US" b="1" dirty="0"/>
              <a:t>Minimize </a:t>
            </a:r>
            <a:r>
              <a:rPr lang="el-GR" b="1" i="1" dirty="0">
                <a:latin typeface="Palatino Linotype" charset="0"/>
              </a:rPr>
              <a:t>λ</a:t>
            </a:r>
            <a:r>
              <a:rPr lang="en-US" b="1" i="1" baseline="-25000" dirty="0">
                <a:latin typeface="Palatino Linotype" charset="0"/>
              </a:rPr>
              <a:t>1</a:t>
            </a:r>
          </a:p>
          <a:p>
            <a:r>
              <a:rPr lang="en-US" dirty="0">
                <a:latin typeface="Palatino Linotype" charset="0"/>
              </a:rPr>
              <a:t>(</a:t>
            </a:r>
            <a:r>
              <a:rPr lang="en-US" i="1" dirty="0">
                <a:latin typeface="Palatino Linotype" charset="0"/>
              </a:rPr>
              <a:t>regardless </a:t>
            </a:r>
            <a:r>
              <a:rPr lang="en-US" dirty="0">
                <a:latin typeface="Palatino Linotype" charset="0"/>
              </a:rPr>
              <a:t>of virus specifics)</a:t>
            </a:r>
          </a:p>
          <a:p>
            <a:endParaRPr lang="en-US" dirty="0">
              <a:latin typeface="Palatino Linotype" charset="0"/>
            </a:endParaRPr>
          </a:p>
          <a:p>
            <a:r>
              <a:rPr lang="en-US" dirty="0">
                <a:latin typeface="Palatino Linotype" charset="0"/>
              </a:rPr>
              <a:t>Conversely, in a market penetration setting</a:t>
            </a:r>
          </a:p>
          <a:p>
            <a:pPr lvl="1"/>
            <a:r>
              <a:rPr lang="en-US" dirty="0">
                <a:latin typeface="Palatino Linotype" charset="0"/>
              </a:rPr>
              <a:t>Allocate resources to</a:t>
            </a:r>
          </a:p>
          <a:p>
            <a:pPr lvl="1"/>
            <a:r>
              <a:rPr lang="en-US" dirty="0">
                <a:latin typeface="Palatino Linotype" charset="0"/>
              </a:rPr>
              <a:t>Maximize  </a:t>
            </a:r>
            <a:r>
              <a:rPr lang="el-GR" b="1" i="1" dirty="0">
                <a:latin typeface="Palatino Linotype" charset="0"/>
              </a:rPr>
              <a:t>λ</a:t>
            </a:r>
            <a:r>
              <a:rPr lang="en-US" b="1" i="1" baseline="-25000" dirty="0">
                <a:latin typeface="Palatino Linotype" charset="0"/>
              </a:rPr>
              <a:t>1</a:t>
            </a:r>
            <a:endParaRPr lang="en-US" dirty="0"/>
          </a:p>
        </p:txBody>
      </p:sp>
      <p:sp>
        <p:nvSpPr>
          <p:cNvPr id="4" name="Date Placeholder 3"/>
          <p:cNvSpPr>
            <a:spLocks noGrp="1"/>
          </p:cNvSpPr>
          <p:nvPr>
            <p:ph type="dt" sz="half" idx="10"/>
          </p:nvPr>
        </p:nvSpPr>
        <p:spPr/>
        <p:txBody>
          <a:bodyPr/>
          <a:lstStyle/>
          <a:p>
            <a:pPr>
              <a:defRPr/>
            </a:pPr>
            <a:r>
              <a:rPr lang="en-US"/>
              <a:t>Gov. of India</a:t>
            </a:r>
          </a:p>
        </p:txBody>
      </p:sp>
      <p:sp>
        <p:nvSpPr>
          <p:cNvPr id="5" name="Footer Placeholder 4"/>
          <p:cNvSpPr>
            <a:spLocks noGrp="1"/>
          </p:cNvSpPr>
          <p:nvPr>
            <p:ph type="ftr" sz="quarter" idx="11"/>
          </p:nvPr>
        </p:nvSpPr>
        <p:spPr/>
        <p:txBody>
          <a:bodyPr/>
          <a:lstStyle/>
          <a:p>
            <a:pPr>
              <a:defRPr/>
            </a:pPr>
            <a:r>
              <a:rPr lang="en-US"/>
              <a:t>Copyright (C) 2019 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65</a:t>
            </a:fld>
            <a:endParaRPr lang="en-US"/>
          </a:p>
        </p:txBody>
      </p:sp>
    </p:spTree>
    <p:extLst>
      <p:ext uri="{BB962C8B-B14F-4D97-AF65-F5344CB8AC3E}">
        <p14:creationId xmlns:p14="http://schemas.microsoft.com/office/powerpoint/2010/main" val="224592982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5FC7F47-5647-8C46-9234-F714673346F3}"/>
              </a:ext>
            </a:extLst>
          </p:cNvPr>
          <p:cNvSpPr/>
          <p:nvPr/>
        </p:nvSpPr>
        <p:spPr bwMode="auto">
          <a:xfrm>
            <a:off x="7378701" y="3857475"/>
            <a:ext cx="1241225" cy="1272209"/>
          </a:xfrm>
          <a:prstGeom prst="rect">
            <a:avLst/>
          </a:prstGeom>
          <a:solidFill>
            <a:srgbClr val="D5FC79"/>
          </a:solidFill>
          <a:ln w="25400" cap="flat" cmpd="sng" algn="ctr">
            <a:noFill/>
            <a:prstDash val="solid"/>
            <a:round/>
            <a:headEnd type="none" w="sm" len="sm"/>
            <a:tailEnd type="triangle" w="lg" len="lg"/>
          </a:ln>
          <a:effectLst/>
        </p:spPr>
        <p:txBody>
          <a:bodyPr rtlCol="0" anchor="ctr"/>
          <a:lstStyle/>
          <a:p>
            <a:pPr algn="ctr"/>
            <a:endParaRPr lang="en-US"/>
          </a:p>
        </p:txBody>
      </p:sp>
      <p:sp>
        <p:nvSpPr>
          <p:cNvPr id="3" name="Rectangle 2">
            <a:extLst>
              <a:ext uri="{FF2B5EF4-FFF2-40B4-BE49-F238E27FC236}">
                <a16:creationId xmlns:a16="http://schemas.microsoft.com/office/drawing/2014/main" id="{F4907A29-AAE2-B546-884B-1ADD1E8C52BA}"/>
              </a:ext>
            </a:extLst>
          </p:cNvPr>
          <p:cNvSpPr/>
          <p:nvPr/>
        </p:nvSpPr>
        <p:spPr bwMode="auto">
          <a:xfrm>
            <a:off x="5825497" y="1311965"/>
            <a:ext cx="1241225" cy="1272209"/>
          </a:xfrm>
          <a:prstGeom prst="rect">
            <a:avLst/>
          </a:prstGeom>
          <a:solidFill>
            <a:srgbClr val="D5FC79"/>
          </a:solidFill>
          <a:ln w="25400" cap="flat" cmpd="sng" algn="ctr">
            <a:noFill/>
            <a:prstDash val="solid"/>
            <a:round/>
            <a:headEnd type="none" w="sm" len="sm"/>
            <a:tailEnd type="triangle" w="lg" len="lg"/>
          </a:ln>
          <a:effectLst/>
        </p:spPr>
        <p:txBody>
          <a:bodyPr rtlCol="0" anchor="ctr"/>
          <a:lstStyle/>
          <a:p>
            <a:pPr algn="ctr"/>
            <a:endParaRPr lang="en-US"/>
          </a:p>
        </p:txBody>
      </p:sp>
      <p:sp>
        <p:nvSpPr>
          <p:cNvPr id="259074" name="Footer Placeholder 4"/>
          <p:cNvSpPr>
            <a:spLocks noGrp="1"/>
          </p:cNvSpPr>
          <p:nvPr>
            <p:ph type="ftr" sz="quarter" idx="11"/>
          </p:nvPr>
        </p:nvSpPr>
        <p:spPr>
          <a:noFill/>
        </p:spPr>
        <p:txBody>
          <a:bodyPr/>
          <a:lstStyle/>
          <a:p>
            <a:r>
              <a:rPr lang="en-US"/>
              <a:t>Copyright (C) 2019 C. Faloutsos</a:t>
            </a:r>
          </a:p>
        </p:txBody>
      </p:sp>
      <p:sp>
        <p:nvSpPr>
          <p:cNvPr id="259075" name="Slide Number Placeholder 5"/>
          <p:cNvSpPr>
            <a:spLocks noGrp="1"/>
          </p:cNvSpPr>
          <p:nvPr>
            <p:ph type="sldNum" sz="quarter" idx="12"/>
          </p:nvPr>
        </p:nvSpPr>
        <p:spPr>
          <a:noFill/>
        </p:spPr>
        <p:txBody>
          <a:bodyPr/>
          <a:lstStyle/>
          <a:p>
            <a:fld id="{26337C36-4169-E34D-8EA6-104720BA7F78}" type="slidenum">
              <a:rPr lang="en-US" smtClean="0"/>
              <a:pPr/>
              <a:t>66</a:t>
            </a:fld>
            <a:endParaRPr lang="en-US"/>
          </a:p>
        </p:txBody>
      </p:sp>
      <p:sp>
        <p:nvSpPr>
          <p:cNvPr id="259076" name="Rectangle 2"/>
          <p:cNvSpPr>
            <a:spLocks noGrp="1" noChangeArrowheads="1"/>
          </p:cNvSpPr>
          <p:nvPr>
            <p:ph type="title"/>
          </p:nvPr>
        </p:nvSpPr>
        <p:spPr>
          <a:xfrm>
            <a:off x="685800" y="304800"/>
            <a:ext cx="7772400" cy="685800"/>
          </a:xfrm>
        </p:spPr>
        <p:txBody>
          <a:bodyPr/>
          <a:lstStyle/>
          <a:p>
            <a:r>
              <a:rPr lang="en-US" sz="4400" dirty="0">
                <a:ea typeface="ＭＳ Ｐゴシック" charset="-128"/>
                <a:cs typeface="ＭＳ Ｐゴシック" charset="-128"/>
              </a:rPr>
              <a:t>Cast</a:t>
            </a:r>
            <a:endParaRPr lang="en-US" sz="3600" dirty="0">
              <a:ea typeface="ＭＳ Ｐゴシック" charset="-128"/>
              <a:cs typeface="ＭＳ Ｐゴシック" charset="-128"/>
            </a:endParaRPr>
          </a:p>
        </p:txBody>
      </p:sp>
      <p:pic>
        <p:nvPicPr>
          <p:cNvPr id="259078"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8300" y="1509088"/>
            <a:ext cx="1003299" cy="992812"/>
          </a:xfrm>
          <a:prstGeom prst="rect">
            <a:avLst/>
          </a:prstGeom>
          <a:noFill/>
          <a:ln w="9525">
            <a:noFill/>
            <a:miter lim="800000"/>
            <a:headEnd/>
            <a:tailEnd/>
          </a:ln>
        </p:spPr>
      </p:pic>
      <p:sp>
        <p:nvSpPr>
          <p:cNvPr id="259082" name="TextBox 12"/>
          <p:cNvSpPr txBox="1">
            <a:spLocks noChangeArrowheads="1"/>
          </p:cNvSpPr>
          <p:nvPr/>
        </p:nvSpPr>
        <p:spPr bwMode="auto">
          <a:xfrm>
            <a:off x="331559" y="2616200"/>
            <a:ext cx="1052968" cy="707886"/>
          </a:xfrm>
          <a:prstGeom prst="rect">
            <a:avLst/>
          </a:prstGeom>
          <a:noFill/>
          <a:ln w="9525">
            <a:noFill/>
            <a:miter lim="800000"/>
            <a:headEnd/>
            <a:tailEnd/>
          </a:ln>
        </p:spPr>
        <p:txBody>
          <a:bodyPr wrap="none">
            <a:prstTxWarp prst="textNoShape">
              <a:avLst/>
            </a:prstTxWarp>
            <a:spAutoFit/>
          </a:bodyPr>
          <a:lstStyle/>
          <a:p>
            <a:r>
              <a:rPr lang="en-US" sz="2000" dirty="0" err="1"/>
              <a:t>Akoglu</a:t>
            </a:r>
            <a:r>
              <a:rPr lang="en-US" sz="2000" dirty="0"/>
              <a:t>, </a:t>
            </a:r>
          </a:p>
          <a:p>
            <a:r>
              <a:rPr lang="en-US" sz="2000" dirty="0"/>
              <a:t>Leman</a:t>
            </a:r>
          </a:p>
        </p:txBody>
      </p:sp>
      <p:sp>
        <p:nvSpPr>
          <p:cNvPr id="259083" name="TextBox 13"/>
          <p:cNvSpPr txBox="1">
            <a:spLocks noChangeArrowheads="1"/>
          </p:cNvSpPr>
          <p:nvPr/>
        </p:nvSpPr>
        <p:spPr bwMode="auto">
          <a:xfrm>
            <a:off x="4646257" y="2641600"/>
            <a:ext cx="869073" cy="707886"/>
          </a:xfrm>
          <a:prstGeom prst="rect">
            <a:avLst/>
          </a:prstGeom>
          <a:noFill/>
          <a:ln w="9525">
            <a:noFill/>
            <a:miter lim="800000"/>
            <a:headEnd/>
            <a:tailEnd/>
          </a:ln>
        </p:spPr>
        <p:txBody>
          <a:bodyPr wrap="none">
            <a:prstTxWarp prst="textNoShape">
              <a:avLst/>
            </a:prstTxWarp>
            <a:spAutoFit/>
          </a:bodyPr>
          <a:lstStyle/>
          <a:p>
            <a:r>
              <a:rPr lang="en-US" sz="2000" dirty="0" err="1"/>
              <a:t>Chau</a:t>
            </a:r>
            <a:r>
              <a:rPr lang="en-US" sz="2000" dirty="0"/>
              <a:t>, </a:t>
            </a:r>
          </a:p>
          <a:p>
            <a:r>
              <a:rPr lang="en-US" sz="2000" dirty="0"/>
              <a:t>Polo</a:t>
            </a:r>
          </a:p>
        </p:txBody>
      </p:sp>
      <p:sp>
        <p:nvSpPr>
          <p:cNvPr id="259084" name="TextBox 14"/>
          <p:cNvSpPr txBox="1">
            <a:spLocks noChangeArrowheads="1"/>
          </p:cNvSpPr>
          <p:nvPr/>
        </p:nvSpPr>
        <p:spPr bwMode="auto">
          <a:xfrm>
            <a:off x="384099" y="5408613"/>
            <a:ext cx="1111402" cy="400110"/>
          </a:xfrm>
          <a:prstGeom prst="rect">
            <a:avLst/>
          </a:prstGeom>
          <a:noFill/>
          <a:ln w="9525">
            <a:noFill/>
            <a:miter lim="800000"/>
            <a:headEnd/>
            <a:tailEnd/>
          </a:ln>
        </p:spPr>
        <p:txBody>
          <a:bodyPr wrap="none">
            <a:prstTxWarp prst="textNoShape">
              <a:avLst/>
            </a:prstTxWarp>
            <a:spAutoFit/>
          </a:bodyPr>
          <a:lstStyle/>
          <a:p>
            <a:r>
              <a:rPr lang="en-US" sz="2000" dirty="0"/>
              <a:t>Kang, U</a:t>
            </a:r>
          </a:p>
        </p:txBody>
      </p:sp>
      <p:sp>
        <p:nvSpPr>
          <p:cNvPr id="259089" name="TextBox 14"/>
          <p:cNvSpPr txBox="1">
            <a:spLocks noChangeArrowheads="1"/>
          </p:cNvSpPr>
          <p:nvPr/>
        </p:nvSpPr>
        <p:spPr bwMode="auto">
          <a:xfrm>
            <a:off x="7604620" y="2714625"/>
            <a:ext cx="854671" cy="707886"/>
          </a:xfrm>
          <a:prstGeom prst="rect">
            <a:avLst/>
          </a:prstGeom>
          <a:noFill/>
          <a:ln w="9525">
            <a:noFill/>
            <a:miter lim="800000"/>
            <a:headEnd/>
            <a:tailEnd/>
          </a:ln>
        </p:spPr>
        <p:txBody>
          <a:bodyPr wrap="none">
            <a:prstTxWarp prst="textNoShape">
              <a:avLst/>
            </a:prstTxWarp>
            <a:spAutoFit/>
          </a:bodyPr>
          <a:lstStyle/>
          <a:p>
            <a:r>
              <a:rPr lang="en-US" sz="2000" dirty="0" err="1"/>
              <a:t>Hooi</a:t>
            </a:r>
            <a:r>
              <a:rPr lang="en-US" sz="2000" dirty="0"/>
              <a:t>,</a:t>
            </a:r>
          </a:p>
          <a:p>
            <a:r>
              <a:rPr lang="en-US" sz="2000" dirty="0"/>
              <a:t>Bryan</a:t>
            </a:r>
          </a:p>
        </p:txBody>
      </p:sp>
      <p:sp>
        <p:nvSpPr>
          <p:cNvPr id="259090" name="Date Placeholder 22"/>
          <p:cNvSpPr>
            <a:spLocks noGrp="1"/>
          </p:cNvSpPr>
          <p:nvPr>
            <p:ph type="dt" sz="quarter" idx="10"/>
          </p:nvPr>
        </p:nvSpPr>
        <p:spPr>
          <a:noFill/>
        </p:spPr>
        <p:txBody>
          <a:bodyPr/>
          <a:lstStyle/>
          <a:p>
            <a:r>
              <a:rPr lang="en-US"/>
              <a:t>Gov. of India</a:t>
            </a:r>
          </a:p>
        </p:txBody>
      </p:sp>
      <p:sp>
        <p:nvSpPr>
          <p:cNvPr id="259094" name="TextBox 30"/>
          <p:cNvSpPr txBox="1">
            <a:spLocks noChangeArrowheads="1"/>
          </p:cNvSpPr>
          <p:nvPr/>
        </p:nvSpPr>
        <p:spPr bwMode="auto">
          <a:xfrm>
            <a:off x="1754011" y="5287963"/>
            <a:ext cx="1011590" cy="707886"/>
          </a:xfrm>
          <a:prstGeom prst="rect">
            <a:avLst/>
          </a:prstGeom>
          <a:noFill/>
          <a:ln w="9525">
            <a:noFill/>
            <a:miter lim="800000"/>
            <a:headEnd/>
            <a:tailEnd/>
          </a:ln>
        </p:spPr>
        <p:txBody>
          <a:bodyPr wrap="none">
            <a:prstTxWarp prst="textNoShape">
              <a:avLst/>
            </a:prstTxWarp>
            <a:spAutoFit/>
          </a:bodyPr>
          <a:lstStyle/>
          <a:p>
            <a:r>
              <a:rPr lang="en-US" sz="2000" dirty="0" err="1"/>
              <a:t>Koutra</a:t>
            </a:r>
            <a:r>
              <a:rPr lang="en-US" sz="2000" dirty="0"/>
              <a:t>,</a:t>
            </a:r>
          </a:p>
          <a:p>
            <a:r>
              <a:rPr lang="en-US" sz="2000" dirty="0" err="1"/>
              <a:t>Danai</a:t>
            </a:r>
            <a:endParaRPr lang="en-US" sz="2000" dirty="0"/>
          </a:p>
        </p:txBody>
      </p:sp>
      <p:pic>
        <p:nvPicPr>
          <p:cNvPr id="24" name="Picture 23" descr="alex_beutel_smal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8174" y="1508593"/>
            <a:ext cx="860425" cy="1050457"/>
          </a:xfrm>
          <a:prstGeom prst="rect">
            <a:avLst/>
          </a:prstGeom>
        </p:spPr>
      </p:pic>
      <p:pic>
        <p:nvPicPr>
          <p:cNvPr id="25" name="Picture 24" descr="vagelis.jpg"/>
          <p:cNvPicPr>
            <a:picLocks noChangeAspect="1"/>
          </p:cNvPicPr>
          <p:nvPr/>
        </p:nvPicPr>
        <p:blipFill>
          <a:blip r:embed="rId5"/>
          <a:stretch>
            <a:fillRect/>
          </a:stretch>
        </p:blipFill>
        <p:spPr>
          <a:xfrm>
            <a:off x="3143250" y="3981929"/>
            <a:ext cx="895349" cy="1110771"/>
          </a:xfrm>
          <a:prstGeom prst="rect">
            <a:avLst/>
          </a:prstGeom>
        </p:spPr>
      </p:pic>
      <p:sp>
        <p:nvSpPr>
          <p:cNvPr id="27" name="TextBox 12"/>
          <p:cNvSpPr txBox="1">
            <a:spLocks noChangeArrowheads="1"/>
          </p:cNvSpPr>
          <p:nvPr/>
        </p:nvSpPr>
        <p:spPr bwMode="auto">
          <a:xfrm>
            <a:off x="3093787" y="2743200"/>
            <a:ext cx="983162" cy="707886"/>
          </a:xfrm>
          <a:prstGeom prst="rect">
            <a:avLst/>
          </a:prstGeom>
          <a:noFill/>
          <a:ln w="9525">
            <a:noFill/>
            <a:miter lim="800000"/>
            <a:headEnd/>
            <a:tailEnd/>
          </a:ln>
        </p:spPr>
        <p:txBody>
          <a:bodyPr wrap="none">
            <a:prstTxWarp prst="textNoShape">
              <a:avLst/>
            </a:prstTxWarp>
            <a:spAutoFit/>
          </a:bodyPr>
          <a:lstStyle/>
          <a:p>
            <a:r>
              <a:rPr lang="en-US" sz="2000" dirty="0" err="1"/>
              <a:t>Beutel</a:t>
            </a:r>
            <a:r>
              <a:rPr lang="en-US" sz="2000" dirty="0"/>
              <a:t>,</a:t>
            </a:r>
          </a:p>
          <a:p>
            <a:r>
              <a:rPr lang="en-US" sz="2000" dirty="0"/>
              <a:t>Alex</a:t>
            </a:r>
          </a:p>
        </p:txBody>
      </p:sp>
      <p:sp>
        <p:nvSpPr>
          <p:cNvPr id="28" name="TextBox 12"/>
          <p:cNvSpPr txBox="1">
            <a:spLocks noChangeArrowheads="1"/>
          </p:cNvSpPr>
          <p:nvPr/>
        </p:nvSpPr>
        <p:spPr bwMode="auto">
          <a:xfrm>
            <a:off x="2819900" y="5346700"/>
            <a:ext cx="1638890" cy="707886"/>
          </a:xfrm>
          <a:prstGeom prst="rect">
            <a:avLst/>
          </a:prstGeom>
          <a:noFill/>
          <a:ln w="9525">
            <a:noFill/>
            <a:miter lim="800000"/>
            <a:headEnd/>
            <a:tailEnd/>
          </a:ln>
        </p:spPr>
        <p:txBody>
          <a:bodyPr wrap="none">
            <a:prstTxWarp prst="textNoShape">
              <a:avLst/>
            </a:prstTxWarp>
            <a:spAutoFit/>
          </a:bodyPr>
          <a:lstStyle/>
          <a:p>
            <a:r>
              <a:rPr lang="en-US" sz="2000" dirty="0" err="1"/>
              <a:t>Papalexakis</a:t>
            </a:r>
            <a:r>
              <a:rPr lang="en-US" sz="2000" dirty="0"/>
              <a:t>,</a:t>
            </a:r>
          </a:p>
          <a:p>
            <a:r>
              <a:rPr lang="en-US" sz="2000" dirty="0" err="1"/>
              <a:t>Vagelis</a:t>
            </a:r>
            <a:endParaRPr lang="en-US" sz="2000" dirty="0"/>
          </a:p>
        </p:txBody>
      </p:sp>
      <p:pic>
        <p:nvPicPr>
          <p:cNvPr id="26" name="Picture 25" descr="polo_blue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9436" y="1446296"/>
            <a:ext cx="821563" cy="1081004"/>
          </a:xfrm>
          <a:prstGeom prst="rect">
            <a:avLst/>
          </a:prstGeom>
        </p:spPr>
      </p:pic>
      <p:pic>
        <p:nvPicPr>
          <p:cNvPr id="29" name="Picture 28" descr="ukang.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1014" y="4028202"/>
            <a:ext cx="890586" cy="1110006"/>
          </a:xfrm>
          <a:prstGeom prst="rect">
            <a:avLst/>
          </a:prstGeom>
        </p:spPr>
      </p:pic>
      <p:pic>
        <p:nvPicPr>
          <p:cNvPr id="30" name="Picture 29" descr="neil_shah.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00" y="3979334"/>
            <a:ext cx="850900" cy="1134534"/>
          </a:xfrm>
          <a:prstGeom prst="rect">
            <a:avLst/>
          </a:prstGeom>
        </p:spPr>
      </p:pic>
      <p:sp>
        <p:nvSpPr>
          <p:cNvPr id="31" name="TextBox 30"/>
          <p:cNvSpPr txBox="1"/>
          <p:nvPr/>
        </p:nvSpPr>
        <p:spPr>
          <a:xfrm>
            <a:off x="4554372" y="5410200"/>
            <a:ext cx="854922" cy="707886"/>
          </a:xfrm>
          <a:prstGeom prst="rect">
            <a:avLst/>
          </a:prstGeom>
          <a:noFill/>
        </p:spPr>
        <p:txBody>
          <a:bodyPr wrap="none" rtlCol="0">
            <a:spAutoFit/>
          </a:bodyPr>
          <a:lstStyle/>
          <a:p>
            <a:r>
              <a:rPr lang="en-US" sz="2000" dirty="0"/>
              <a:t>Shah,</a:t>
            </a:r>
          </a:p>
          <a:p>
            <a:r>
              <a:rPr lang="en-US" sz="2000" dirty="0"/>
              <a:t>Neil</a:t>
            </a:r>
          </a:p>
        </p:txBody>
      </p:sp>
      <p:pic>
        <p:nvPicPr>
          <p:cNvPr id="41" name="Picture 40" descr="miguel.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797050" y="1426122"/>
            <a:ext cx="984249" cy="1125836"/>
          </a:xfrm>
          <a:prstGeom prst="rect">
            <a:avLst/>
          </a:prstGeom>
        </p:spPr>
      </p:pic>
      <p:sp>
        <p:nvSpPr>
          <p:cNvPr id="42" name="TextBox 41"/>
          <p:cNvSpPr txBox="1"/>
          <p:nvPr/>
        </p:nvSpPr>
        <p:spPr>
          <a:xfrm>
            <a:off x="1708166" y="2705100"/>
            <a:ext cx="1010137" cy="707886"/>
          </a:xfrm>
          <a:prstGeom prst="rect">
            <a:avLst/>
          </a:prstGeom>
          <a:noFill/>
        </p:spPr>
        <p:txBody>
          <a:bodyPr wrap="none" rtlCol="0">
            <a:spAutoFit/>
          </a:bodyPr>
          <a:lstStyle/>
          <a:p>
            <a:r>
              <a:rPr lang="en-US" sz="2000" dirty="0" err="1"/>
              <a:t>Araujo</a:t>
            </a:r>
            <a:r>
              <a:rPr lang="en-US" sz="2000" dirty="0"/>
              <a:t>,</a:t>
            </a:r>
          </a:p>
          <a:p>
            <a:r>
              <a:rPr lang="en-US" sz="2000" dirty="0"/>
              <a:t>Miguel</a:t>
            </a:r>
          </a:p>
        </p:txBody>
      </p:sp>
      <p:pic>
        <p:nvPicPr>
          <p:cNvPr id="32" name="Picture 31" descr="danai.jpg"/>
          <p:cNvPicPr>
            <a:picLocks noChangeAspect="1"/>
          </p:cNvPicPr>
          <p:nvPr/>
        </p:nvPicPr>
        <p:blipFill>
          <a:blip r:embed="rId10"/>
          <a:stretch>
            <a:fillRect/>
          </a:stretch>
        </p:blipFill>
        <p:spPr>
          <a:xfrm>
            <a:off x="1803400" y="4114800"/>
            <a:ext cx="977900" cy="977900"/>
          </a:xfrm>
          <a:prstGeom prst="rect">
            <a:avLst/>
          </a:prstGeom>
        </p:spPr>
      </p:pic>
      <p:sp>
        <p:nvSpPr>
          <p:cNvPr id="44" name="TextBox 14"/>
          <p:cNvSpPr txBox="1">
            <a:spLocks noChangeArrowheads="1"/>
          </p:cNvSpPr>
          <p:nvPr/>
        </p:nvSpPr>
        <p:spPr bwMode="auto">
          <a:xfrm>
            <a:off x="7619942" y="5394325"/>
            <a:ext cx="1154232" cy="707886"/>
          </a:xfrm>
          <a:prstGeom prst="rect">
            <a:avLst/>
          </a:prstGeom>
          <a:noFill/>
          <a:ln w="9525">
            <a:noFill/>
            <a:miter lim="800000"/>
            <a:headEnd/>
            <a:tailEnd/>
          </a:ln>
        </p:spPr>
        <p:txBody>
          <a:bodyPr wrap="none">
            <a:prstTxWarp prst="textNoShape">
              <a:avLst/>
            </a:prstTxWarp>
            <a:spAutoFit/>
          </a:bodyPr>
          <a:lstStyle/>
          <a:p>
            <a:r>
              <a:rPr lang="en-US" sz="2000" dirty="0"/>
              <a:t>Song,</a:t>
            </a:r>
          </a:p>
          <a:p>
            <a:r>
              <a:rPr lang="en-US" sz="2000" dirty="0"/>
              <a:t>Hyun Ah</a:t>
            </a:r>
          </a:p>
        </p:txBody>
      </p:sp>
      <p:pic>
        <p:nvPicPr>
          <p:cNvPr id="46" name="Picture 45"/>
          <p:cNvPicPr>
            <a:picLocks noChangeAspect="1"/>
          </p:cNvPicPr>
          <p:nvPr/>
        </p:nvPicPr>
        <p:blipFill>
          <a:blip r:embed="rId11"/>
          <a:stretch>
            <a:fillRect/>
          </a:stretch>
        </p:blipFill>
        <p:spPr>
          <a:xfrm>
            <a:off x="7569200" y="4011734"/>
            <a:ext cx="887306" cy="1023816"/>
          </a:xfrm>
          <a:prstGeom prst="rect">
            <a:avLst/>
          </a:prstGeom>
        </p:spPr>
      </p:pic>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t="-65802" r="-19890"/>
          <a:stretch/>
        </p:blipFill>
        <p:spPr>
          <a:xfrm>
            <a:off x="7325360" y="787400"/>
            <a:ext cx="1413053" cy="1766316"/>
          </a:xfrm>
          <a:prstGeom prst="rect">
            <a:avLst/>
          </a:prstGeom>
        </p:spPr>
      </p:pic>
      <p:pic>
        <p:nvPicPr>
          <p:cNvPr id="4" name="Picture 3" descr="kjshin-profile.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994400" y="3949554"/>
            <a:ext cx="1092200" cy="1096368"/>
          </a:xfrm>
          <a:prstGeom prst="rect">
            <a:avLst/>
          </a:prstGeom>
        </p:spPr>
      </p:pic>
      <p:pic>
        <p:nvPicPr>
          <p:cNvPr id="5" name="Picture 4" descr="dhivya-eswaran-231x231.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00496" y="1498600"/>
            <a:ext cx="924052" cy="924052"/>
          </a:xfrm>
          <a:prstGeom prst="rect">
            <a:avLst/>
          </a:prstGeom>
        </p:spPr>
      </p:pic>
      <p:sp>
        <p:nvSpPr>
          <p:cNvPr id="48" name="TextBox 13"/>
          <p:cNvSpPr txBox="1">
            <a:spLocks noChangeArrowheads="1"/>
          </p:cNvSpPr>
          <p:nvPr/>
        </p:nvSpPr>
        <p:spPr bwMode="auto">
          <a:xfrm>
            <a:off x="5825497" y="2730500"/>
            <a:ext cx="1253794" cy="707886"/>
          </a:xfrm>
          <a:prstGeom prst="rect">
            <a:avLst/>
          </a:prstGeom>
          <a:noFill/>
          <a:ln w="9525">
            <a:noFill/>
            <a:miter lim="800000"/>
            <a:headEnd/>
            <a:tailEnd/>
          </a:ln>
        </p:spPr>
        <p:txBody>
          <a:bodyPr wrap="none">
            <a:prstTxWarp prst="textNoShape">
              <a:avLst/>
            </a:prstTxWarp>
            <a:spAutoFit/>
          </a:bodyPr>
          <a:lstStyle/>
          <a:p>
            <a:r>
              <a:rPr lang="en-US" sz="2000" dirty="0" err="1"/>
              <a:t>Eswaran</a:t>
            </a:r>
            <a:r>
              <a:rPr lang="en-US" sz="2000" dirty="0"/>
              <a:t>,</a:t>
            </a:r>
          </a:p>
          <a:p>
            <a:r>
              <a:rPr lang="en-US" sz="2000" dirty="0" err="1"/>
              <a:t>Dhivya</a:t>
            </a:r>
            <a:endParaRPr lang="en-US" sz="2000" dirty="0"/>
          </a:p>
        </p:txBody>
      </p:sp>
      <p:sp>
        <p:nvSpPr>
          <p:cNvPr id="49" name="TextBox 48"/>
          <p:cNvSpPr txBox="1"/>
          <p:nvPr/>
        </p:nvSpPr>
        <p:spPr>
          <a:xfrm>
            <a:off x="6069721" y="5346700"/>
            <a:ext cx="897627" cy="707886"/>
          </a:xfrm>
          <a:prstGeom prst="rect">
            <a:avLst/>
          </a:prstGeom>
          <a:noFill/>
        </p:spPr>
        <p:txBody>
          <a:bodyPr wrap="none" rtlCol="0">
            <a:spAutoFit/>
          </a:bodyPr>
          <a:lstStyle/>
          <a:p>
            <a:r>
              <a:rPr lang="en-US" sz="2000" dirty="0"/>
              <a:t>Shin,</a:t>
            </a:r>
          </a:p>
          <a:p>
            <a:r>
              <a:rPr lang="en-US" sz="2000" dirty="0" err="1"/>
              <a:t>Kijung</a:t>
            </a:r>
            <a:endParaRPr lang="en-US" sz="2000" dirty="0"/>
          </a:p>
        </p:txBody>
      </p:sp>
    </p:spTree>
    <p:extLst>
      <p:ext uri="{BB962C8B-B14F-4D97-AF65-F5344CB8AC3E}">
        <p14:creationId xmlns:p14="http://schemas.microsoft.com/office/powerpoint/2010/main" val="345261478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D5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2DFA-A255-9E44-922B-0C37D7C1D5AE}"/>
              </a:ext>
            </a:extLst>
          </p:cNvPr>
          <p:cNvSpPr>
            <a:spLocks noGrp="1"/>
          </p:cNvSpPr>
          <p:nvPr>
            <p:ph type="title"/>
          </p:nvPr>
        </p:nvSpPr>
        <p:spPr/>
        <p:txBody>
          <a:bodyPr/>
          <a:lstStyle/>
          <a:p>
            <a:r>
              <a:rPr lang="en-US" dirty="0"/>
              <a:t>Overall conclusions</a:t>
            </a:r>
          </a:p>
        </p:txBody>
      </p:sp>
      <p:sp>
        <p:nvSpPr>
          <p:cNvPr id="3" name="Content Placeholder 2">
            <a:extLst>
              <a:ext uri="{FF2B5EF4-FFF2-40B4-BE49-F238E27FC236}">
                <a16:creationId xmlns:a16="http://schemas.microsoft.com/office/drawing/2014/main" id="{291619AB-829A-2D41-BC97-768D52B0A887}"/>
              </a:ext>
            </a:extLst>
          </p:cNvPr>
          <p:cNvSpPr>
            <a:spLocks noGrp="1"/>
          </p:cNvSpPr>
          <p:nvPr>
            <p:ph idx="1"/>
          </p:nvPr>
        </p:nvSpPr>
        <p:spPr/>
        <p:txBody>
          <a:bodyPr/>
          <a:lstStyle/>
          <a:p>
            <a:r>
              <a:rPr lang="en-US" dirty="0"/>
              <a:t>Graphs</a:t>
            </a:r>
          </a:p>
          <a:p>
            <a:r>
              <a:rPr lang="en-US" dirty="0"/>
              <a:t>Time series</a:t>
            </a:r>
          </a:p>
          <a:p>
            <a:r>
              <a:rPr lang="en-US" dirty="0"/>
              <a:t>(visualization, immunization)</a:t>
            </a:r>
          </a:p>
        </p:txBody>
      </p:sp>
      <p:sp>
        <p:nvSpPr>
          <p:cNvPr id="4" name="Date Placeholder 3">
            <a:extLst>
              <a:ext uri="{FF2B5EF4-FFF2-40B4-BE49-F238E27FC236}">
                <a16:creationId xmlns:a16="http://schemas.microsoft.com/office/drawing/2014/main" id="{128608BD-4689-D24B-AC5B-754899666E8B}"/>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8954D958-C2D2-834D-938C-3E7FCDD44A81}"/>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C0CEE628-FA5B-DF47-A2FB-09F2CC48E43A}"/>
              </a:ext>
            </a:extLst>
          </p:cNvPr>
          <p:cNvSpPr>
            <a:spLocks noGrp="1"/>
          </p:cNvSpPr>
          <p:nvPr>
            <p:ph type="sldNum" sz="quarter" idx="12"/>
          </p:nvPr>
        </p:nvSpPr>
        <p:spPr/>
        <p:txBody>
          <a:bodyPr/>
          <a:lstStyle/>
          <a:p>
            <a:pPr>
              <a:defRPr/>
            </a:pPr>
            <a:fld id="{F9B43987-7F84-BB4A-8611-CDF75B6A737D}" type="slidenum">
              <a:rPr lang="en-US" smtClean="0"/>
              <a:pPr>
                <a:defRPr/>
              </a:pPr>
              <a:t>67</a:t>
            </a:fld>
            <a:endParaRPr lang="en-US"/>
          </a:p>
        </p:txBody>
      </p:sp>
    </p:spTree>
    <p:extLst>
      <p:ext uri="{BB962C8B-B14F-4D97-AF65-F5344CB8AC3E}">
        <p14:creationId xmlns:p14="http://schemas.microsoft.com/office/powerpoint/2010/main" val="183912431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D5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71A6-ED10-AC44-BDCF-22E528EDFD47}"/>
              </a:ext>
            </a:extLst>
          </p:cNvPr>
          <p:cNvSpPr>
            <a:spLocks noGrp="1"/>
          </p:cNvSpPr>
          <p:nvPr>
            <p:ph type="title"/>
          </p:nvPr>
        </p:nvSpPr>
        <p:spPr>
          <a:xfrm>
            <a:off x="685800" y="419100"/>
            <a:ext cx="7772400" cy="685800"/>
          </a:xfrm>
        </p:spPr>
        <p:txBody>
          <a:bodyPr/>
          <a:lstStyle/>
          <a:p>
            <a:r>
              <a:rPr lang="en-US" dirty="0"/>
              <a:t>P1: Graphs</a:t>
            </a:r>
            <a:br>
              <a:rPr lang="en-US" dirty="0"/>
            </a:br>
            <a:r>
              <a:rPr lang="en-US" dirty="0"/>
              <a:t>Over-arching conclusion</a:t>
            </a:r>
          </a:p>
        </p:txBody>
      </p:sp>
      <p:sp>
        <p:nvSpPr>
          <p:cNvPr id="3" name="Content Placeholder 2">
            <a:extLst>
              <a:ext uri="{FF2B5EF4-FFF2-40B4-BE49-F238E27FC236}">
                <a16:creationId xmlns:a16="http://schemas.microsoft.com/office/drawing/2014/main" id="{158C9908-1AB3-1D48-83C6-B16F82BD7FA9}"/>
              </a:ext>
            </a:extLst>
          </p:cNvPr>
          <p:cNvSpPr>
            <a:spLocks noGrp="1"/>
          </p:cNvSpPr>
          <p:nvPr>
            <p:ph idx="1"/>
          </p:nvPr>
        </p:nvSpPr>
        <p:spPr/>
        <p:txBody>
          <a:bodyPr/>
          <a:lstStyle/>
          <a:p>
            <a:r>
              <a:rPr lang="en-US" dirty="0"/>
              <a:t>MANY, time-tested, algorithms for graph mining</a:t>
            </a:r>
          </a:p>
          <a:p>
            <a:r>
              <a:rPr lang="en-US" dirty="0"/>
              <a:t>(more, are needed)</a:t>
            </a:r>
          </a:p>
        </p:txBody>
      </p:sp>
      <p:sp>
        <p:nvSpPr>
          <p:cNvPr id="4" name="Date Placeholder 3">
            <a:extLst>
              <a:ext uri="{FF2B5EF4-FFF2-40B4-BE49-F238E27FC236}">
                <a16:creationId xmlns:a16="http://schemas.microsoft.com/office/drawing/2014/main" id="{E4DEC116-3F78-CC45-AFB6-3F2D2E9EF428}"/>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16A237FF-778D-8849-8B2F-90AE68FF2A7B}"/>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9CCD4E07-FCC0-4E41-9D75-2FD860E84B54}"/>
              </a:ext>
            </a:extLst>
          </p:cNvPr>
          <p:cNvSpPr>
            <a:spLocks noGrp="1"/>
          </p:cNvSpPr>
          <p:nvPr>
            <p:ph type="sldNum" sz="quarter" idx="12"/>
          </p:nvPr>
        </p:nvSpPr>
        <p:spPr/>
        <p:txBody>
          <a:bodyPr/>
          <a:lstStyle/>
          <a:p>
            <a:pPr>
              <a:defRPr/>
            </a:pPr>
            <a:fld id="{F9B43987-7F84-BB4A-8611-CDF75B6A737D}" type="slidenum">
              <a:rPr lang="en-US" smtClean="0"/>
              <a:pPr>
                <a:defRPr/>
              </a:pPr>
              <a:t>68</a:t>
            </a:fld>
            <a:endParaRPr lang="en-US"/>
          </a:p>
        </p:txBody>
      </p:sp>
      <p:pic>
        <p:nvPicPr>
          <p:cNvPr id="8" name="Picture 4" descr="0iterations">
            <a:extLst>
              <a:ext uri="{FF2B5EF4-FFF2-40B4-BE49-F238E27FC236}">
                <a16:creationId xmlns:a16="http://schemas.microsoft.com/office/drawing/2014/main" id="{5848D9DD-1FBC-124F-ADFC-704BD0A3A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3802" y="3531242"/>
            <a:ext cx="1905907" cy="2097624"/>
          </a:xfrm>
          <a:prstGeom prst="rect">
            <a:avLst/>
          </a:prstGeom>
          <a:noFill/>
          <a:ln w="9525">
            <a:noFill/>
            <a:miter lim="800000"/>
            <a:headEnd/>
            <a:tailEnd/>
          </a:ln>
        </p:spPr>
      </p:pic>
    </p:spTree>
    <p:extLst>
      <p:ext uri="{BB962C8B-B14F-4D97-AF65-F5344CB8AC3E}">
        <p14:creationId xmlns:p14="http://schemas.microsoft.com/office/powerpoint/2010/main" val="252537957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D579"/>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B2D702-573F-8F45-B951-A3FD55AC9D7E}"/>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15EA8801-C025-AA49-B5AF-E2C71040FFC8}"/>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14FA6275-BD1C-684B-AEFC-55EE4CEC5BD2}"/>
              </a:ext>
            </a:extLst>
          </p:cNvPr>
          <p:cNvSpPr>
            <a:spLocks noGrp="1"/>
          </p:cNvSpPr>
          <p:nvPr>
            <p:ph type="sldNum" sz="quarter" idx="12"/>
          </p:nvPr>
        </p:nvSpPr>
        <p:spPr/>
        <p:txBody>
          <a:bodyPr/>
          <a:lstStyle/>
          <a:p>
            <a:pPr>
              <a:defRPr/>
            </a:pPr>
            <a:fld id="{F9B43987-7F84-BB4A-8611-CDF75B6A737D}" type="slidenum">
              <a:rPr lang="en-US" smtClean="0"/>
              <a:pPr>
                <a:defRPr/>
              </a:pPr>
              <a:t>69</a:t>
            </a:fld>
            <a:endParaRPr lang="en-US"/>
          </a:p>
        </p:txBody>
      </p:sp>
      <p:pic>
        <p:nvPicPr>
          <p:cNvPr id="13" name="Picture 4" descr="0iterations">
            <a:extLst>
              <a:ext uri="{FF2B5EF4-FFF2-40B4-BE49-F238E27FC236}">
                <a16:creationId xmlns:a16="http://schemas.microsoft.com/office/drawing/2014/main" id="{BEBFA6FC-F6A0-3540-A1B1-01CCF55E7E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38657" y="1667594"/>
            <a:ext cx="1098341" cy="1208825"/>
          </a:xfrm>
          <a:prstGeom prst="rect">
            <a:avLst/>
          </a:prstGeom>
          <a:noFill/>
          <a:ln w="9525">
            <a:noFill/>
            <a:miter lim="800000"/>
            <a:headEnd/>
            <a:tailEnd/>
          </a:ln>
        </p:spPr>
      </p:pic>
      <p:sp>
        <p:nvSpPr>
          <p:cNvPr id="38" name="Rounded Rectangle 37">
            <a:extLst>
              <a:ext uri="{FF2B5EF4-FFF2-40B4-BE49-F238E27FC236}">
                <a16:creationId xmlns:a16="http://schemas.microsoft.com/office/drawing/2014/main" id="{4FFAC0C8-564B-534F-ABCA-D3CE3C1F5EFB}"/>
              </a:ext>
            </a:extLst>
          </p:cNvPr>
          <p:cNvSpPr/>
          <p:nvPr/>
        </p:nvSpPr>
        <p:spPr bwMode="auto">
          <a:xfrm rot="18767390">
            <a:off x="-45987" y="2049567"/>
            <a:ext cx="1543284" cy="433493"/>
          </a:xfrm>
          <a:prstGeom prst="roundRect">
            <a:avLst/>
          </a:prstGeom>
          <a:solidFill>
            <a:schemeClr val="tx2"/>
          </a:solidFill>
          <a:ln w="3175" cap="flat" cmpd="sng" algn="ctr">
            <a:noFill/>
            <a:prstDash val="solid"/>
            <a:round/>
            <a:headEnd type="none" w="sm" len="sm"/>
            <a:tailEnd type="none" w="med" len="med"/>
          </a:ln>
          <a:effectLst/>
        </p:spPr>
        <p:txBody>
          <a:bodyPr rtlCol="0" anchor="ctr"/>
          <a:lstStyle/>
          <a:p>
            <a:pPr algn="ctr"/>
            <a:r>
              <a:rPr lang="en-US" sz="2000" b="1" dirty="0">
                <a:solidFill>
                  <a:schemeClr val="bg1"/>
                </a:solidFill>
              </a:rPr>
              <a:t>Problems</a:t>
            </a:r>
            <a:endParaRPr lang="en-US" sz="2400" b="1" dirty="0">
              <a:solidFill>
                <a:schemeClr val="bg1"/>
              </a:solidFill>
            </a:endParaRPr>
          </a:p>
        </p:txBody>
      </p:sp>
      <p:sp>
        <p:nvSpPr>
          <p:cNvPr id="40" name="Rounded Rectangle 39">
            <a:extLst>
              <a:ext uri="{FF2B5EF4-FFF2-40B4-BE49-F238E27FC236}">
                <a16:creationId xmlns:a16="http://schemas.microsoft.com/office/drawing/2014/main" id="{604A9469-0A15-A249-AFBA-16B1BCDFA4C4}"/>
              </a:ext>
            </a:extLst>
          </p:cNvPr>
          <p:cNvSpPr/>
          <p:nvPr/>
        </p:nvSpPr>
        <p:spPr bwMode="auto">
          <a:xfrm rot="18764296">
            <a:off x="-126513" y="4791166"/>
            <a:ext cx="2357288" cy="397959"/>
          </a:xfrm>
          <a:prstGeom prst="roundRect">
            <a:avLst/>
          </a:prstGeom>
          <a:solidFill>
            <a:srgbClr val="4E8F00"/>
          </a:solidFill>
          <a:ln w="3175" cap="flat" cmpd="sng" algn="ctr">
            <a:noFill/>
            <a:prstDash val="solid"/>
            <a:round/>
            <a:headEnd type="none" w="sm" len="sm"/>
            <a:tailEnd type="none" w="med" len="med"/>
          </a:ln>
          <a:effectLst/>
        </p:spPr>
        <p:txBody>
          <a:bodyPr rtlCol="0" anchor="ctr"/>
          <a:lstStyle/>
          <a:p>
            <a:pPr algn="ctr"/>
            <a:r>
              <a:rPr lang="en-US" sz="2000" b="1" dirty="0">
                <a:solidFill>
                  <a:schemeClr val="bg1"/>
                </a:solidFill>
              </a:rPr>
              <a:t>(some) solutions</a:t>
            </a:r>
          </a:p>
        </p:txBody>
      </p:sp>
      <p:pic>
        <p:nvPicPr>
          <p:cNvPr id="86" name="Picture 4">
            <a:extLst>
              <a:ext uri="{FF2B5EF4-FFF2-40B4-BE49-F238E27FC236}">
                <a16:creationId xmlns:a16="http://schemas.microsoft.com/office/drawing/2014/main" id="{5EEB25B3-0C3F-644E-B7BF-73D3A7D0B0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52388" y="5010281"/>
            <a:ext cx="1559210" cy="110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7">
            <a:extLst>
              <a:ext uri="{FF2B5EF4-FFF2-40B4-BE49-F238E27FC236}">
                <a16:creationId xmlns:a16="http://schemas.microsoft.com/office/drawing/2014/main" id="{CD2F96ED-0728-894E-AB59-B1BBBA3555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06366" y="3460856"/>
            <a:ext cx="1592532" cy="1147657"/>
          </a:xfrm>
          <a:prstGeom prst="rect">
            <a:avLst/>
          </a:prstGeom>
          <a:noFill/>
          <a:ln w="28575">
            <a:noFill/>
            <a:miter lim="800000"/>
            <a:headEnd type="none" w="sm" len="sm"/>
            <a:tailEnd/>
          </a:ln>
        </p:spPr>
      </p:pic>
      <p:pic>
        <p:nvPicPr>
          <p:cNvPr id="89" name="Picture 88">
            <a:extLst>
              <a:ext uri="{FF2B5EF4-FFF2-40B4-BE49-F238E27FC236}">
                <a16:creationId xmlns:a16="http://schemas.microsoft.com/office/drawing/2014/main" id="{1D93D914-3FE4-7F46-8DFB-1C5A4AA205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1282" y="3512500"/>
            <a:ext cx="584200" cy="584200"/>
          </a:xfrm>
          <a:prstGeom prst="rect">
            <a:avLst/>
          </a:prstGeom>
        </p:spPr>
      </p:pic>
      <p:pic>
        <p:nvPicPr>
          <p:cNvPr id="91" name="Picture 90">
            <a:extLst>
              <a:ext uri="{FF2B5EF4-FFF2-40B4-BE49-F238E27FC236}">
                <a16:creationId xmlns:a16="http://schemas.microsoft.com/office/drawing/2014/main" id="{5F275230-040B-3243-9FA0-15842795D5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3982" y="5193513"/>
            <a:ext cx="584200" cy="648361"/>
          </a:xfrm>
          <a:prstGeom prst="rect">
            <a:avLst/>
          </a:prstGeom>
        </p:spPr>
      </p:pic>
      <p:grpSp>
        <p:nvGrpSpPr>
          <p:cNvPr id="107" name="Group 106">
            <a:extLst>
              <a:ext uri="{FF2B5EF4-FFF2-40B4-BE49-F238E27FC236}">
                <a16:creationId xmlns:a16="http://schemas.microsoft.com/office/drawing/2014/main" id="{E427810F-309A-5449-ACFB-E4AA99BA9A57}"/>
              </a:ext>
            </a:extLst>
          </p:cNvPr>
          <p:cNvGrpSpPr>
            <a:grpSpLocks noChangeAspect="1"/>
          </p:cNvGrpSpPr>
          <p:nvPr/>
        </p:nvGrpSpPr>
        <p:grpSpPr>
          <a:xfrm>
            <a:off x="5887840" y="5003951"/>
            <a:ext cx="757584" cy="761075"/>
            <a:chOff x="9632623" y="4979801"/>
            <a:chExt cx="897682" cy="901818"/>
          </a:xfrm>
        </p:grpSpPr>
        <p:sp>
          <p:nvSpPr>
            <p:cNvPr id="94" name="Rectangle 93">
              <a:extLst>
                <a:ext uri="{FF2B5EF4-FFF2-40B4-BE49-F238E27FC236}">
                  <a16:creationId xmlns:a16="http://schemas.microsoft.com/office/drawing/2014/main" id="{9E3E6D1C-B599-FE4C-8E79-ECF2E0D32AF2}"/>
                </a:ext>
              </a:extLst>
            </p:cNvPr>
            <p:cNvSpPr>
              <a:spLocks noChangeAspect="1"/>
            </p:cNvSpPr>
            <p:nvPr/>
          </p:nvSpPr>
          <p:spPr bwMode="auto">
            <a:xfrm>
              <a:off x="9632623" y="4981000"/>
              <a:ext cx="897682" cy="897682"/>
            </a:xfrm>
            <a:prstGeom prst="rec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95" name="Rectangle 94">
              <a:extLst>
                <a:ext uri="{FF2B5EF4-FFF2-40B4-BE49-F238E27FC236}">
                  <a16:creationId xmlns:a16="http://schemas.microsoft.com/office/drawing/2014/main" id="{0356D0A7-974F-5D47-9AEB-E9B20B06DE86}"/>
                </a:ext>
              </a:extLst>
            </p:cNvPr>
            <p:cNvSpPr>
              <a:spLocks noChangeAspect="1"/>
            </p:cNvSpPr>
            <p:nvPr/>
          </p:nvSpPr>
          <p:spPr bwMode="auto">
            <a:xfrm>
              <a:off x="9632623" y="4979801"/>
              <a:ext cx="309357" cy="309357"/>
            </a:xfrm>
            <a:prstGeom prst="rect">
              <a:avLst/>
            </a:prstGeom>
            <a:solidFill>
              <a:schemeClr val="tx1"/>
            </a:solid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96" name="Rectangle 95">
              <a:extLst>
                <a:ext uri="{FF2B5EF4-FFF2-40B4-BE49-F238E27FC236}">
                  <a16:creationId xmlns:a16="http://schemas.microsoft.com/office/drawing/2014/main" id="{B28DD9A6-15A4-B046-9DCB-59B699BADBEA}"/>
                </a:ext>
              </a:extLst>
            </p:cNvPr>
            <p:cNvSpPr>
              <a:spLocks noChangeAspect="1"/>
            </p:cNvSpPr>
            <p:nvPr/>
          </p:nvSpPr>
          <p:spPr bwMode="auto">
            <a:xfrm>
              <a:off x="9947375" y="5294553"/>
              <a:ext cx="419230" cy="419230"/>
            </a:xfrm>
            <a:prstGeom prst="rect">
              <a:avLst/>
            </a:prstGeom>
            <a:solidFill>
              <a:schemeClr val="tx1"/>
            </a:solid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97" name="Rectangle 96">
              <a:extLst>
                <a:ext uri="{FF2B5EF4-FFF2-40B4-BE49-F238E27FC236}">
                  <a16:creationId xmlns:a16="http://schemas.microsoft.com/office/drawing/2014/main" id="{20E6BEE5-9A1E-B94A-9114-38FF0AEFF1AD}"/>
                </a:ext>
              </a:extLst>
            </p:cNvPr>
            <p:cNvSpPr>
              <a:spLocks noChangeAspect="1"/>
            </p:cNvSpPr>
            <p:nvPr/>
          </p:nvSpPr>
          <p:spPr bwMode="auto">
            <a:xfrm>
              <a:off x="10372954" y="5720025"/>
              <a:ext cx="156199" cy="156199"/>
            </a:xfrm>
            <a:prstGeom prst="rect">
              <a:avLst/>
            </a:prstGeom>
            <a:solidFill>
              <a:schemeClr val="tx1"/>
            </a:solid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cxnSp>
          <p:nvCxnSpPr>
            <p:cNvPr id="99" name="Straight Connector 98">
              <a:extLst>
                <a:ext uri="{FF2B5EF4-FFF2-40B4-BE49-F238E27FC236}">
                  <a16:creationId xmlns:a16="http://schemas.microsoft.com/office/drawing/2014/main" id="{E59D6EC1-01E0-C94F-A766-F974A176C2F5}"/>
                </a:ext>
              </a:extLst>
            </p:cNvPr>
            <p:cNvCxnSpPr/>
            <p:nvPr/>
          </p:nvCxnSpPr>
          <p:spPr bwMode="auto">
            <a:xfrm>
              <a:off x="9947375" y="4981539"/>
              <a:ext cx="0" cy="898881"/>
            </a:xfrm>
            <a:prstGeom prst="line">
              <a:avLst/>
            </a:prstGeom>
            <a:solidFill>
              <a:schemeClr val="accent1"/>
            </a:solidFill>
            <a:ln w="3175" cap="flat" cmpd="sng" algn="ctr">
              <a:solidFill>
                <a:schemeClr val="tx2"/>
              </a:solidFill>
              <a:prstDash val="solid"/>
              <a:round/>
              <a:headEnd type="none" w="sm" len="sm"/>
              <a:tailEnd type="none" w="med" len="med"/>
            </a:ln>
            <a:effectLst/>
          </p:spPr>
        </p:cxnSp>
        <p:cxnSp>
          <p:nvCxnSpPr>
            <p:cNvPr id="100" name="Straight Connector 99">
              <a:extLst>
                <a:ext uri="{FF2B5EF4-FFF2-40B4-BE49-F238E27FC236}">
                  <a16:creationId xmlns:a16="http://schemas.microsoft.com/office/drawing/2014/main" id="{19DFB652-54E0-A646-ABA7-6BBAAAC90792}"/>
                </a:ext>
              </a:extLst>
            </p:cNvPr>
            <p:cNvCxnSpPr/>
            <p:nvPr/>
          </p:nvCxnSpPr>
          <p:spPr bwMode="auto">
            <a:xfrm>
              <a:off x="10372954" y="4982738"/>
              <a:ext cx="0" cy="898881"/>
            </a:xfrm>
            <a:prstGeom prst="line">
              <a:avLst/>
            </a:prstGeom>
            <a:solidFill>
              <a:schemeClr val="accent1"/>
            </a:solidFill>
            <a:ln w="3175" cap="flat" cmpd="sng" algn="ctr">
              <a:solidFill>
                <a:schemeClr val="tx2"/>
              </a:solidFill>
              <a:prstDash val="solid"/>
              <a:round/>
              <a:headEnd type="none" w="sm" len="sm"/>
              <a:tailEnd type="none" w="med" len="med"/>
            </a:ln>
            <a:effectLst/>
          </p:spPr>
        </p:cxnSp>
        <p:cxnSp>
          <p:nvCxnSpPr>
            <p:cNvPr id="101" name="Straight Connector 100">
              <a:extLst>
                <a:ext uri="{FF2B5EF4-FFF2-40B4-BE49-F238E27FC236}">
                  <a16:creationId xmlns:a16="http://schemas.microsoft.com/office/drawing/2014/main" id="{8A48DCFD-9B04-484A-88A4-DB4267AB66E5}"/>
                </a:ext>
              </a:extLst>
            </p:cNvPr>
            <p:cNvCxnSpPr>
              <a:cxnSpLocks/>
            </p:cNvCxnSpPr>
            <p:nvPr/>
          </p:nvCxnSpPr>
          <p:spPr bwMode="auto">
            <a:xfrm>
              <a:off x="9632623" y="5714091"/>
              <a:ext cx="896530" cy="0"/>
            </a:xfrm>
            <a:prstGeom prst="line">
              <a:avLst/>
            </a:prstGeom>
            <a:solidFill>
              <a:schemeClr val="accent1"/>
            </a:solidFill>
            <a:ln w="3175" cap="flat" cmpd="sng" algn="ctr">
              <a:solidFill>
                <a:schemeClr val="tx2"/>
              </a:solidFill>
              <a:prstDash val="solid"/>
              <a:round/>
              <a:headEnd type="none" w="sm" len="sm"/>
              <a:tailEnd type="none" w="med" len="med"/>
            </a:ln>
            <a:effectLst/>
          </p:spPr>
        </p:cxnSp>
        <p:cxnSp>
          <p:nvCxnSpPr>
            <p:cNvPr id="102" name="Straight Connector 101">
              <a:extLst>
                <a:ext uri="{FF2B5EF4-FFF2-40B4-BE49-F238E27FC236}">
                  <a16:creationId xmlns:a16="http://schemas.microsoft.com/office/drawing/2014/main" id="{50C457F0-F4FB-1548-83F7-807523BE2FD6}"/>
                </a:ext>
              </a:extLst>
            </p:cNvPr>
            <p:cNvCxnSpPr>
              <a:cxnSpLocks/>
            </p:cNvCxnSpPr>
            <p:nvPr/>
          </p:nvCxnSpPr>
          <p:spPr bwMode="auto">
            <a:xfrm>
              <a:off x="9632623" y="5286821"/>
              <a:ext cx="896530" cy="0"/>
            </a:xfrm>
            <a:prstGeom prst="line">
              <a:avLst/>
            </a:prstGeom>
            <a:solidFill>
              <a:schemeClr val="accent1"/>
            </a:solidFill>
            <a:ln w="3175" cap="flat" cmpd="sng" algn="ctr">
              <a:solidFill>
                <a:schemeClr val="tx2"/>
              </a:solidFill>
              <a:prstDash val="solid"/>
              <a:round/>
              <a:headEnd type="none" w="sm" len="sm"/>
              <a:tailEnd type="none" w="med" len="med"/>
            </a:ln>
            <a:effectLst/>
          </p:spPr>
        </p:cxnSp>
      </p:grpSp>
      <p:pic>
        <p:nvPicPr>
          <p:cNvPr id="103" name="Picture 102">
            <a:extLst>
              <a:ext uri="{FF2B5EF4-FFF2-40B4-BE49-F238E27FC236}">
                <a16:creationId xmlns:a16="http://schemas.microsoft.com/office/drawing/2014/main" id="{3AEC9072-866D-A44B-9BFF-011BC5FCA8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0977" y="4332575"/>
            <a:ext cx="440090" cy="500632"/>
          </a:xfrm>
          <a:prstGeom prst="rect">
            <a:avLst/>
          </a:prstGeom>
        </p:spPr>
      </p:pic>
      <p:cxnSp>
        <p:nvCxnSpPr>
          <p:cNvPr id="109" name="Straight Connector 108">
            <a:extLst>
              <a:ext uri="{FF2B5EF4-FFF2-40B4-BE49-F238E27FC236}">
                <a16:creationId xmlns:a16="http://schemas.microsoft.com/office/drawing/2014/main" id="{7EBD4088-65E9-4D40-87A5-AAD9207BCF11}"/>
              </a:ext>
            </a:extLst>
          </p:cNvPr>
          <p:cNvCxnSpPr>
            <a:cxnSpLocks/>
          </p:cNvCxnSpPr>
          <p:nvPr/>
        </p:nvCxnSpPr>
        <p:spPr bwMode="auto">
          <a:xfrm flipV="1">
            <a:off x="106101" y="3239553"/>
            <a:ext cx="8831910" cy="1"/>
          </a:xfrm>
          <a:prstGeom prst="line">
            <a:avLst/>
          </a:prstGeom>
          <a:solidFill>
            <a:schemeClr val="accent1"/>
          </a:solidFill>
          <a:ln w="3175" cap="flat" cmpd="sng" algn="ctr">
            <a:solidFill>
              <a:schemeClr val="tx1"/>
            </a:solidFill>
            <a:prstDash val="solid"/>
            <a:round/>
            <a:headEnd type="none" w="sm" len="sm"/>
            <a:tailEnd type="none" w="med" len="med"/>
          </a:ln>
          <a:effectLst/>
        </p:spPr>
      </p:cxnSp>
      <p:sp>
        <p:nvSpPr>
          <p:cNvPr id="24" name="Title 1">
            <a:extLst>
              <a:ext uri="{FF2B5EF4-FFF2-40B4-BE49-F238E27FC236}">
                <a16:creationId xmlns:a16="http://schemas.microsoft.com/office/drawing/2014/main" id="{2C118D0A-9C96-B04B-B97C-DD0D334A07E2}"/>
              </a:ext>
            </a:extLst>
          </p:cNvPr>
          <p:cNvSpPr txBox="1">
            <a:spLocks/>
          </p:cNvSpPr>
          <p:nvPr/>
        </p:nvSpPr>
        <p:spPr bwMode="auto">
          <a:xfrm>
            <a:off x="243726" y="543188"/>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ＭＳ Ｐゴシック" pitchFamily="-112" charset="-128"/>
                <a:cs typeface="ＭＳ Ｐゴシック" pitchFamily="-112" charset="-128"/>
              </a:defRPr>
            </a:lvl1pPr>
            <a:lvl2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4000" b="1">
                <a:solidFill>
                  <a:schemeClr val="tx2"/>
                </a:solidFill>
                <a:latin typeface="Times New Roman" pitchFamily="-112" charset="0"/>
              </a:defRPr>
            </a:lvl6pPr>
            <a:lvl7pPr marL="914400" algn="ctr" rtl="0" eaLnBrk="1" fontAlgn="base" hangingPunct="1">
              <a:spcBef>
                <a:spcPct val="0"/>
              </a:spcBef>
              <a:spcAft>
                <a:spcPct val="0"/>
              </a:spcAft>
              <a:defRPr sz="4000" b="1">
                <a:solidFill>
                  <a:schemeClr val="tx2"/>
                </a:solidFill>
                <a:latin typeface="Times New Roman" pitchFamily="-112" charset="0"/>
              </a:defRPr>
            </a:lvl7pPr>
            <a:lvl8pPr marL="1371600" algn="ctr" rtl="0" eaLnBrk="1" fontAlgn="base" hangingPunct="1">
              <a:spcBef>
                <a:spcPct val="0"/>
              </a:spcBef>
              <a:spcAft>
                <a:spcPct val="0"/>
              </a:spcAft>
              <a:defRPr sz="4000" b="1">
                <a:solidFill>
                  <a:schemeClr val="tx2"/>
                </a:solidFill>
                <a:latin typeface="Times New Roman" pitchFamily="-112" charset="0"/>
              </a:defRPr>
            </a:lvl8pPr>
            <a:lvl9pPr marL="1828800" algn="ctr" rtl="0" eaLnBrk="1" fontAlgn="base" hangingPunct="1">
              <a:spcBef>
                <a:spcPct val="0"/>
              </a:spcBef>
              <a:spcAft>
                <a:spcPct val="0"/>
              </a:spcAft>
              <a:defRPr sz="4000" b="1">
                <a:solidFill>
                  <a:schemeClr val="tx2"/>
                </a:solidFill>
                <a:latin typeface="Times New Roman" pitchFamily="-112" charset="0"/>
              </a:defRPr>
            </a:lvl9pPr>
          </a:lstStyle>
          <a:p>
            <a:r>
              <a:rPr kumimoji="0" lang="en-US" kern="0" dirty="0"/>
              <a:t>P1: Graphs</a:t>
            </a:r>
            <a:br>
              <a:rPr kumimoji="0" lang="en-US" kern="0" dirty="0"/>
            </a:br>
            <a:r>
              <a:rPr kumimoji="0" lang="en-US" kern="0" dirty="0"/>
              <a:t>Over-arching conclusion</a:t>
            </a:r>
          </a:p>
        </p:txBody>
      </p:sp>
    </p:spTree>
    <p:extLst>
      <p:ext uri="{BB962C8B-B14F-4D97-AF65-F5344CB8AC3E}">
        <p14:creationId xmlns:p14="http://schemas.microsoft.com/office/powerpoint/2010/main" val="27158424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a:extLst>
              <a:ext uri="{FF2B5EF4-FFF2-40B4-BE49-F238E27FC236}">
                <a16:creationId xmlns:a16="http://schemas.microsoft.com/office/drawing/2014/main" id="{49574B32-F380-2040-A450-24F3208336A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6322" name="Footer Placeholder 5">
            <a:extLst>
              <a:ext uri="{FF2B5EF4-FFF2-40B4-BE49-F238E27FC236}">
                <a16:creationId xmlns:a16="http://schemas.microsoft.com/office/drawing/2014/main" id="{7E72ED04-1814-E842-BE3E-247D188D47D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6323" name="Slide Number Placeholder 6">
            <a:extLst>
              <a:ext uri="{FF2B5EF4-FFF2-40B4-BE49-F238E27FC236}">
                <a16:creationId xmlns:a16="http://schemas.microsoft.com/office/drawing/2014/main" id="{7CD709B4-3323-3F44-9660-5DD0B0F4D1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F1191EF5-DBF4-9D4C-854B-54F948CEC029}" type="slidenum">
              <a:rPr lang="en-US" altLang="en-US" sz="1400"/>
              <a:pPr>
                <a:spcBef>
                  <a:spcPct val="0"/>
                </a:spcBef>
                <a:buFontTx/>
                <a:buNone/>
              </a:pPr>
              <a:t>7</a:t>
            </a:fld>
            <a:endParaRPr lang="en-US" altLang="en-US" sz="1400"/>
          </a:p>
        </p:txBody>
      </p:sp>
      <p:sp>
        <p:nvSpPr>
          <p:cNvPr id="56324" name="Rectangle 2">
            <a:extLst>
              <a:ext uri="{FF2B5EF4-FFF2-40B4-BE49-F238E27FC236}">
                <a16:creationId xmlns:a16="http://schemas.microsoft.com/office/drawing/2014/main" id="{8711BF71-3B86-3048-871A-5365DD2FE2C6}"/>
              </a:ext>
            </a:extLst>
          </p:cNvPr>
          <p:cNvSpPr>
            <a:spLocks noGrp="1" noChangeArrowheads="1"/>
          </p:cNvSpPr>
          <p:nvPr>
            <p:ph type="title"/>
          </p:nvPr>
        </p:nvSpPr>
        <p:spPr/>
        <p:txBody>
          <a:bodyPr/>
          <a:lstStyle/>
          <a:p>
            <a:r>
              <a:rPr lang="en-US" altLang="en-US">
                <a:ea typeface="ＭＳ Ｐゴシック" panose="020B0600070205080204" pitchFamily="34" charset="-128"/>
              </a:rPr>
              <a:t>Ratio Rules - example</a:t>
            </a:r>
          </a:p>
        </p:txBody>
      </p:sp>
      <p:sp>
        <p:nvSpPr>
          <p:cNvPr id="56325" name="Rectangle 3">
            <a:extLst>
              <a:ext uri="{FF2B5EF4-FFF2-40B4-BE49-F238E27FC236}">
                <a16:creationId xmlns:a16="http://schemas.microsoft.com/office/drawing/2014/main" id="{EE2E54B1-CE22-934E-B8BB-43B2B02EA7C9}"/>
              </a:ext>
            </a:extLst>
          </p:cNvPr>
          <p:cNvSpPr>
            <a:spLocks noGrp="1" noChangeArrowheads="1"/>
          </p:cNvSpPr>
          <p:nvPr>
            <p:ph type="body" sz="half" idx="1"/>
          </p:nvPr>
        </p:nvSpPr>
        <p:spPr>
          <a:xfrm>
            <a:off x="685800" y="1981200"/>
            <a:ext cx="4343400" cy="4114800"/>
          </a:xfrm>
        </p:spPr>
        <p:txBody>
          <a:bodyPr/>
          <a:lstStyle/>
          <a:p>
            <a:r>
              <a:rPr lang="en-US" altLang="en-US" sz="2800" dirty="0">
                <a:ea typeface="ＭＳ Ｐゴシック" panose="020B0600070205080204" pitchFamily="34" charset="-128"/>
              </a:rPr>
              <a:t>RR1: </a:t>
            </a:r>
            <a:r>
              <a:rPr lang="en-US" altLang="en-US" sz="2800" dirty="0" err="1">
                <a:ea typeface="ＭＳ Ｐゴシック" panose="020B0600070205080204" pitchFamily="34" charset="-128"/>
              </a:rPr>
              <a:t>minutes:points</a:t>
            </a:r>
            <a:r>
              <a:rPr lang="en-US" altLang="en-US" sz="2800" dirty="0">
                <a:ea typeface="ＭＳ Ｐゴシック" panose="020B0600070205080204" pitchFamily="34" charset="-128"/>
              </a:rPr>
              <a:t> = 2:1</a:t>
            </a:r>
          </a:p>
          <a:p>
            <a:r>
              <a:rPr lang="en-US" altLang="en-US" sz="2800" dirty="0">
                <a:ea typeface="ＭＳ Ｐゴシック" panose="020B0600070205080204" pitchFamily="34" charset="-128"/>
              </a:rPr>
              <a:t>corresponding concept?</a:t>
            </a:r>
          </a:p>
        </p:txBody>
      </p:sp>
      <p:grpSp>
        <p:nvGrpSpPr>
          <p:cNvPr id="56326" name="Group 4">
            <a:extLst>
              <a:ext uri="{FF2B5EF4-FFF2-40B4-BE49-F238E27FC236}">
                <a16:creationId xmlns:a16="http://schemas.microsoft.com/office/drawing/2014/main" id="{E21044D8-CB3B-B841-B166-319521435470}"/>
              </a:ext>
            </a:extLst>
          </p:cNvPr>
          <p:cNvGrpSpPr>
            <a:grpSpLocks/>
          </p:cNvGrpSpPr>
          <p:nvPr/>
        </p:nvGrpSpPr>
        <p:grpSpPr bwMode="auto">
          <a:xfrm>
            <a:off x="1447800" y="3048000"/>
            <a:ext cx="3581400" cy="3052763"/>
            <a:chOff x="912" y="1056"/>
            <a:chExt cx="3833" cy="2787"/>
          </a:xfrm>
        </p:grpSpPr>
        <p:pic>
          <p:nvPicPr>
            <p:cNvPr id="56331" name="Picture 5" descr="plot-nba">
              <a:extLst>
                <a:ext uri="{FF2B5EF4-FFF2-40B4-BE49-F238E27FC236}">
                  <a16:creationId xmlns:a16="http://schemas.microsoft.com/office/drawing/2014/main" id="{8EB42794-C567-154A-8152-B4AC770E87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 y="1056"/>
              <a:ext cx="3833"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Oval 6">
              <a:extLst>
                <a:ext uri="{FF2B5EF4-FFF2-40B4-BE49-F238E27FC236}">
                  <a16:creationId xmlns:a16="http://schemas.microsoft.com/office/drawing/2014/main" id="{A329B0FC-93E3-B740-852B-379163CE9AC3}"/>
                </a:ext>
              </a:extLst>
            </p:cNvPr>
            <p:cNvSpPr>
              <a:spLocks noChangeArrowheads="1"/>
            </p:cNvSpPr>
            <p:nvPr/>
          </p:nvSpPr>
          <p:spPr bwMode="auto">
            <a:xfrm>
              <a:off x="4224" y="1728"/>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56333" name="Oval 7">
              <a:extLst>
                <a:ext uri="{FF2B5EF4-FFF2-40B4-BE49-F238E27FC236}">
                  <a16:creationId xmlns:a16="http://schemas.microsoft.com/office/drawing/2014/main" id="{1EE91F8A-F811-5A42-894E-8F87F38922DB}"/>
                </a:ext>
              </a:extLst>
            </p:cNvPr>
            <p:cNvSpPr>
              <a:spLocks noChangeArrowheads="1"/>
            </p:cNvSpPr>
            <p:nvPr/>
          </p:nvSpPr>
          <p:spPr bwMode="auto">
            <a:xfrm>
              <a:off x="3696" y="3264"/>
              <a:ext cx="96" cy="96"/>
            </a:xfrm>
            <a:prstGeom prst="ellipse">
              <a:avLst/>
            </a:prstGeom>
            <a:noFill/>
            <a:ln w="28575">
              <a:solidFill>
                <a:srgbClr val="FF33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grpSp>
      <p:sp>
        <p:nvSpPr>
          <p:cNvPr id="56327" name="Line 8">
            <a:extLst>
              <a:ext uri="{FF2B5EF4-FFF2-40B4-BE49-F238E27FC236}">
                <a16:creationId xmlns:a16="http://schemas.microsoft.com/office/drawing/2014/main" id="{612A4CB6-6725-A94B-9AFE-106FED00D111}"/>
              </a:ext>
            </a:extLst>
          </p:cNvPr>
          <p:cNvSpPr>
            <a:spLocks noChangeShapeType="1"/>
          </p:cNvSpPr>
          <p:nvPr/>
        </p:nvSpPr>
        <p:spPr bwMode="auto">
          <a:xfrm>
            <a:off x="4800600" y="4572000"/>
            <a:ext cx="533400" cy="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28" name="Text Box 9">
            <a:extLst>
              <a:ext uri="{FF2B5EF4-FFF2-40B4-BE49-F238E27FC236}">
                <a16:creationId xmlns:a16="http://schemas.microsoft.com/office/drawing/2014/main" id="{56654403-1737-4041-8F7C-82F36C5ED967}"/>
              </a:ext>
            </a:extLst>
          </p:cNvPr>
          <p:cNvSpPr txBox="1">
            <a:spLocks noChangeArrowheads="1"/>
          </p:cNvSpPr>
          <p:nvPr/>
        </p:nvSpPr>
        <p:spPr bwMode="auto">
          <a:xfrm>
            <a:off x="5749925" y="43132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a:t>v1</a:t>
            </a:r>
          </a:p>
        </p:txBody>
      </p:sp>
      <p:pic>
        <p:nvPicPr>
          <p:cNvPr id="56329" name="Picture 10" descr="michael-jordan-mj-mj-23">
            <a:extLst>
              <a:ext uri="{FF2B5EF4-FFF2-40B4-BE49-F238E27FC236}">
                <a16:creationId xmlns:a16="http://schemas.microsoft.com/office/drawing/2014/main" id="{310A8F9B-FA7B-CA4D-BE33-C3DE643D1AB4}"/>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256338" y="1981200"/>
            <a:ext cx="2278062" cy="2808288"/>
          </a:xfrm>
          <a:noFill/>
        </p:spPr>
      </p:pic>
      <p:sp>
        <p:nvSpPr>
          <p:cNvPr id="56330" name="Line 12">
            <a:extLst>
              <a:ext uri="{FF2B5EF4-FFF2-40B4-BE49-F238E27FC236}">
                <a16:creationId xmlns:a16="http://schemas.microsoft.com/office/drawing/2014/main" id="{BD095CBC-738A-F141-B0D9-7C0DFAE2781C}"/>
              </a:ext>
            </a:extLst>
          </p:cNvPr>
          <p:cNvSpPr>
            <a:spLocks noChangeShapeType="1"/>
          </p:cNvSpPr>
          <p:nvPr/>
        </p:nvSpPr>
        <p:spPr bwMode="auto">
          <a:xfrm flipV="1">
            <a:off x="4876800" y="3429000"/>
            <a:ext cx="838200" cy="304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2" descr="See the source image">
            <a:extLst>
              <a:ext uri="{FF2B5EF4-FFF2-40B4-BE49-F238E27FC236}">
                <a16:creationId xmlns:a16="http://schemas.microsoft.com/office/drawing/2014/main" id="{2CBFFBC7-F116-474D-A4A6-2751566903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1969" y="5018088"/>
            <a:ext cx="1287462" cy="121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1675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D579"/>
        </a:solidFill>
        <a:effectLst/>
      </p:bgPr>
    </p:bg>
    <p:spTree>
      <p:nvGrpSpPr>
        <p:cNvPr id="1" name=""/>
        <p:cNvGrpSpPr/>
        <p:nvPr/>
      </p:nvGrpSpPr>
      <p:grpSpPr>
        <a:xfrm>
          <a:off x="0" y="0"/>
          <a:ext cx="0" cy="0"/>
          <a:chOff x="0" y="0"/>
          <a:chExt cx="0" cy="0"/>
        </a:xfrm>
      </p:grpSpPr>
      <p:sp>
        <p:nvSpPr>
          <p:cNvPr id="321537" name="Date Placeholder 3">
            <a:extLst>
              <a:ext uri="{FF2B5EF4-FFF2-40B4-BE49-F238E27FC236}">
                <a16:creationId xmlns:a16="http://schemas.microsoft.com/office/drawing/2014/main" id="{C2B6634F-C411-B141-94D2-04E8396FAC3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l"/>
            <a:r>
              <a:rPr lang="en-US" altLang="en-US" sz="1400"/>
              <a:t>Gov. of India</a:t>
            </a:r>
          </a:p>
        </p:txBody>
      </p:sp>
      <p:sp>
        <p:nvSpPr>
          <p:cNvPr id="321538" name="Footer Placeholder 4">
            <a:extLst>
              <a:ext uri="{FF2B5EF4-FFF2-40B4-BE49-F238E27FC236}">
                <a16:creationId xmlns:a16="http://schemas.microsoft.com/office/drawing/2014/main" id="{C68B84BD-729A-964A-A2AA-937C68B158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r>
              <a:rPr lang="en-US" altLang="en-US" sz="1400"/>
              <a:t>Copyright (C) 2019 C. Faloutsos</a:t>
            </a:r>
          </a:p>
        </p:txBody>
      </p:sp>
      <p:sp>
        <p:nvSpPr>
          <p:cNvPr id="321539" name="Slide Number Placeholder 5">
            <a:extLst>
              <a:ext uri="{FF2B5EF4-FFF2-40B4-BE49-F238E27FC236}">
                <a16:creationId xmlns:a16="http://schemas.microsoft.com/office/drawing/2014/main" id="{EF8B4498-D2E9-FD4A-ACB9-8B55C64037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r"/>
            <a:fld id="{24803F60-0245-1E43-84AE-B78874A83C1E}" type="slidenum">
              <a:rPr lang="en-US" altLang="en-US" sz="1400"/>
              <a:pPr algn="r"/>
              <a:t>70</a:t>
            </a:fld>
            <a:endParaRPr lang="en-US" altLang="en-US" sz="1400"/>
          </a:p>
        </p:txBody>
      </p:sp>
      <p:sp>
        <p:nvSpPr>
          <p:cNvPr id="321540" name="Rectangle 2">
            <a:extLst>
              <a:ext uri="{FF2B5EF4-FFF2-40B4-BE49-F238E27FC236}">
                <a16:creationId xmlns:a16="http://schemas.microsoft.com/office/drawing/2014/main" id="{03A0E108-FA41-E04B-A774-7E4652DCF19C}"/>
              </a:ext>
            </a:extLst>
          </p:cNvPr>
          <p:cNvSpPr>
            <a:spLocks noGrp="1" noChangeArrowheads="1"/>
          </p:cNvSpPr>
          <p:nvPr>
            <p:ph type="title"/>
          </p:nvPr>
        </p:nvSpPr>
        <p:spPr>
          <a:xfrm>
            <a:off x="685800" y="428489"/>
            <a:ext cx="7772400" cy="1143000"/>
          </a:xfrm>
        </p:spPr>
        <p:txBody>
          <a:bodyPr/>
          <a:lstStyle/>
          <a:p>
            <a:r>
              <a:rPr lang="en-US" altLang="en-US" dirty="0">
                <a:ea typeface="ＭＳ Ｐゴシック" panose="020B0600070205080204" pitchFamily="34" charset="-128"/>
              </a:rPr>
              <a:t>P2: Time series - Answers</a:t>
            </a:r>
          </a:p>
        </p:txBody>
      </p:sp>
      <p:sp>
        <p:nvSpPr>
          <p:cNvPr id="321541" name="Rectangle 3">
            <a:extLst>
              <a:ext uri="{FF2B5EF4-FFF2-40B4-BE49-F238E27FC236}">
                <a16:creationId xmlns:a16="http://schemas.microsoft.com/office/drawing/2014/main" id="{ECE56297-E5B6-7845-A66E-F8A657EEB00D}"/>
              </a:ext>
            </a:extLst>
          </p:cNvPr>
          <p:cNvSpPr>
            <a:spLocks noGrp="1" noChangeArrowheads="1"/>
          </p:cNvSpPr>
          <p:nvPr>
            <p:ph type="body" idx="1"/>
          </p:nvPr>
        </p:nvSpPr>
        <p:spPr>
          <a:xfrm>
            <a:off x="685800" y="1621493"/>
            <a:ext cx="7772400" cy="4114800"/>
          </a:xfrm>
        </p:spPr>
        <p:txBody>
          <a:bodyPr/>
          <a:lstStyle/>
          <a:p>
            <a:r>
              <a:rPr lang="en-US" altLang="en-US" dirty="0">
                <a:ea typeface="ＭＳ Ｐゴシック" panose="020B0600070205080204" pitchFamily="34" charset="-128"/>
              </a:rPr>
              <a:t>Similarity search: </a:t>
            </a:r>
            <a:r>
              <a:rPr lang="en-US" altLang="en-US" b="1" dirty="0">
                <a:ea typeface="ＭＳ Ｐゴシック" panose="020B0600070205080204" pitchFamily="34" charset="-128"/>
              </a:rPr>
              <a:t>Euclidean</a:t>
            </a:r>
            <a:r>
              <a:rPr lang="en-US" altLang="en-US" dirty="0">
                <a:ea typeface="ＭＳ Ｐゴシック" panose="020B0600070205080204" pitchFamily="34" charset="-128"/>
              </a:rPr>
              <a:t>/time-warping; </a:t>
            </a:r>
            <a:r>
              <a:rPr lang="en-US" altLang="en-US" b="1" dirty="0">
                <a:ea typeface="ＭＳ Ｐゴシック" panose="020B0600070205080204" pitchFamily="34" charset="-128"/>
              </a:rPr>
              <a:t>feature extraction</a:t>
            </a:r>
            <a:r>
              <a:rPr lang="en-US" altLang="en-US" dirty="0">
                <a:ea typeface="ＭＳ Ｐゴシック" panose="020B0600070205080204" pitchFamily="34" charset="-128"/>
              </a:rPr>
              <a:t> and </a:t>
            </a:r>
            <a:r>
              <a:rPr lang="en-US" altLang="en-US" b="1" dirty="0">
                <a:ea typeface="ＭＳ Ｐゴシック" panose="020B0600070205080204" pitchFamily="34" charset="-128"/>
              </a:rPr>
              <a:t>SAMs</a:t>
            </a:r>
          </a:p>
          <a:p>
            <a:r>
              <a:rPr lang="en-US" altLang="en-US" dirty="0">
                <a:ea typeface="ＭＳ Ｐゴシック" panose="020B0600070205080204" pitchFamily="34" charset="-128"/>
              </a:rPr>
              <a:t>Periodicities: </a:t>
            </a:r>
            <a:r>
              <a:rPr lang="en-US" altLang="en-US" b="1" dirty="0">
                <a:ea typeface="ＭＳ Ｐゴシック" panose="020B0600070205080204" pitchFamily="34" charset="-128"/>
              </a:rPr>
              <a:t>DFT/DWT</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Linear Forecasting: </a:t>
            </a:r>
            <a:r>
              <a:rPr lang="en-US" altLang="en-US" b="1" dirty="0">
                <a:ea typeface="ＭＳ Ｐゴシック" panose="020B0600070205080204" pitchFamily="34" charset="-128"/>
              </a:rPr>
              <a:t>AR</a:t>
            </a:r>
            <a:r>
              <a:rPr lang="en-US" altLang="en-US" dirty="0">
                <a:ea typeface="ＭＳ Ｐゴシック" panose="020B0600070205080204" pitchFamily="34" charset="-128"/>
              </a:rPr>
              <a:t> (Box-Jenkins)</a:t>
            </a:r>
          </a:p>
          <a:p>
            <a:r>
              <a:rPr lang="en-US" altLang="en-US" dirty="0">
                <a:ea typeface="ＭＳ Ｐゴシック" panose="020B0600070205080204" pitchFamily="34" charset="-128"/>
              </a:rPr>
              <a:t>Non-linear forecasting: </a:t>
            </a:r>
            <a:r>
              <a:rPr lang="en-US" altLang="en-US" b="1" dirty="0">
                <a:ea typeface="ＭＳ Ｐゴシック" panose="020B0600070205080204" pitchFamily="34" charset="-128"/>
              </a:rPr>
              <a:t>lag-plots</a:t>
            </a:r>
          </a:p>
          <a:p>
            <a:r>
              <a:rPr lang="en-US" altLang="en-US" dirty="0">
                <a:ea typeface="ＭＳ Ｐゴシック" panose="020B0600070205080204" pitchFamily="34" charset="-128"/>
              </a:rPr>
              <a:t>Gray-box modeling: </a:t>
            </a:r>
            <a:r>
              <a:rPr lang="en-US" altLang="en-US" b="1" dirty="0" err="1">
                <a:ea typeface="ＭＳ Ｐゴシック" panose="020B0600070205080204" pitchFamily="34" charset="-128"/>
              </a:rPr>
              <a:t>Lotka</a:t>
            </a:r>
            <a:r>
              <a:rPr lang="en-US" altLang="en-US" b="1" dirty="0">
                <a:ea typeface="ＭＳ Ｐゴシック" panose="020B0600070205080204" pitchFamily="34" charset="-128"/>
              </a:rPr>
              <a:t>-Volterra</a:t>
            </a:r>
            <a:endParaRPr lang="en-US" altLang="en-US" dirty="0">
              <a:ea typeface="ＭＳ Ｐゴシック" panose="020B0600070205080204" pitchFamily="34" charset="-128"/>
            </a:endParaRPr>
          </a:p>
        </p:txBody>
      </p:sp>
      <p:grpSp>
        <p:nvGrpSpPr>
          <p:cNvPr id="2" name="Group 1">
            <a:extLst>
              <a:ext uri="{FF2B5EF4-FFF2-40B4-BE49-F238E27FC236}">
                <a16:creationId xmlns:a16="http://schemas.microsoft.com/office/drawing/2014/main" id="{8ECE197C-B467-324B-B80E-4156553AE49B}"/>
              </a:ext>
            </a:extLst>
          </p:cNvPr>
          <p:cNvGrpSpPr/>
          <p:nvPr/>
        </p:nvGrpSpPr>
        <p:grpSpPr>
          <a:xfrm>
            <a:off x="1741932" y="5113133"/>
            <a:ext cx="2720193" cy="1122567"/>
            <a:chOff x="3076396" y="5518365"/>
            <a:chExt cx="2720193" cy="1122567"/>
          </a:xfrm>
        </p:grpSpPr>
        <p:graphicFrame>
          <p:nvGraphicFramePr>
            <p:cNvPr id="9" name="Object 2">
              <a:extLst>
                <a:ext uri="{FF2B5EF4-FFF2-40B4-BE49-F238E27FC236}">
                  <a16:creationId xmlns:a16="http://schemas.microsoft.com/office/drawing/2014/main" id="{EB93D04A-18DA-074F-B646-18DA51FB2646}"/>
                </a:ext>
              </a:extLst>
            </p:cNvPr>
            <p:cNvGraphicFramePr>
              <a:graphicFrameLocks noChangeAspect="1"/>
            </p:cNvGraphicFramePr>
            <p:nvPr/>
          </p:nvGraphicFramePr>
          <p:xfrm>
            <a:off x="5071439" y="5518365"/>
            <a:ext cx="725150" cy="1122567"/>
          </p:xfrm>
          <a:graphic>
            <a:graphicData uri="http://schemas.openxmlformats.org/presentationml/2006/ole">
              <mc:AlternateContent xmlns:mc="http://schemas.openxmlformats.org/markup-compatibility/2006">
                <mc:Choice xmlns:v="urn:schemas-microsoft-com:vml" Requires="v">
                  <p:oleObj spid="_x0000_s1032" name="Photo Editor Photo" r:id="rId3" imgW="3175000" imgH="4914900" progId="MSPhotoEd.3">
                    <p:embed/>
                  </p:oleObj>
                </mc:Choice>
                <mc:Fallback>
                  <p:oleObj name="Photo Editor Photo" r:id="rId3" imgW="3175000" imgH="4914900" progId="MSPhotoEd.3">
                    <p:embed/>
                    <p:pic>
                      <p:nvPicPr>
                        <p:cNvPr id="9" name="Object 2">
                          <a:extLst>
                            <a:ext uri="{FF2B5EF4-FFF2-40B4-BE49-F238E27FC236}">
                              <a16:creationId xmlns:a16="http://schemas.microsoft.com/office/drawing/2014/main" id="{EB93D04A-18DA-074F-B646-18DA51FB2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439" y="5518365"/>
                          <a:ext cx="725150" cy="1122567"/>
                        </a:xfrm>
                        <a:prstGeom prst="rect">
                          <a:avLst/>
                        </a:prstGeom>
                        <a:noFill/>
                        <a:ln>
                          <a:noFill/>
                        </a:ln>
                        <a:effectLst/>
                      </p:spPr>
                    </p:pic>
                  </p:oleObj>
                </mc:Fallback>
              </mc:AlternateContent>
            </a:graphicData>
          </a:graphic>
        </p:graphicFrame>
        <p:grpSp>
          <p:nvGrpSpPr>
            <p:cNvPr id="10" name="Group 9">
              <a:extLst>
                <a:ext uri="{FF2B5EF4-FFF2-40B4-BE49-F238E27FC236}">
                  <a16:creationId xmlns:a16="http://schemas.microsoft.com/office/drawing/2014/main" id="{3C1072A2-A3B0-8045-802F-0B9F73B082F3}"/>
                </a:ext>
              </a:extLst>
            </p:cNvPr>
            <p:cNvGrpSpPr>
              <a:grpSpLocks noChangeAspect="1"/>
            </p:cNvGrpSpPr>
            <p:nvPr/>
          </p:nvGrpSpPr>
          <p:grpSpPr>
            <a:xfrm>
              <a:off x="3076396" y="5726044"/>
              <a:ext cx="1281875" cy="606362"/>
              <a:chOff x="2738438" y="3886200"/>
              <a:chExt cx="3560762" cy="1684338"/>
            </a:xfrm>
          </p:grpSpPr>
          <p:sp>
            <p:nvSpPr>
              <p:cNvPr id="11" name="Line 2">
                <a:extLst>
                  <a:ext uri="{FF2B5EF4-FFF2-40B4-BE49-F238E27FC236}">
                    <a16:creationId xmlns:a16="http://schemas.microsoft.com/office/drawing/2014/main" id="{9E313B1E-86FA-7043-8D67-39E5DEDDEEEF}"/>
                  </a:ext>
                </a:extLst>
              </p:cNvPr>
              <p:cNvSpPr>
                <a:spLocks noChangeShapeType="1"/>
              </p:cNvSpPr>
              <p:nvPr/>
            </p:nvSpPr>
            <p:spPr bwMode="auto">
              <a:xfrm flipV="1">
                <a:off x="4895850" y="4597400"/>
                <a:ext cx="0" cy="758825"/>
              </a:xfrm>
              <a:prstGeom prst="line">
                <a:avLst/>
              </a:prstGeom>
              <a:noFill/>
              <a:ln w="12700">
                <a:solidFill>
                  <a:srgbClr val="33CC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2" name="Group 3">
                <a:extLst>
                  <a:ext uri="{FF2B5EF4-FFF2-40B4-BE49-F238E27FC236}">
                    <a16:creationId xmlns:a16="http://schemas.microsoft.com/office/drawing/2014/main" id="{FE2BAB19-8E89-AD47-BB56-C412062AD958}"/>
                  </a:ext>
                </a:extLst>
              </p:cNvPr>
              <p:cNvGrpSpPr>
                <a:grpSpLocks/>
              </p:cNvGrpSpPr>
              <p:nvPr/>
            </p:nvGrpSpPr>
            <p:grpSpPr bwMode="auto">
              <a:xfrm>
                <a:off x="4648200" y="4497388"/>
                <a:ext cx="82550" cy="231775"/>
                <a:chOff x="2928" y="2833"/>
                <a:chExt cx="52" cy="146"/>
              </a:xfrm>
            </p:grpSpPr>
            <p:grpSp>
              <p:nvGrpSpPr>
                <p:cNvPr id="41" name="Group 4">
                  <a:extLst>
                    <a:ext uri="{FF2B5EF4-FFF2-40B4-BE49-F238E27FC236}">
                      <a16:creationId xmlns:a16="http://schemas.microsoft.com/office/drawing/2014/main" id="{A418FEF0-4E39-BA4F-B487-5D10F3E572F5}"/>
                    </a:ext>
                  </a:extLst>
                </p:cNvPr>
                <p:cNvGrpSpPr>
                  <a:grpSpLocks/>
                </p:cNvGrpSpPr>
                <p:nvPr/>
              </p:nvGrpSpPr>
              <p:grpSpPr bwMode="auto">
                <a:xfrm>
                  <a:off x="2928" y="2868"/>
                  <a:ext cx="52" cy="111"/>
                  <a:chOff x="2928" y="2868"/>
                  <a:chExt cx="52" cy="111"/>
                </a:xfrm>
              </p:grpSpPr>
              <p:sp>
                <p:nvSpPr>
                  <p:cNvPr id="43" name="Oval 5">
                    <a:extLst>
                      <a:ext uri="{FF2B5EF4-FFF2-40B4-BE49-F238E27FC236}">
                        <a16:creationId xmlns:a16="http://schemas.microsoft.com/office/drawing/2014/main" id="{E89BA861-4F16-0949-8DF5-6580F3DFAB31}"/>
                      </a:ext>
                    </a:extLst>
                  </p:cNvPr>
                  <p:cNvSpPr>
                    <a:spLocks noChangeArrowheads="1"/>
                  </p:cNvSpPr>
                  <p:nvPr/>
                </p:nvSpPr>
                <p:spPr bwMode="auto">
                  <a:xfrm>
                    <a:off x="2928" y="2928"/>
                    <a:ext cx="52" cy="51"/>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4" name="Line 6">
                    <a:extLst>
                      <a:ext uri="{FF2B5EF4-FFF2-40B4-BE49-F238E27FC236}">
                        <a16:creationId xmlns:a16="http://schemas.microsoft.com/office/drawing/2014/main" id="{BF1D0E12-6D8E-CD45-810A-FF137426567E}"/>
                      </a:ext>
                    </a:extLst>
                  </p:cNvPr>
                  <p:cNvSpPr>
                    <a:spLocks noChangeShapeType="1"/>
                  </p:cNvSpPr>
                  <p:nvPr/>
                </p:nvSpPr>
                <p:spPr bwMode="auto">
                  <a:xfrm>
                    <a:off x="2952" y="2868"/>
                    <a:ext cx="0" cy="96"/>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2" name="Oval 7">
                  <a:extLst>
                    <a:ext uri="{FF2B5EF4-FFF2-40B4-BE49-F238E27FC236}">
                      <a16:creationId xmlns:a16="http://schemas.microsoft.com/office/drawing/2014/main" id="{0692F453-4728-1549-9664-027064E5560E}"/>
                    </a:ext>
                  </a:extLst>
                </p:cNvPr>
                <p:cNvSpPr>
                  <a:spLocks noChangeAspect="1" noChangeArrowheads="1"/>
                </p:cNvSpPr>
                <p:nvPr/>
              </p:nvSpPr>
              <p:spPr bwMode="auto">
                <a:xfrm>
                  <a:off x="2935" y="2833"/>
                  <a:ext cx="29" cy="28"/>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13" name="Group 8">
                <a:extLst>
                  <a:ext uri="{FF2B5EF4-FFF2-40B4-BE49-F238E27FC236}">
                    <a16:creationId xmlns:a16="http://schemas.microsoft.com/office/drawing/2014/main" id="{D43E8D01-DB64-804F-8D9D-AFD4E9651DB9}"/>
                  </a:ext>
                </a:extLst>
              </p:cNvPr>
              <p:cNvGrpSpPr>
                <a:grpSpLocks/>
              </p:cNvGrpSpPr>
              <p:nvPr/>
            </p:nvGrpSpPr>
            <p:grpSpPr bwMode="auto">
              <a:xfrm>
                <a:off x="5322888" y="4329113"/>
                <a:ext cx="82550" cy="255587"/>
                <a:chOff x="3353" y="2727"/>
                <a:chExt cx="52" cy="161"/>
              </a:xfrm>
            </p:grpSpPr>
            <p:grpSp>
              <p:nvGrpSpPr>
                <p:cNvPr id="37" name="Group 9">
                  <a:extLst>
                    <a:ext uri="{FF2B5EF4-FFF2-40B4-BE49-F238E27FC236}">
                      <a16:creationId xmlns:a16="http://schemas.microsoft.com/office/drawing/2014/main" id="{350CCFDD-615E-1A40-9D0F-33A6BC2604F8}"/>
                    </a:ext>
                  </a:extLst>
                </p:cNvPr>
                <p:cNvGrpSpPr>
                  <a:grpSpLocks/>
                </p:cNvGrpSpPr>
                <p:nvPr/>
              </p:nvGrpSpPr>
              <p:grpSpPr bwMode="auto">
                <a:xfrm>
                  <a:off x="3353" y="2768"/>
                  <a:ext cx="52" cy="120"/>
                  <a:chOff x="4298" y="2534"/>
                  <a:chExt cx="52" cy="120"/>
                </a:xfrm>
              </p:grpSpPr>
              <p:sp>
                <p:nvSpPr>
                  <p:cNvPr id="39" name="Oval 10">
                    <a:extLst>
                      <a:ext uri="{FF2B5EF4-FFF2-40B4-BE49-F238E27FC236}">
                        <a16:creationId xmlns:a16="http://schemas.microsoft.com/office/drawing/2014/main" id="{57A3D468-1A42-404C-AD27-D8819B88D909}"/>
                      </a:ext>
                    </a:extLst>
                  </p:cNvPr>
                  <p:cNvSpPr>
                    <a:spLocks noChangeArrowheads="1"/>
                  </p:cNvSpPr>
                  <p:nvPr/>
                </p:nvSpPr>
                <p:spPr bwMode="auto">
                  <a:xfrm>
                    <a:off x="4298" y="2603"/>
                    <a:ext cx="52" cy="51"/>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0" name="Line 11">
                    <a:extLst>
                      <a:ext uri="{FF2B5EF4-FFF2-40B4-BE49-F238E27FC236}">
                        <a16:creationId xmlns:a16="http://schemas.microsoft.com/office/drawing/2014/main" id="{AF095D54-4125-BF4D-962B-08FBA507291A}"/>
                      </a:ext>
                    </a:extLst>
                  </p:cNvPr>
                  <p:cNvSpPr>
                    <a:spLocks noChangeShapeType="1"/>
                  </p:cNvSpPr>
                  <p:nvPr/>
                </p:nvSpPr>
                <p:spPr bwMode="auto">
                  <a:xfrm>
                    <a:off x="4331" y="2534"/>
                    <a:ext cx="0" cy="96"/>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 name="Oval 12">
                  <a:extLst>
                    <a:ext uri="{FF2B5EF4-FFF2-40B4-BE49-F238E27FC236}">
                      <a16:creationId xmlns:a16="http://schemas.microsoft.com/office/drawing/2014/main" id="{29FB8289-E186-D740-A52B-7C7E228EF579}"/>
                    </a:ext>
                  </a:extLst>
                </p:cNvPr>
                <p:cNvSpPr>
                  <a:spLocks noChangeAspect="1" noChangeArrowheads="1"/>
                </p:cNvSpPr>
                <p:nvPr/>
              </p:nvSpPr>
              <p:spPr bwMode="auto">
                <a:xfrm>
                  <a:off x="3365" y="2727"/>
                  <a:ext cx="29" cy="28"/>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14" name="Freeform 13">
                <a:extLst>
                  <a:ext uri="{FF2B5EF4-FFF2-40B4-BE49-F238E27FC236}">
                    <a16:creationId xmlns:a16="http://schemas.microsoft.com/office/drawing/2014/main" id="{72F53AB7-26FA-D944-AABC-FD56666BEBCB}"/>
                  </a:ext>
                </a:extLst>
              </p:cNvPr>
              <p:cNvSpPr>
                <a:spLocks/>
              </p:cNvSpPr>
              <p:nvPr/>
            </p:nvSpPr>
            <p:spPr bwMode="auto">
              <a:xfrm>
                <a:off x="3163888" y="3903663"/>
                <a:ext cx="3135312" cy="1363662"/>
              </a:xfrm>
              <a:custGeom>
                <a:avLst/>
                <a:gdLst>
                  <a:gd name="T0" fmla="*/ 0 w 2020"/>
                  <a:gd name="T1" fmla="*/ 2147483646 h 722"/>
                  <a:gd name="T2" fmla="*/ 2147483646 w 2020"/>
                  <a:gd name="T3" fmla="*/ 2147483646 h 722"/>
                  <a:gd name="T4" fmla="*/ 2147483646 w 2020"/>
                  <a:gd name="T5" fmla="*/ 0 h 722"/>
                  <a:gd name="T6" fmla="*/ 2147483646 w 2020"/>
                  <a:gd name="T7" fmla="*/ 2147483646 h 722"/>
                  <a:gd name="T8" fmla="*/ 0 w 2020"/>
                  <a:gd name="T9" fmla="*/ 2147483646 h 722"/>
                  <a:gd name="T10" fmla="*/ 0 60000 65536"/>
                  <a:gd name="T11" fmla="*/ 0 60000 65536"/>
                  <a:gd name="T12" fmla="*/ 0 60000 65536"/>
                  <a:gd name="T13" fmla="*/ 0 60000 65536"/>
                  <a:gd name="T14" fmla="*/ 0 60000 65536"/>
                  <a:gd name="T15" fmla="*/ 0 w 2020"/>
                  <a:gd name="T16" fmla="*/ 0 h 722"/>
                  <a:gd name="T17" fmla="*/ 2020 w 2020"/>
                  <a:gd name="T18" fmla="*/ 722 h 722"/>
                </a:gdLst>
                <a:ahLst/>
                <a:cxnLst>
                  <a:cxn ang="T10">
                    <a:pos x="T0" y="T1"/>
                  </a:cxn>
                  <a:cxn ang="T11">
                    <a:pos x="T2" y="T3"/>
                  </a:cxn>
                  <a:cxn ang="T12">
                    <a:pos x="T4" y="T5"/>
                  </a:cxn>
                  <a:cxn ang="T13">
                    <a:pos x="T6" y="T7"/>
                  </a:cxn>
                  <a:cxn ang="T14">
                    <a:pos x="T8" y="T9"/>
                  </a:cxn>
                </a:cxnLst>
                <a:rect l="T15" t="T16" r="T17" b="T18"/>
                <a:pathLst>
                  <a:path w="2020" h="722">
                    <a:moveTo>
                      <a:pt x="0" y="722"/>
                    </a:moveTo>
                    <a:lnTo>
                      <a:pt x="905" y="156"/>
                    </a:lnTo>
                    <a:lnTo>
                      <a:pt x="2020" y="0"/>
                    </a:lnTo>
                    <a:lnTo>
                      <a:pt x="1206" y="549"/>
                    </a:lnTo>
                    <a:lnTo>
                      <a:pt x="0" y="722"/>
                    </a:lnTo>
                    <a:close/>
                  </a:path>
                </a:pathLst>
              </a:custGeom>
              <a:solidFill>
                <a:schemeClr val="bg1">
                  <a:alpha val="50195"/>
                </a:schemeClr>
              </a:solidFill>
              <a:ln w="12700" cap="sq">
                <a:solidFill>
                  <a:schemeClr val="tx1"/>
                </a:solidFill>
                <a:round/>
                <a:headEnd type="none" w="sm" len="sm"/>
                <a:tailEnd type="none" w="sm" len="sm"/>
              </a:ln>
            </p:spPr>
            <p:txBody>
              <a:bodyPr wrap="none" anchor="ctr"/>
              <a:lstStyle/>
              <a:p>
                <a:endParaRPr lang="en-US"/>
              </a:p>
            </p:txBody>
          </p:sp>
          <p:sp>
            <p:nvSpPr>
              <p:cNvPr id="15" name="Line 16">
                <a:extLst>
                  <a:ext uri="{FF2B5EF4-FFF2-40B4-BE49-F238E27FC236}">
                    <a16:creationId xmlns:a16="http://schemas.microsoft.com/office/drawing/2014/main" id="{20F492B5-BC6D-5546-9A58-5EEB13B2B050}"/>
                  </a:ext>
                </a:extLst>
              </p:cNvPr>
              <p:cNvSpPr>
                <a:spLocks noChangeShapeType="1"/>
              </p:cNvSpPr>
              <p:nvPr/>
            </p:nvSpPr>
            <p:spPr bwMode="auto">
              <a:xfrm>
                <a:off x="2755900" y="5570538"/>
                <a:ext cx="3419475"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7">
                <a:extLst>
                  <a:ext uri="{FF2B5EF4-FFF2-40B4-BE49-F238E27FC236}">
                    <a16:creationId xmlns:a16="http://schemas.microsoft.com/office/drawing/2014/main" id="{F0641887-5E5F-F04E-994C-19EDDCA325F0}"/>
                  </a:ext>
                </a:extLst>
              </p:cNvPr>
              <p:cNvSpPr>
                <a:spLocks noChangeShapeType="1"/>
              </p:cNvSpPr>
              <p:nvPr/>
            </p:nvSpPr>
            <p:spPr bwMode="auto">
              <a:xfrm flipV="1">
                <a:off x="2743200" y="5105400"/>
                <a:ext cx="2209800" cy="4572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8">
                <a:extLst>
                  <a:ext uri="{FF2B5EF4-FFF2-40B4-BE49-F238E27FC236}">
                    <a16:creationId xmlns:a16="http://schemas.microsoft.com/office/drawing/2014/main" id="{AA946C40-DC85-E641-A33B-A0AA9AB33F11}"/>
                  </a:ext>
                </a:extLst>
              </p:cNvPr>
              <p:cNvSpPr>
                <a:spLocks noChangeShapeType="1"/>
              </p:cNvSpPr>
              <p:nvPr/>
            </p:nvSpPr>
            <p:spPr bwMode="auto">
              <a:xfrm flipV="1">
                <a:off x="2743200" y="3886200"/>
                <a:ext cx="0" cy="1676400"/>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Oval 22">
                <a:extLst>
                  <a:ext uri="{FF2B5EF4-FFF2-40B4-BE49-F238E27FC236}">
                    <a16:creationId xmlns:a16="http://schemas.microsoft.com/office/drawing/2014/main" id="{E6050F55-AF9F-9C48-96F2-2D8BE98453B1}"/>
                  </a:ext>
                </a:extLst>
              </p:cNvPr>
              <p:cNvSpPr>
                <a:spLocks noChangeArrowheads="1"/>
              </p:cNvSpPr>
              <p:nvPr/>
            </p:nvSpPr>
            <p:spPr bwMode="auto">
              <a:xfrm>
                <a:off x="3727450" y="4800600"/>
                <a:ext cx="82550" cy="80963"/>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9" name="Line 23">
                <a:extLst>
                  <a:ext uri="{FF2B5EF4-FFF2-40B4-BE49-F238E27FC236}">
                    <a16:creationId xmlns:a16="http://schemas.microsoft.com/office/drawing/2014/main" id="{43CAEC8C-6CCE-6F43-BB57-446B31D4C70D}"/>
                  </a:ext>
                </a:extLst>
              </p:cNvPr>
              <p:cNvSpPr>
                <a:spLocks noChangeShapeType="1"/>
              </p:cNvSpPr>
              <p:nvPr/>
            </p:nvSpPr>
            <p:spPr bwMode="auto">
              <a:xfrm>
                <a:off x="3767138" y="4876800"/>
                <a:ext cx="0" cy="152400"/>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Oval 24">
                <a:extLst>
                  <a:ext uri="{FF2B5EF4-FFF2-40B4-BE49-F238E27FC236}">
                    <a16:creationId xmlns:a16="http://schemas.microsoft.com/office/drawing/2014/main" id="{E2DCBA46-B9F5-E442-90B2-0F4C6D5C0C12}"/>
                  </a:ext>
                </a:extLst>
              </p:cNvPr>
              <p:cNvSpPr>
                <a:spLocks noChangeArrowheads="1"/>
              </p:cNvSpPr>
              <p:nvPr/>
            </p:nvSpPr>
            <p:spPr bwMode="auto">
              <a:xfrm>
                <a:off x="4260850" y="4491038"/>
                <a:ext cx="82550" cy="80962"/>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1" name="Oval 25">
                <a:extLst>
                  <a:ext uri="{FF2B5EF4-FFF2-40B4-BE49-F238E27FC236}">
                    <a16:creationId xmlns:a16="http://schemas.microsoft.com/office/drawing/2014/main" id="{539411A0-D256-0745-8898-1C2A7F1103F5}"/>
                  </a:ext>
                </a:extLst>
              </p:cNvPr>
              <p:cNvSpPr>
                <a:spLocks noChangeArrowheads="1"/>
              </p:cNvSpPr>
              <p:nvPr/>
            </p:nvSpPr>
            <p:spPr bwMode="auto">
              <a:xfrm>
                <a:off x="4343400" y="4719638"/>
                <a:ext cx="82550" cy="80962"/>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2" name="Line 26">
                <a:extLst>
                  <a:ext uri="{FF2B5EF4-FFF2-40B4-BE49-F238E27FC236}">
                    <a16:creationId xmlns:a16="http://schemas.microsoft.com/office/drawing/2014/main" id="{D7A96C9B-927F-1A4C-B54D-1175A38D443D}"/>
                  </a:ext>
                </a:extLst>
              </p:cNvPr>
              <p:cNvSpPr>
                <a:spLocks noChangeShapeType="1"/>
              </p:cNvSpPr>
              <p:nvPr/>
            </p:nvSpPr>
            <p:spPr bwMode="auto">
              <a:xfrm>
                <a:off x="4300538" y="4567238"/>
                <a:ext cx="0" cy="152400"/>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7">
                <a:extLst>
                  <a:ext uri="{FF2B5EF4-FFF2-40B4-BE49-F238E27FC236}">
                    <a16:creationId xmlns:a16="http://schemas.microsoft.com/office/drawing/2014/main" id="{FB628EE6-C80D-9246-9B72-0E4D7D567A95}"/>
                  </a:ext>
                </a:extLst>
              </p:cNvPr>
              <p:cNvSpPr>
                <a:spLocks noChangeShapeType="1"/>
              </p:cNvSpPr>
              <p:nvPr/>
            </p:nvSpPr>
            <p:spPr bwMode="auto">
              <a:xfrm>
                <a:off x="4386263" y="4738688"/>
                <a:ext cx="0" cy="152400"/>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28">
                <a:extLst>
                  <a:ext uri="{FF2B5EF4-FFF2-40B4-BE49-F238E27FC236}">
                    <a16:creationId xmlns:a16="http://schemas.microsoft.com/office/drawing/2014/main" id="{0A2D9388-A593-BF44-886F-54C27BE15C82}"/>
                  </a:ext>
                </a:extLst>
              </p:cNvPr>
              <p:cNvSpPr>
                <a:spLocks noChangeArrowheads="1"/>
              </p:cNvSpPr>
              <p:nvPr/>
            </p:nvSpPr>
            <p:spPr bwMode="auto">
              <a:xfrm>
                <a:off x="4800600" y="4338638"/>
                <a:ext cx="82550" cy="80962"/>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5" name="Oval 29">
                <a:extLst>
                  <a:ext uri="{FF2B5EF4-FFF2-40B4-BE49-F238E27FC236}">
                    <a16:creationId xmlns:a16="http://schemas.microsoft.com/office/drawing/2014/main" id="{95650D3B-ADBB-354D-93C5-0016C6747153}"/>
                  </a:ext>
                </a:extLst>
              </p:cNvPr>
              <p:cNvSpPr>
                <a:spLocks noChangeArrowheads="1"/>
              </p:cNvSpPr>
              <p:nvPr/>
            </p:nvSpPr>
            <p:spPr bwMode="auto">
              <a:xfrm>
                <a:off x="4953000" y="4652963"/>
                <a:ext cx="82550" cy="80962"/>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6" name="Line 30">
                <a:extLst>
                  <a:ext uri="{FF2B5EF4-FFF2-40B4-BE49-F238E27FC236}">
                    <a16:creationId xmlns:a16="http://schemas.microsoft.com/office/drawing/2014/main" id="{531C1662-537C-164D-A13D-185CB755096E}"/>
                  </a:ext>
                </a:extLst>
              </p:cNvPr>
              <p:cNvSpPr>
                <a:spLocks noChangeShapeType="1"/>
              </p:cNvSpPr>
              <p:nvPr/>
            </p:nvSpPr>
            <p:spPr bwMode="auto">
              <a:xfrm>
                <a:off x="4986338" y="4710113"/>
                <a:ext cx="0" cy="152400"/>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31">
                <a:extLst>
                  <a:ext uri="{FF2B5EF4-FFF2-40B4-BE49-F238E27FC236}">
                    <a16:creationId xmlns:a16="http://schemas.microsoft.com/office/drawing/2014/main" id="{967D9A6B-B9D3-3248-851D-46A09CD31B3F}"/>
                  </a:ext>
                </a:extLst>
              </p:cNvPr>
              <p:cNvSpPr>
                <a:spLocks noChangeShapeType="1"/>
              </p:cNvSpPr>
              <p:nvPr/>
            </p:nvSpPr>
            <p:spPr bwMode="auto">
              <a:xfrm>
                <a:off x="4843463" y="4367213"/>
                <a:ext cx="0" cy="152400"/>
              </a:xfrm>
              <a:prstGeom prst="line">
                <a:avLst/>
              </a:prstGeom>
              <a:noFill/>
              <a:ln w="12700">
                <a:solidFill>
                  <a:srgbClr val="993300"/>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Oval 32">
                <a:extLst>
                  <a:ext uri="{FF2B5EF4-FFF2-40B4-BE49-F238E27FC236}">
                    <a16:creationId xmlns:a16="http://schemas.microsoft.com/office/drawing/2014/main" id="{0C746A8B-0BB5-2341-A4E5-3BA07412D9AD}"/>
                  </a:ext>
                </a:extLst>
              </p:cNvPr>
              <p:cNvSpPr>
                <a:spLocks noChangeAspect="1" noChangeArrowheads="1"/>
              </p:cNvSpPr>
              <p:nvPr/>
            </p:nvSpPr>
            <p:spPr bwMode="auto">
              <a:xfrm>
                <a:off x="3751263" y="4995863"/>
                <a:ext cx="46037" cy="44450"/>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9" name="Oval 33">
                <a:extLst>
                  <a:ext uri="{FF2B5EF4-FFF2-40B4-BE49-F238E27FC236}">
                    <a16:creationId xmlns:a16="http://schemas.microsoft.com/office/drawing/2014/main" id="{9521D4A5-2C4C-B44E-AA96-A543DB7D07FB}"/>
                  </a:ext>
                </a:extLst>
              </p:cNvPr>
              <p:cNvSpPr>
                <a:spLocks noChangeAspect="1" noChangeArrowheads="1"/>
              </p:cNvSpPr>
              <p:nvPr/>
            </p:nvSpPr>
            <p:spPr bwMode="auto">
              <a:xfrm>
                <a:off x="4375150" y="4848225"/>
                <a:ext cx="46038" cy="44450"/>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0" name="Oval 34">
                <a:extLst>
                  <a:ext uri="{FF2B5EF4-FFF2-40B4-BE49-F238E27FC236}">
                    <a16:creationId xmlns:a16="http://schemas.microsoft.com/office/drawing/2014/main" id="{00CE512C-C6EC-8441-A4B2-DA71DD5FEA91}"/>
                  </a:ext>
                </a:extLst>
              </p:cNvPr>
              <p:cNvSpPr>
                <a:spLocks noChangeAspect="1" noChangeArrowheads="1"/>
              </p:cNvSpPr>
              <p:nvPr/>
            </p:nvSpPr>
            <p:spPr bwMode="auto">
              <a:xfrm>
                <a:off x="4270375" y="4686300"/>
                <a:ext cx="46038" cy="44450"/>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1" name="Oval 35">
                <a:extLst>
                  <a:ext uri="{FF2B5EF4-FFF2-40B4-BE49-F238E27FC236}">
                    <a16:creationId xmlns:a16="http://schemas.microsoft.com/office/drawing/2014/main" id="{4F36096D-51ED-8842-A465-7BB1AD7529BB}"/>
                  </a:ext>
                </a:extLst>
              </p:cNvPr>
              <p:cNvSpPr>
                <a:spLocks noChangeAspect="1" noChangeArrowheads="1"/>
              </p:cNvSpPr>
              <p:nvPr/>
            </p:nvSpPr>
            <p:spPr bwMode="auto">
              <a:xfrm>
                <a:off x="4818063" y="4476750"/>
                <a:ext cx="46037" cy="44450"/>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2" name="Oval 36">
                <a:extLst>
                  <a:ext uri="{FF2B5EF4-FFF2-40B4-BE49-F238E27FC236}">
                    <a16:creationId xmlns:a16="http://schemas.microsoft.com/office/drawing/2014/main" id="{9BDDE0C6-EEC5-9B42-A272-C6694A2B2861}"/>
                  </a:ext>
                </a:extLst>
              </p:cNvPr>
              <p:cNvSpPr>
                <a:spLocks noChangeAspect="1" noChangeArrowheads="1"/>
              </p:cNvSpPr>
              <p:nvPr/>
            </p:nvSpPr>
            <p:spPr bwMode="auto">
              <a:xfrm>
                <a:off x="4970463" y="4814888"/>
                <a:ext cx="46037" cy="44450"/>
              </a:xfrm>
              <a:prstGeom prst="ellipse">
                <a:avLst/>
              </a:prstGeom>
              <a:solidFill>
                <a:srgbClr val="800000"/>
              </a:solidFill>
              <a:ln w="6350">
                <a:solidFill>
                  <a:srgbClr val="800000"/>
                </a:solidFill>
                <a:round/>
                <a:headEnd/>
                <a:tailEnd/>
              </a:ln>
            </p:spPr>
            <p:txBody>
              <a:bodyPr/>
              <a:lstStyle>
                <a:lvl1pPr algn="ct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lgn="ctr">
                  <a:defRPr sz="32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32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32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32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3" name="Line 37">
                <a:extLst>
                  <a:ext uri="{FF2B5EF4-FFF2-40B4-BE49-F238E27FC236}">
                    <a16:creationId xmlns:a16="http://schemas.microsoft.com/office/drawing/2014/main" id="{BC16088E-1C91-1C4E-9098-EAD1277326B6}"/>
                  </a:ext>
                </a:extLst>
              </p:cNvPr>
              <p:cNvSpPr>
                <a:spLocks noChangeAspect="1" noChangeShapeType="1"/>
              </p:cNvSpPr>
              <p:nvPr/>
            </p:nvSpPr>
            <p:spPr bwMode="auto">
              <a:xfrm flipV="1">
                <a:off x="3995738" y="5372100"/>
                <a:ext cx="887412" cy="184150"/>
              </a:xfrm>
              <a:prstGeom prst="line">
                <a:avLst/>
              </a:prstGeom>
              <a:noFill/>
              <a:ln w="12700">
                <a:solidFill>
                  <a:srgbClr val="33CC33"/>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8">
                <a:extLst>
                  <a:ext uri="{FF2B5EF4-FFF2-40B4-BE49-F238E27FC236}">
                    <a16:creationId xmlns:a16="http://schemas.microsoft.com/office/drawing/2014/main" id="{3C8E6CD7-FA9B-6240-8F9E-1AC9AA34EA62}"/>
                  </a:ext>
                </a:extLst>
              </p:cNvPr>
              <p:cNvSpPr>
                <a:spLocks noChangeShapeType="1"/>
              </p:cNvSpPr>
              <p:nvPr/>
            </p:nvSpPr>
            <p:spPr bwMode="auto">
              <a:xfrm>
                <a:off x="3765550" y="5351463"/>
                <a:ext cx="1133475" cy="0"/>
              </a:xfrm>
              <a:prstGeom prst="line">
                <a:avLst/>
              </a:prstGeom>
              <a:noFill/>
              <a:ln w="12700">
                <a:solidFill>
                  <a:srgbClr val="33CC33"/>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9">
                <a:extLst>
                  <a:ext uri="{FF2B5EF4-FFF2-40B4-BE49-F238E27FC236}">
                    <a16:creationId xmlns:a16="http://schemas.microsoft.com/office/drawing/2014/main" id="{62C096A1-9E8E-2C45-B8B3-01BC037F001C}"/>
                  </a:ext>
                </a:extLst>
              </p:cNvPr>
              <p:cNvSpPr>
                <a:spLocks noChangeShapeType="1"/>
              </p:cNvSpPr>
              <p:nvPr/>
            </p:nvSpPr>
            <p:spPr bwMode="auto">
              <a:xfrm flipV="1">
                <a:off x="2743200" y="4641850"/>
                <a:ext cx="2147888" cy="203200"/>
              </a:xfrm>
              <a:prstGeom prst="line">
                <a:avLst/>
              </a:prstGeom>
              <a:noFill/>
              <a:ln w="12700" cap="sq">
                <a:solidFill>
                  <a:srgbClr val="33CC33"/>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 name="Line 40">
                <a:extLst>
                  <a:ext uri="{FF2B5EF4-FFF2-40B4-BE49-F238E27FC236}">
                    <a16:creationId xmlns:a16="http://schemas.microsoft.com/office/drawing/2014/main" id="{2B3FEA88-1922-F641-AE05-8A9532CA387B}"/>
                  </a:ext>
                </a:extLst>
              </p:cNvPr>
              <p:cNvSpPr>
                <a:spLocks noChangeShapeType="1"/>
              </p:cNvSpPr>
              <p:nvPr/>
            </p:nvSpPr>
            <p:spPr bwMode="auto">
              <a:xfrm flipV="1">
                <a:off x="2738438" y="5351463"/>
                <a:ext cx="2147887" cy="203200"/>
              </a:xfrm>
              <a:prstGeom prst="line">
                <a:avLst/>
              </a:prstGeom>
              <a:noFill/>
              <a:ln w="3175" cap="sq">
                <a:solidFill>
                  <a:srgbClr val="33CC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3">
            <a:extLst>
              <a:ext uri="{FF2B5EF4-FFF2-40B4-BE49-F238E27FC236}">
                <a16:creationId xmlns:a16="http://schemas.microsoft.com/office/drawing/2014/main" id="{2C505700-D3C0-C842-83DA-2F048A94DD0A}"/>
              </a:ext>
            </a:extLst>
          </p:cNvPr>
          <p:cNvGrpSpPr>
            <a:grpSpLocks noChangeAspect="1"/>
          </p:cNvGrpSpPr>
          <p:nvPr/>
        </p:nvGrpSpPr>
        <p:grpSpPr>
          <a:xfrm>
            <a:off x="5836392" y="4999996"/>
            <a:ext cx="1565676" cy="1192304"/>
            <a:chOff x="584200" y="2317750"/>
            <a:chExt cx="3994150" cy="3041650"/>
          </a:xfrm>
        </p:grpSpPr>
        <p:pic>
          <p:nvPicPr>
            <p:cNvPr id="47" name="Picture 7">
              <a:extLst>
                <a:ext uri="{FF2B5EF4-FFF2-40B4-BE49-F238E27FC236}">
                  <a16:creationId xmlns:a16="http://schemas.microsoft.com/office/drawing/2014/main" id="{5FD8D828-789E-0A43-8C4E-2435FE3E256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200" y="2368550"/>
              <a:ext cx="3987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D413A639-D7A0-6340-A948-F708FA3A47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74051" y="3824153"/>
              <a:ext cx="604299" cy="586649"/>
            </a:xfrm>
            <a:prstGeom prst="rect">
              <a:avLst/>
            </a:prstGeom>
          </p:spPr>
        </p:pic>
        <p:pic>
          <p:nvPicPr>
            <p:cNvPr id="51" name="Picture 50">
              <a:extLst>
                <a:ext uri="{FF2B5EF4-FFF2-40B4-BE49-F238E27FC236}">
                  <a16:creationId xmlns:a16="http://schemas.microsoft.com/office/drawing/2014/main" id="{1A543852-C3E2-8C4E-B5B9-6436D97075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59440" y="2317750"/>
              <a:ext cx="751429" cy="800100"/>
            </a:xfrm>
            <a:prstGeom prst="rect">
              <a:avLst/>
            </a:prstGeom>
          </p:spPr>
        </p:pic>
      </p:grpSp>
      <p:pic>
        <p:nvPicPr>
          <p:cNvPr id="49" name="Picture 48">
            <a:extLst>
              <a:ext uri="{FF2B5EF4-FFF2-40B4-BE49-F238E27FC236}">
                <a16:creationId xmlns:a16="http://schemas.microsoft.com/office/drawing/2014/main" id="{79CA696C-DE4C-B44C-A427-B853E66A84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66383" y="464787"/>
            <a:ext cx="1194619" cy="1019409"/>
          </a:xfrm>
          <a:prstGeom prst="rect">
            <a:avLst/>
          </a:prstGeom>
        </p:spPr>
      </p:pic>
    </p:spTree>
    <p:extLst>
      <p:ext uri="{BB962C8B-B14F-4D97-AF65-F5344CB8AC3E}">
        <p14:creationId xmlns:p14="http://schemas.microsoft.com/office/powerpoint/2010/main" val="378865049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D5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0318-D33F-3246-8FEA-058E4CA63B65}"/>
              </a:ext>
            </a:extLst>
          </p:cNvPr>
          <p:cNvSpPr>
            <a:spLocks noGrp="1"/>
          </p:cNvSpPr>
          <p:nvPr>
            <p:ph type="title"/>
          </p:nvPr>
        </p:nvSpPr>
        <p:spPr/>
        <p:txBody>
          <a:bodyPr/>
          <a:lstStyle/>
          <a:p>
            <a:r>
              <a:rPr lang="en-US" dirty="0"/>
              <a:t>P3: visualization </a:t>
            </a:r>
            <a:r>
              <a:rPr lang="en-US" dirty="0" err="1"/>
              <a:t>etc</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BC2EE7-2F16-B74B-9D74-13788A9F9D31}"/>
                  </a:ext>
                </a:extLst>
              </p:cNvPr>
              <p:cNvSpPr>
                <a:spLocks noGrp="1"/>
              </p:cNvSpPr>
              <p:nvPr>
                <p:ph idx="1"/>
              </p:nvPr>
            </p:nvSpPr>
            <p:spPr/>
            <p:txBody>
              <a:bodyPr/>
              <a:lstStyle/>
              <a:p>
                <a:r>
                  <a:rPr lang="en-US" dirty="0"/>
                  <a:t>Plots help explain (and also they catch errors)</a:t>
                </a:r>
              </a:p>
              <a:p>
                <a:r>
                  <a:rPr lang="en-US" dirty="0"/>
                  <a:t>SVD: super-useful tool</a:t>
                </a:r>
              </a:p>
              <a:p>
                <a:r>
                  <a:rPr lang="en-US" dirty="0"/>
                  <a:t>Immunization: reduce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oMath>
                </a14:m>
                <a:endParaRPr lang="en-US" dirty="0"/>
              </a:p>
              <a:p>
                <a:endParaRPr lang="en-US" dirty="0"/>
              </a:p>
            </p:txBody>
          </p:sp>
        </mc:Choice>
        <mc:Fallback>
          <p:sp>
            <p:nvSpPr>
              <p:cNvPr id="3" name="Content Placeholder 2">
                <a:extLst>
                  <a:ext uri="{FF2B5EF4-FFF2-40B4-BE49-F238E27FC236}">
                    <a16:creationId xmlns:a16="http://schemas.microsoft.com/office/drawing/2014/main" id="{CFBC2EE7-2F16-B74B-9D74-13788A9F9D31}"/>
                  </a:ext>
                </a:extLst>
              </p:cNvPr>
              <p:cNvSpPr>
                <a:spLocks noGrp="1" noRot="1" noChangeAspect="1" noMove="1" noResize="1" noEditPoints="1" noAdjustHandles="1" noChangeArrowheads="1" noChangeShapeType="1" noTextEdit="1"/>
              </p:cNvSpPr>
              <p:nvPr>
                <p:ph idx="1"/>
              </p:nvPr>
            </p:nvSpPr>
            <p:spPr>
              <a:blipFill>
                <a:blip r:embed="rId2"/>
                <a:stretch>
                  <a:fillRect l="-1631" t="-136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65EC7EA-4EE8-2C4C-9934-D417AEC84899}"/>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496EAE4D-1702-5242-8129-A9EA69DED160}"/>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E9B4300B-2B6F-0E48-8006-12C5C156CDFE}"/>
              </a:ext>
            </a:extLst>
          </p:cNvPr>
          <p:cNvSpPr>
            <a:spLocks noGrp="1"/>
          </p:cNvSpPr>
          <p:nvPr>
            <p:ph type="sldNum" sz="quarter" idx="12"/>
          </p:nvPr>
        </p:nvSpPr>
        <p:spPr/>
        <p:txBody>
          <a:bodyPr/>
          <a:lstStyle/>
          <a:p>
            <a:pPr>
              <a:defRPr/>
            </a:pPr>
            <a:fld id="{F9B43987-7F84-BB4A-8611-CDF75B6A737D}" type="slidenum">
              <a:rPr lang="en-US" smtClean="0"/>
              <a:pPr>
                <a:defRPr/>
              </a:pPr>
              <a:t>71</a:t>
            </a:fld>
            <a:endParaRPr lang="en-US"/>
          </a:p>
        </p:txBody>
      </p:sp>
      <p:pic>
        <p:nvPicPr>
          <p:cNvPr id="7" name="Content Placeholder 8">
            <a:extLst>
              <a:ext uri="{FF2B5EF4-FFF2-40B4-BE49-F238E27FC236}">
                <a16:creationId xmlns:a16="http://schemas.microsoft.com/office/drawing/2014/main" id="{580DB251-6B12-5A49-80A5-B0F2CEFA67D2}"/>
              </a:ext>
            </a:extLst>
          </p:cNvPr>
          <p:cNvPicPr>
            <a:picLocks noChangeAspect="1"/>
          </p:cNvPicPr>
          <p:nvPr/>
        </p:nvPicPr>
        <p:blipFill>
          <a:blip r:embed="rId3"/>
          <a:stretch>
            <a:fillRect/>
          </a:stretch>
        </p:blipFill>
        <p:spPr bwMode="auto">
          <a:xfrm>
            <a:off x="685800" y="3771900"/>
            <a:ext cx="2695382" cy="2174175"/>
          </a:xfrm>
          <a:prstGeom prst="rect">
            <a:avLst/>
          </a:prstGeom>
          <a:noFill/>
          <a:ln w="9525">
            <a:noFill/>
            <a:miter lim="800000"/>
            <a:headEnd/>
            <a:tailEnd/>
          </a:ln>
        </p:spPr>
      </p:pic>
      <p:pic>
        <p:nvPicPr>
          <p:cNvPr id="8" name="Picture 3">
            <a:extLst>
              <a:ext uri="{FF2B5EF4-FFF2-40B4-BE49-F238E27FC236}">
                <a16:creationId xmlns:a16="http://schemas.microsoft.com/office/drawing/2014/main" id="{658D2693-A035-5044-AD32-071A145811D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5513" y="3972510"/>
            <a:ext cx="2133600" cy="1772953"/>
          </a:xfrm>
          <a:prstGeom prst="rect">
            <a:avLst/>
          </a:prstGeom>
          <a:noFill/>
          <a:ln w="9525">
            <a:noFill/>
            <a:miter lim="800000"/>
            <a:headEnd/>
            <a:tailEnd/>
          </a:ln>
        </p:spPr>
      </p:pic>
    </p:spTree>
    <p:extLst>
      <p:ext uri="{BB962C8B-B14F-4D97-AF65-F5344CB8AC3E}">
        <p14:creationId xmlns:p14="http://schemas.microsoft.com/office/powerpoint/2010/main" val="105161425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EB3E-A746-DE40-B215-16E57219B3A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A64C25E-EDA4-C343-BAC3-2EE40211DEB9}"/>
              </a:ext>
            </a:extLst>
          </p:cNvPr>
          <p:cNvSpPr>
            <a:spLocks noGrp="1"/>
          </p:cNvSpPr>
          <p:nvPr>
            <p:ph idx="1"/>
          </p:nvPr>
        </p:nvSpPr>
        <p:spPr/>
        <p:txBody>
          <a:bodyPr/>
          <a:lstStyle/>
          <a:p>
            <a:pPr marL="0" indent="0">
              <a:buNone/>
            </a:pPr>
            <a:r>
              <a:rPr lang="en-US" i="1" dirty="0" err="1"/>
              <a:t>christos@cs.cmu.edu</a:t>
            </a:r>
            <a:endParaRPr lang="en-US" i="1" dirty="0"/>
          </a:p>
        </p:txBody>
      </p:sp>
      <p:sp>
        <p:nvSpPr>
          <p:cNvPr id="4" name="Date Placeholder 3">
            <a:extLst>
              <a:ext uri="{FF2B5EF4-FFF2-40B4-BE49-F238E27FC236}">
                <a16:creationId xmlns:a16="http://schemas.microsoft.com/office/drawing/2014/main" id="{838C86DE-D4BA-F045-B55B-978901276EFF}"/>
              </a:ext>
            </a:extLst>
          </p:cNvPr>
          <p:cNvSpPr>
            <a:spLocks noGrp="1"/>
          </p:cNvSpPr>
          <p:nvPr>
            <p:ph type="dt" sz="half" idx="10"/>
          </p:nvPr>
        </p:nvSpPr>
        <p:spPr/>
        <p:txBody>
          <a:bodyPr/>
          <a:lstStyle/>
          <a:p>
            <a:pPr>
              <a:defRPr/>
            </a:pPr>
            <a:r>
              <a:rPr lang="en-US"/>
              <a:t>Gov. of India</a:t>
            </a:r>
          </a:p>
        </p:txBody>
      </p:sp>
      <p:sp>
        <p:nvSpPr>
          <p:cNvPr id="5" name="Footer Placeholder 4">
            <a:extLst>
              <a:ext uri="{FF2B5EF4-FFF2-40B4-BE49-F238E27FC236}">
                <a16:creationId xmlns:a16="http://schemas.microsoft.com/office/drawing/2014/main" id="{F005665A-A2EA-AB44-A3C5-5C001A14A22D}"/>
              </a:ext>
            </a:extLst>
          </p:cNvPr>
          <p:cNvSpPr>
            <a:spLocks noGrp="1"/>
          </p:cNvSpPr>
          <p:nvPr>
            <p:ph type="ftr" sz="quarter" idx="11"/>
          </p:nvPr>
        </p:nvSpPr>
        <p:spPr/>
        <p:txBody>
          <a:bodyPr/>
          <a:lstStyle/>
          <a:p>
            <a:pPr>
              <a:defRPr/>
            </a:pPr>
            <a:r>
              <a:rPr lang="en-US"/>
              <a:t>Copyright (C) 2019 C. Faloutsos</a:t>
            </a:r>
          </a:p>
        </p:txBody>
      </p:sp>
      <p:sp>
        <p:nvSpPr>
          <p:cNvPr id="6" name="Slide Number Placeholder 5">
            <a:extLst>
              <a:ext uri="{FF2B5EF4-FFF2-40B4-BE49-F238E27FC236}">
                <a16:creationId xmlns:a16="http://schemas.microsoft.com/office/drawing/2014/main" id="{E794FBA8-1995-6F4C-959C-9CA6E4BC77C3}"/>
              </a:ext>
            </a:extLst>
          </p:cNvPr>
          <p:cNvSpPr>
            <a:spLocks noGrp="1"/>
          </p:cNvSpPr>
          <p:nvPr>
            <p:ph type="sldNum" sz="quarter" idx="12"/>
          </p:nvPr>
        </p:nvSpPr>
        <p:spPr/>
        <p:txBody>
          <a:bodyPr/>
          <a:lstStyle/>
          <a:p>
            <a:pPr>
              <a:defRPr/>
            </a:pPr>
            <a:fld id="{F9B43987-7F84-BB4A-8611-CDF75B6A737D}" type="slidenum">
              <a:rPr lang="en-US" smtClean="0"/>
              <a:pPr>
                <a:defRPr/>
              </a:pPr>
              <a:t>72</a:t>
            </a:fld>
            <a:endParaRPr lang="en-US"/>
          </a:p>
        </p:txBody>
      </p:sp>
      <p:pic>
        <p:nvPicPr>
          <p:cNvPr id="7" name="Picture 2" descr="photo">
            <a:extLst>
              <a:ext uri="{FF2B5EF4-FFF2-40B4-BE49-F238E27FC236}">
                <a16:creationId xmlns:a16="http://schemas.microsoft.com/office/drawing/2014/main" id="{576CFE29-8AE3-BE41-A6D9-A68BA45A1DC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57665" y="1447800"/>
            <a:ext cx="896231" cy="10912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BAB0626-68DC-AF44-B74A-AB0A5588A1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2034" y="4176473"/>
            <a:ext cx="1592532" cy="1147657"/>
          </a:xfrm>
          <a:prstGeom prst="rect">
            <a:avLst/>
          </a:prstGeom>
          <a:noFill/>
          <a:ln w="28575">
            <a:noFill/>
            <a:miter lim="800000"/>
            <a:headEnd type="none" w="sm" len="sm"/>
            <a:tailEnd/>
          </a:ln>
        </p:spPr>
      </p:pic>
      <p:pic>
        <p:nvPicPr>
          <p:cNvPr id="9" name="Picture 8" descr="effectiveness-2.png">
            <a:extLst>
              <a:ext uri="{FF2B5EF4-FFF2-40B4-BE49-F238E27FC236}">
                <a16:creationId xmlns:a16="http://schemas.microsoft.com/office/drawing/2014/main" id="{1D8443FA-F376-D840-805B-EB9BC8AB1E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6063" y="4113322"/>
            <a:ext cx="1394841" cy="1296878"/>
          </a:xfrm>
          <a:prstGeom prst="rect">
            <a:avLst/>
          </a:prstGeom>
        </p:spPr>
      </p:pic>
      <p:pic>
        <p:nvPicPr>
          <p:cNvPr id="10" name="Picture 9" descr="fk-logo_9fddff.png">
            <a:extLst>
              <a:ext uri="{FF2B5EF4-FFF2-40B4-BE49-F238E27FC236}">
                <a16:creationId xmlns:a16="http://schemas.microsoft.com/office/drawing/2014/main" id="{DF7A761E-391F-144E-8EAF-7F7D994D6B6E}"/>
              </a:ext>
            </a:extLst>
          </p:cNvPr>
          <p:cNvPicPr>
            <a:picLocks noChangeAspect="1"/>
          </p:cNvPicPr>
          <p:nvPr/>
        </p:nvPicPr>
        <p:blipFill>
          <a:blip r:embed="rId5"/>
          <a:stretch>
            <a:fillRect/>
          </a:stretch>
        </p:blipFill>
        <p:spPr>
          <a:xfrm>
            <a:off x="3356063" y="3427522"/>
            <a:ext cx="1547192" cy="394586"/>
          </a:xfrm>
          <a:prstGeom prst="rect">
            <a:avLst/>
          </a:prstGeom>
          <a:solidFill>
            <a:schemeClr val="accent4">
              <a:lumMod val="75000"/>
              <a:lumOff val="25000"/>
            </a:schemeClr>
          </a:solidFill>
        </p:spPr>
      </p:pic>
      <p:pic>
        <p:nvPicPr>
          <p:cNvPr id="11" name="Content Placeholder 28">
            <a:extLst>
              <a:ext uri="{FF2B5EF4-FFF2-40B4-BE49-F238E27FC236}">
                <a16:creationId xmlns:a16="http://schemas.microsoft.com/office/drawing/2014/main" id="{610DC5EF-CA8F-8745-AAC2-CD88C046A43F}"/>
              </a:ext>
            </a:extLst>
          </p:cNvPr>
          <p:cNvPicPr>
            <a:picLocks noChangeAspect="1"/>
          </p:cNvPicPr>
          <p:nvPr/>
        </p:nvPicPr>
        <p:blipFill>
          <a:blip r:embed="rId6" cstate="screen">
            <a:extLst>
              <a:ext uri="{28A0092B-C50C-407E-A947-70E740481C1C}">
                <a14:useLocalDpi xmlns:a14="http://schemas.microsoft.com/office/drawing/2010/main"/>
              </a:ext>
            </a:extLst>
          </a:blip>
          <a:srcRect b="-333"/>
          <a:stretch>
            <a:fillRect/>
          </a:stretch>
        </p:blipFill>
        <p:spPr bwMode="auto">
          <a:xfrm>
            <a:off x="5801840" y="4187932"/>
            <a:ext cx="2452056" cy="1147658"/>
          </a:xfrm>
          <a:prstGeom prst="rect">
            <a:avLst/>
          </a:prstGeom>
          <a:noFill/>
          <a:ln w="9525">
            <a:noFill/>
            <a:miter lim="800000"/>
            <a:headEnd/>
            <a:tailEnd/>
          </a:ln>
        </p:spPr>
      </p:pic>
    </p:spTree>
    <p:extLst>
      <p:ext uri="{BB962C8B-B14F-4D97-AF65-F5344CB8AC3E}">
        <p14:creationId xmlns:p14="http://schemas.microsoft.com/office/powerpoint/2010/main" val="34924061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2">
            <a:extLst>
              <a:ext uri="{FF2B5EF4-FFF2-40B4-BE49-F238E27FC236}">
                <a16:creationId xmlns:a16="http://schemas.microsoft.com/office/drawing/2014/main" id="{535903A3-8D03-F94C-BDB4-3817C80F6F3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3250" name="Footer Placeholder 3">
            <a:extLst>
              <a:ext uri="{FF2B5EF4-FFF2-40B4-BE49-F238E27FC236}">
                <a16:creationId xmlns:a16="http://schemas.microsoft.com/office/drawing/2014/main" id="{52947BBE-F86E-0847-A749-878BE95436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3251" name="Slide Number Placeholder 4">
            <a:extLst>
              <a:ext uri="{FF2B5EF4-FFF2-40B4-BE49-F238E27FC236}">
                <a16:creationId xmlns:a16="http://schemas.microsoft.com/office/drawing/2014/main" id="{22BA84A9-F460-DC4B-B630-04E7A22305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8E0B4DD8-AC8B-6A4C-8079-E15C61FFECF8}" type="slidenum">
              <a:rPr lang="en-US" altLang="en-US" sz="1400"/>
              <a:pPr>
                <a:spcBef>
                  <a:spcPct val="0"/>
                </a:spcBef>
                <a:buFontTx/>
                <a:buNone/>
              </a:pPr>
              <a:t>8</a:t>
            </a:fld>
            <a:endParaRPr lang="en-US" altLang="en-US" sz="1400"/>
          </a:p>
        </p:txBody>
      </p:sp>
      <p:sp>
        <p:nvSpPr>
          <p:cNvPr id="53252" name="Rectangle 2">
            <a:extLst>
              <a:ext uri="{FF2B5EF4-FFF2-40B4-BE49-F238E27FC236}">
                <a16:creationId xmlns:a16="http://schemas.microsoft.com/office/drawing/2014/main" id="{1051D893-D8B4-5746-B6B9-B71C41B26F49}"/>
              </a:ext>
            </a:extLst>
          </p:cNvPr>
          <p:cNvSpPr>
            <a:spLocks noGrp="1" noChangeArrowheads="1"/>
          </p:cNvSpPr>
          <p:nvPr>
            <p:ph type="title"/>
          </p:nvPr>
        </p:nvSpPr>
        <p:spPr/>
        <p:txBody>
          <a:bodyPr/>
          <a:lstStyle/>
          <a:p>
            <a:r>
              <a:rPr lang="en-US" altLang="en-US">
                <a:ea typeface="ＭＳ Ｐゴシック" panose="020B0600070205080204" pitchFamily="34" charset="-128"/>
              </a:rPr>
              <a:t>PCA - Ratio Rules</a:t>
            </a:r>
          </a:p>
        </p:txBody>
      </p:sp>
      <p:sp>
        <p:nvSpPr>
          <p:cNvPr id="53253" name="Rectangle 7">
            <a:extLst>
              <a:ext uri="{FF2B5EF4-FFF2-40B4-BE49-F238E27FC236}">
                <a16:creationId xmlns:a16="http://schemas.microsoft.com/office/drawing/2014/main" id="{01ABB92F-FCA0-C64C-8E89-200E4B81B260}"/>
              </a:ext>
            </a:extLst>
          </p:cNvPr>
          <p:cNvSpPr>
            <a:spLocks noGrp="1" noChangeArrowheads="1"/>
          </p:cNvSpPr>
          <p:nvPr>
            <p:ph type="body" idx="4294967295"/>
          </p:nvPr>
        </p:nvSpPr>
        <p:spPr/>
        <p:txBody>
          <a:bodyPr/>
          <a:lstStyle/>
          <a:p>
            <a:r>
              <a:rPr lang="en-US" altLang="en-US">
                <a:ea typeface="ＭＳ Ｐゴシック" panose="020B0600070205080204" pitchFamily="34" charset="-128"/>
              </a:rPr>
              <a:t>PCA: get singular vectors v1, v2, ...</a:t>
            </a:r>
          </a:p>
          <a:p>
            <a:r>
              <a:rPr lang="en-US" altLang="en-US">
                <a:ea typeface="ＭＳ Ｐゴシック" panose="020B0600070205080204" pitchFamily="34" charset="-128"/>
              </a:rPr>
              <a:t>ignore entries with small abs. value</a:t>
            </a:r>
          </a:p>
          <a:p>
            <a:r>
              <a:rPr lang="en-US" altLang="en-US">
                <a:ea typeface="ＭＳ Ｐゴシック" panose="020B0600070205080204" pitchFamily="34" charset="-128"/>
              </a:rPr>
              <a:t>try to interpret the rest</a:t>
            </a:r>
          </a:p>
        </p:txBody>
      </p:sp>
    </p:spTree>
    <p:extLst>
      <p:ext uri="{BB962C8B-B14F-4D97-AF65-F5344CB8AC3E}">
        <p14:creationId xmlns:p14="http://schemas.microsoft.com/office/powerpoint/2010/main" val="33321090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2">
            <a:extLst>
              <a:ext uri="{FF2B5EF4-FFF2-40B4-BE49-F238E27FC236}">
                <a16:creationId xmlns:a16="http://schemas.microsoft.com/office/drawing/2014/main" id="{95D2B5AD-F68B-9442-95A0-1AD33983F49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Gov. of India</a:t>
            </a:r>
          </a:p>
        </p:txBody>
      </p:sp>
      <p:sp>
        <p:nvSpPr>
          <p:cNvPr id="54274" name="Footer Placeholder 3">
            <a:extLst>
              <a:ext uri="{FF2B5EF4-FFF2-40B4-BE49-F238E27FC236}">
                <a16:creationId xmlns:a16="http://schemas.microsoft.com/office/drawing/2014/main" id="{FDE5ADB4-0665-2B45-A330-7CE6DFA92FF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400"/>
              <a:t>Copyright (C) 2019 C. Faloutsos</a:t>
            </a:r>
          </a:p>
        </p:txBody>
      </p:sp>
      <p:sp>
        <p:nvSpPr>
          <p:cNvPr id="54275" name="Slide Number Placeholder 4">
            <a:extLst>
              <a:ext uri="{FF2B5EF4-FFF2-40B4-BE49-F238E27FC236}">
                <a16:creationId xmlns:a16="http://schemas.microsoft.com/office/drawing/2014/main" id="{632EA1AD-8601-C447-8DFB-F9794EDD40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AF2CD153-60F2-B74E-980E-68556B068BD8}" type="slidenum">
              <a:rPr lang="en-US" altLang="en-US" sz="1400"/>
              <a:pPr>
                <a:spcBef>
                  <a:spcPct val="0"/>
                </a:spcBef>
                <a:buFontTx/>
                <a:buNone/>
              </a:pPr>
              <a:t>9</a:t>
            </a:fld>
            <a:endParaRPr lang="en-US" altLang="en-US" sz="1400"/>
          </a:p>
        </p:txBody>
      </p:sp>
      <p:sp>
        <p:nvSpPr>
          <p:cNvPr id="54276" name="Rectangle 2">
            <a:extLst>
              <a:ext uri="{FF2B5EF4-FFF2-40B4-BE49-F238E27FC236}">
                <a16:creationId xmlns:a16="http://schemas.microsoft.com/office/drawing/2014/main" id="{43E4D18F-27A8-2141-A883-AAFFCB9B6A1C}"/>
              </a:ext>
            </a:extLst>
          </p:cNvPr>
          <p:cNvSpPr>
            <a:spLocks noGrp="1" noChangeArrowheads="1"/>
          </p:cNvSpPr>
          <p:nvPr>
            <p:ph type="title"/>
          </p:nvPr>
        </p:nvSpPr>
        <p:spPr/>
        <p:txBody>
          <a:bodyPr/>
          <a:lstStyle/>
          <a:p>
            <a:r>
              <a:rPr lang="en-US" altLang="en-US">
                <a:ea typeface="ＭＳ Ｐゴシック" panose="020B0600070205080204" pitchFamily="34" charset="-128"/>
              </a:rPr>
              <a:t>PCA - Ratio Rules</a:t>
            </a:r>
          </a:p>
        </p:txBody>
      </p:sp>
      <p:sp>
        <p:nvSpPr>
          <p:cNvPr id="54277" name="Text Box 6">
            <a:extLst>
              <a:ext uri="{FF2B5EF4-FFF2-40B4-BE49-F238E27FC236}">
                <a16:creationId xmlns:a16="http://schemas.microsoft.com/office/drawing/2014/main" id="{4B62A01E-DC33-3C4E-AFEA-E6F372552141}"/>
              </a:ext>
            </a:extLst>
          </p:cNvPr>
          <p:cNvSpPr txBox="1">
            <a:spLocks noChangeArrowheads="1"/>
          </p:cNvSpPr>
          <p:nvPr/>
        </p:nvSpPr>
        <p:spPr bwMode="auto">
          <a:xfrm>
            <a:off x="838200" y="1752600"/>
            <a:ext cx="8016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800"/>
              <a:t>NBA dataset - </a:t>
            </a:r>
            <a:r>
              <a:rPr lang="en-US" altLang="en-US" sz="2800" b="1"/>
              <a:t>V</a:t>
            </a:r>
            <a:r>
              <a:rPr lang="en-US" altLang="en-US" sz="2800"/>
              <a:t> matrix (term to </a:t>
            </a:r>
            <a:r>
              <a:rPr lang="ja-JP" altLang="en-US" sz="2800"/>
              <a:t>‘</a:t>
            </a:r>
            <a:r>
              <a:rPr lang="en-US" altLang="ja-JP" sz="2800"/>
              <a:t>concept</a:t>
            </a:r>
            <a:r>
              <a:rPr lang="ja-JP" altLang="en-US" sz="2800"/>
              <a:t>’</a:t>
            </a:r>
            <a:r>
              <a:rPr lang="en-US" altLang="ja-JP" sz="2800"/>
              <a:t> similarities)</a:t>
            </a:r>
            <a:endParaRPr lang="en-US" altLang="en-US" sz="2800"/>
          </a:p>
        </p:txBody>
      </p:sp>
      <p:pic>
        <p:nvPicPr>
          <p:cNvPr id="54278" name="Picture 7" descr="img36">
            <a:extLst>
              <a:ext uri="{FF2B5EF4-FFF2-40B4-BE49-F238E27FC236}">
                <a16:creationId xmlns:a16="http://schemas.microsoft.com/office/drawing/2014/main" id="{93E4FF5F-C28F-1A45-861F-8BFC4601DB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2667000"/>
            <a:ext cx="555783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8">
            <a:extLst>
              <a:ext uri="{FF2B5EF4-FFF2-40B4-BE49-F238E27FC236}">
                <a16:creationId xmlns:a16="http://schemas.microsoft.com/office/drawing/2014/main" id="{9BA8BCE2-41F8-2747-A02D-C5A9FA4D9FF5}"/>
              </a:ext>
            </a:extLst>
          </p:cNvPr>
          <p:cNvSpPr>
            <a:spLocks noChangeArrowheads="1"/>
          </p:cNvSpPr>
          <p:nvPr/>
        </p:nvSpPr>
        <p:spPr bwMode="auto">
          <a:xfrm>
            <a:off x="4114800" y="3048000"/>
            <a:ext cx="838200" cy="2743200"/>
          </a:xfrm>
          <a:prstGeom prst="rect">
            <a:avLst/>
          </a:prstGeom>
          <a:noFill/>
          <a:ln w="38100">
            <a:solidFill>
              <a:srgbClr val="FF33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800"/>
          </a:p>
        </p:txBody>
      </p:sp>
      <p:sp>
        <p:nvSpPr>
          <p:cNvPr id="54280" name="Text Box 9">
            <a:extLst>
              <a:ext uri="{FF2B5EF4-FFF2-40B4-BE49-F238E27FC236}">
                <a16:creationId xmlns:a16="http://schemas.microsoft.com/office/drawing/2014/main" id="{A4FA51B5-4F8B-764C-97E0-47903B0C88B3}"/>
              </a:ext>
            </a:extLst>
          </p:cNvPr>
          <p:cNvSpPr txBox="1">
            <a:spLocks noChangeArrowheads="1"/>
          </p:cNvSpPr>
          <p:nvPr/>
        </p:nvSpPr>
        <p:spPr bwMode="auto">
          <a:xfrm>
            <a:off x="4267200" y="58674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2800">
                <a:solidFill>
                  <a:schemeClr val="accent1"/>
                </a:solidFill>
              </a:rPr>
              <a:t>v1</a:t>
            </a:r>
            <a:endParaRPr lang="en-US" altLang="en-US" sz="2800"/>
          </a:p>
        </p:txBody>
      </p:sp>
    </p:spTree>
    <p:extLst>
      <p:ext uri="{BB962C8B-B14F-4D97-AF65-F5344CB8AC3E}">
        <p14:creationId xmlns:p14="http://schemas.microsoft.com/office/powerpoint/2010/main" val="660265870"/>
      </p:ext>
    </p:extLst>
  </p:cSld>
  <p:clrMapOvr>
    <a:masterClrMapping/>
  </p:clrMapOvr>
  <p:transition/>
</p:sld>
</file>

<file path=ppt/theme/theme1.xml><?xml version="1.0" encoding="utf-8"?>
<a:theme xmlns:a="http://schemas.openxmlformats.org/drawingml/2006/main" name="template">
  <a:themeElements>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sm" len="sm"/>
          <a:tailEnd type="triangle" w="lg" len="lg"/>
        </a:ln>
        <a:effectLst/>
      </a:spPr>
      <a:bodyPr rtlCol="0" anchor="ctr"/>
      <a:lstStyle>
        <a:defPPr algn="ctr">
          <a:defRPr/>
        </a:defPPr>
      </a:lstStyle>
    </a:spDef>
    <a:lnDef>
      <a:spPr bwMode="auto">
        <a:solidFill>
          <a:schemeClr val="accent1"/>
        </a:solidFill>
        <a:ln w="3175" cap="flat" cmpd="sng" algn="ctr">
          <a:solidFill>
            <a:schemeClr val="tx1"/>
          </a:solidFill>
          <a:prstDash val="solid"/>
          <a:round/>
          <a:headEnd type="none" w="sm" len="sm"/>
          <a:tailEnd type="none" w="med" len="med"/>
        </a:ln>
        <a:effectLst/>
      </a:spPr>
      <a:body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 8">
        <a:dk1>
          <a:srgbClr val="0066FF"/>
        </a:dk1>
        <a:lt1>
          <a:srgbClr val="FFFFFF"/>
        </a:lt1>
        <a:dk2>
          <a:srgbClr val="FF33CC"/>
        </a:dk2>
        <a:lt2>
          <a:srgbClr val="808080"/>
        </a:lt2>
        <a:accent1>
          <a:srgbClr val="FF3300"/>
        </a:accent1>
        <a:accent2>
          <a:srgbClr val="FF3300"/>
        </a:accent2>
        <a:accent3>
          <a:srgbClr val="FFFFFF"/>
        </a:accent3>
        <a:accent4>
          <a:srgbClr val="0056DA"/>
        </a:accent4>
        <a:accent5>
          <a:srgbClr val="FFADAA"/>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9">
        <a:dk1>
          <a:srgbClr val="0000CC"/>
        </a:dk1>
        <a:lt1>
          <a:srgbClr val="FFFFFF"/>
        </a:lt1>
        <a:dk2>
          <a:srgbClr val="CC0000"/>
        </a:dk2>
        <a:lt2>
          <a:srgbClr val="808080"/>
        </a:lt2>
        <a:accent1>
          <a:srgbClr val="FFFFFF"/>
        </a:accent1>
        <a:accent2>
          <a:srgbClr val="FF3300"/>
        </a:accent2>
        <a:accent3>
          <a:srgbClr val="FFFFFF"/>
        </a:accent3>
        <a:accent4>
          <a:srgbClr val="0000AE"/>
        </a:accent4>
        <a:accent5>
          <a:srgbClr val="FFFFFF"/>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10">
        <a:dk1>
          <a:srgbClr val="0000CC"/>
        </a:dk1>
        <a:lt1>
          <a:srgbClr val="FFFFFF"/>
        </a:lt1>
        <a:dk2>
          <a:srgbClr val="CC0000"/>
        </a:dk2>
        <a:lt2>
          <a:srgbClr val="808080"/>
        </a:lt2>
        <a:accent1>
          <a:srgbClr val="FF3300"/>
        </a:accent1>
        <a:accent2>
          <a:srgbClr val="FF3300"/>
        </a:accent2>
        <a:accent3>
          <a:srgbClr val="FFFFFF"/>
        </a:accent3>
        <a:accent4>
          <a:srgbClr val="0000AE"/>
        </a:accent4>
        <a:accent5>
          <a:srgbClr val="FFADAA"/>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oI_template" id="{FAFEE9C3-B0F2-9A4C-9A07-FA86D12AE29E}" vid="{35D7B68E-1A7E-0F49-9CA0-B2F2162B00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61</TotalTime>
  <Words>3387</Words>
  <Application>Microsoft Macintosh PowerPoint</Application>
  <PresentationFormat>On-screen Show (4:3)</PresentationFormat>
  <Paragraphs>735</Paragraphs>
  <Slides>72</Slides>
  <Notes>28</Notes>
  <HiddenSlides>0</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ariant>
        <vt:lpstr>Custom Shows</vt:lpstr>
      </vt:variant>
      <vt:variant>
        <vt:i4>1</vt:i4>
      </vt:variant>
    </vt:vector>
  </HeadingPairs>
  <TitlesOfParts>
    <vt:vector size="82" baseType="lpstr">
      <vt:lpstr>Arial</vt:lpstr>
      <vt:lpstr>Calibri</vt:lpstr>
      <vt:lpstr>Cambria Math</vt:lpstr>
      <vt:lpstr>Palatino Linotype</vt:lpstr>
      <vt:lpstr>Symbol</vt:lpstr>
      <vt:lpstr>Times New Roman</vt:lpstr>
      <vt:lpstr>Verdana</vt:lpstr>
      <vt:lpstr>template</vt:lpstr>
      <vt:lpstr>Photo Editor Photo</vt:lpstr>
      <vt:lpstr>Mining graphs and time series: patterns, anomalies, and fraud detection</vt:lpstr>
      <vt:lpstr>Roadmap</vt:lpstr>
      <vt:lpstr>Outline - Extras</vt:lpstr>
      <vt:lpstr>PCA - Ratio Rules</vt:lpstr>
      <vt:lpstr>PCA - ‘Ratio Rules’</vt:lpstr>
      <vt:lpstr>PCA - Ratio Rules</vt:lpstr>
      <vt:lpstr>Ratio Rules - example</vt:lpstr>
      <vt:lpstr>PCA - Ratio Rules</vt:lpstr>
      <vt:lpstr>PCA - Ratio Rules</vt:lpstr>
      <vt:lpstr>Ratio Rules - example</vt:lpstr>
      <vt:lpstr>Ratio Rules - example</vt:lpstr>
      <vt:lpstr>Ratio Rules - example</vt:lpstr>
      <vt:lpstr>Ratio Rules - example</vt:lpstr>
      <vt:lpstr>Ratio Rules - example</vt:lpstr>
      <vt:lpstr>Ratio Rules - example</vt:lpstr>
      <vt:lpstr>Ratio Rules - example</vt:lpstr>
      <vt:lpstr>More datasets</vt:lpstr>
      <vt:lpstr>Compression - Visualization</vt:lpstr>
      <vt:lpstr>Solutions</vt:lpstr>
      <vt:lpstr>Outline - Extras</vt:lpstr>
      <vt:lpstr>Catchsync: catch synchronized behavior in large directed graphs</vt:lpstr>
      <vt:lpstr>Fraud Detection: Graph Analysis Problem</vt:lpstr>
      <vt:lpstr>Fraud Detection: Graph Analysis Problem</vt:lpstr>
      <vt:lpstr>Behavior-based Features</vt:lpstr>
      <vt:lpstr>Behavior-based Feature Space</vt:lpstr>
      <vt:lpstr>Before CatchSync</vt:lpstr>
      <vt:lpstr>After CatchSync</vt:lpstr>
      <vt:lpstr>Outline - Extras</vt:lpstr>
      <vt:lpstr>RSC: Mining and Modeling Temporal Activity in Social Media</vt:lpstr>
      <vt:lpstr>Pattern Mining: Datasets</vt:lpstr>
      <vt:lpstr>Human? Robots?</vt:lpstr>
      <vt:lpstr>Human? Robots?</vt:lpstr>
      <vt:lpstr>IAT heatmaps</vt:lpstr>
      <vt:lpstr>IAT heatmaps</vt:lpstr>
      <vt:lpstr>Experiments: Can RSC-Spotter Detect Bots?</vt:lpstr>
      <vt:lpstr>Experiments: Can RSC-Spotter Detect Bots?</vt:lpstr>
      <vt:lpstr>Outline - Extras</vt:lpstr>
      <vt:lpstr>PowerPoint Presentation</vt:lpstr>
      <vt:lpstr>Why do we care?</vt:lpstr>
      <vt:lpstr>Roadmap</vt:lpstr>
      <vt:lpstr>PowerPoint Presentation</vt:lpstr>
      <vt:lpstr>Whom to immunize?</vt:lpstr>
      <vt:lpstr>Whom to immunize?</vt:lpstr>
      <vt:lpstr>Fractional Asymmetric Immunization</vt:lpstr>
      <vt:lpstr>Fractional Asymmetric Immunization</vt:lpstr>
      <vt:lpstr>Fractional Asymmetric Immunization</vt:lpstr>
      <vt:lpstr>Fractional Asymmetric Immunization</vt:lpstr>
      <vt:lpstr>Fractional Asymmetric Immunization</vt:lpstr>
      <vt:lpstr>Running Time</vt:lpstr>
      <vt:lpstr>Experiments </vt:lpstr>
      <vt:lpstr>Roadmap</vt:lpstr>
      <vt:lpstr>What is the ‘silver bullet’?</vt:lpstr>
      <vt:lpstr>What is the ‘silver bullet’?</vt:lpstr>
      <vt:lpstr>Why eigenvalue?</vt:lpstr>
      <vt:lpstr>Why eigenvalue?</vt:lpstr>
      <vt:lpstr>Threshold Conditions for Arbitrary Cascade Models on Arbitrary Networks  B. Aditya Prakash, Deepayan Chakrabarti, Michalis Faloutsos, Nicholas Valler, Christos Faloutsos IEEE ICDM 2011, Vancouver   extended version, in arxiv http://arxiv.org/abs/1004.0060 </vt:lpstr>
      <vt:lpstr>Our thresholds for some models</vt:lpstr>
      <vt:lpstr>Our thresholds for some models</vt:lpstr>
      <vt:lpstr>Roadmap</vt:lpstr>
      <vt:lpstr>Intuition for λ</vt:lpstr>
      <vt:lpstr>Largest Eigenvalue (λ)</vt:lpstr>
      <vt:lpstr>Largest Eigenvalue (λ)</vt:lpstr>
      <vt:lpstr>Examples: Simulations – SIR (mumps) </vt:lpstr>
      <vt:lpstr>Examples: Simulations – SIRS (pertusis) </vt:lpstr>
      <vt:lpstr>Part3: Immunization - conclusion</vt:lpstr>
      <vt:lpstr>Cast</vt:lpstr>
      <vt:lpstr>Overall conclusions</vt:lpstr>
      <vt:lpstr>P1: Graphs Over-arching conclusion</vt:lpstr>
      <vt:lpstr>PowerPoint Presentation</vt:lpstr>
      <vt:lpstr>P2: Time series - Answers</vt:lpstr>
      <vt:lpstr>P3: visualization etc</vt:lpstr>
      <vt:lpstr>THANK YOU</vt:lpstr>
      <vt:lpstr>short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and Time Series Mining: Tools and Applications</dc:title>
  <dc:creator>Christos Nick Faloutsos</dc:creator>
  <dc:description>NYU - WIN 2009_x000d_
_x000d_
</dc:description>
  <cp:lastModifiedBy>Christos Nick Faloutsos</cp:lastModifiedBy>
  <cp:revision>28</cp:revision>
  <cp:lastPrinted>2019-10-07T07:07:49Z</cp:lastPrinted>
  <dcterms:created xsi:type="dcterms:W3CDTF">2019-11-12T04:54:27Z</dcterms:created>
  <dcterms:modified xsi:type="dcterms:W3CDTF">2019-11-13T12:25:16Z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christos@cs.cmu.edu</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C:\WINDOWS\DESKTOP\junk\salerno</vt:lpwstr>
  </property>
</Properties>
</file>