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1"/>
  </p:sldMasterIdLst>
  <p:notesMasterIdLst>
    <p:notesMasterId r:id="rId33"/>
  </p:notesMasterIdLst>
  <p:handoutMasterIdLst>
    <p:handoutMasterId r:id="rId34"/>
  </p:handoutMasterIdLst>
  <p:sldIdLst>
    <p:sldId id="3476" r:id="rId2"/>
    <p:sldId id="3397" r:id="rId3"/>
    <p:sldId id="3436" r:id="rId4"/>
    <p:sldId id="3438" r:id="rId5"/>
    <p:sldId id="3440" r:id="rId6"/>
    <p:sldId id="3441" r:id="rId7"/>
    <p:sldId id="3477" r:id="rId8"/>
    <p:sldId id="3487" r:id="rId9"/>
    <p:sldId id="3398" r:id="rId10"/>
    <p:sldId id="3491" r:id="rId11"/>
    <p:sldId id="3488" r:id="rId12"/>
    <p:sldId id="2750" r:id="rId13"/>
    <p:sldId id="2751" r:id="rId14"/>
    <p:sldId id="2752" r:id="rId15"/>
    <p:sldId id="2753" r:id="rId16"/>
    <p:sldId id="2754" r:id="rId17"/>
    <p:sldId id="3489" r:id="rId18"/>
    <p:sldId id="2973" r:id="rId19"/>
    <p:sldId id="2972" r:id="rId20"/>
    <p:sldId id="3494" r:id="rId21"/>
    <p:sldId id="3495" r:id="rId22"/>
    <p:sldId id="3480" r:id="rId23"/>
    <p:sldId id="3399" r:id="rId24"/>
    <p:sldId id="3469" r:id="rId25"/>
    <p:sldId id="3481" r:id="rId26"/>
    <p:sldId id="3453" r:id="rId27"/>
    <p:sldId id="3497" r:id="rId28"/>
    <p:sldId id="3126" r:id="rId29"/>
    <p:sldId id="323" r:id="rId30"/>
    <p:sldId id="3081" r:id="rId31"/>
    <p:sldId id="3490" r:id="rId32"/>
  </p:sldIdLst>
  <p:sldSz cx="9144000" cy="6858000" type="screen4x3"/>
  <p:notesSz cx="7315200" cy="9601200"/>
  <p:custShowLst>
    <p:custShow name="short version" id="0">
      <p:sldLst/>
    </p:custShow>
  </p:custShowLst>
  <p:defaultTextStyle>
    <a:defPPr>
      <a:defRPr lang="en-US"/>
    </a:defPPr>
    <a:lvl1pPr algn="ctr" rtl="0" fontAlgn="base">
      <a:spcBef>
        <a:spcPct val="0"/>
      </a:spcBef>
      <a:spcAft>
        <a:spcPct val="0"/>
      </a:spcAft>
      <a:defRPr kumimoji="1" sz="2600" kern="1200">
        <a:solidFill>
          <a:schemeClr val="tx1"/>
        </a:solidFill>
        <a:latin typeface="Arial" charset="0"/>
        <a:ea typeface="+mn-ea"/>
        <a:cs typeface="+mn-cs"/>
      </a:defRPr>
    </a:lvl1pPr>
    <a:lvl2pPr marL="457200" algn="ctr" rtl="0" fontAlgn="base">
      <a:spcBef>
        <a:spcPct val="0"/>
      </a:spcBef>
      <a:spcAft>
        <a:spcPct val="0"/>
      </a:spcAft>
      <a:defRPr kumimoji="1" sz="2600" kern="1200">
        <a:solidFill>
          <a:schemeClr val="tx1"/>
        </a:solidFill>
        <a:latin typeface="Arial" charset="0"/>
        <a:ea typeface="+mn-ea"/>
        <a:cs typeface="+mn-cs"/>
      </a:defRPr>
    </a:lvl2pPr>
    <a:lvl3pPr marL="914400" algn="ctr" rtl="0" fontAlgn="base">
      <a:spcBef>
        <a:spcPct val="0"/>
      </a:spcBef>
      <a:spcAft>
        <a:spcPct val="0"/>
      </a:spcAft>
      <a:defRPr kumimoji="1" sz="2600" kern="1200">
        <a:solidFill>
          <a:schemeClr val="tx1"/>
        </a:solidFill>
        <a:latin typeface="Arial" charset="0"/>
        <a:ea typeface="+mn-ea"/>
        <a:cs typeface="+mn-cs"/>
      </a:defRPr>
    </a:lvl3pPr>
    <a:lvl4pPr marL="1371600" algn="ctr" rtl="0" fontAlgn="base">
      <a:spcBef>
        <a:spcPct val="0"/>
      </a:spcBef>
      <a:spcAft>
        <a:spcPct val="0"/>
      </a:spcAft>
      <a:defRPr kumimoji="1" sz="2600" kern="1200">
        <a:solidFill>
          <a:schemeClr val="tx1"/>
        </a:solidFill>
        <a:latin typeface="Arial" charset="0"/>
        <a:ea typeface="+mn-ea"/>
        <a:cs typeface="+mn-cs"/>
      </a:defRPr>
    </a:lvl4pPr>
    <a:lvl5pPr marL="1828800" algn="ctr" rtl="0" fontAlgn="base">
      <a:spcBef>
        <a:spcPct val="0"/>
      </a:spcBef>
      <a:spcAft>
        <a:spcPct val="0"/>
      </a:spcAft>
      <a:defRPr kumimoji="1" sz="2600" kern="1200">
        <a:solidFill>
          <a:schemeClr val="tx1"/>
        </a:solidFill>
        <a:latin typeface="Arial" charset="0"/>
        <a:ea typeface="+mn-ea"/>
        <a:cs typeface="+mn-cs"/>
      </a:defRPr>
    </a:lvl5pPr>
    <a:lvl6pPr marL="2286000" algn="l" defTabSz="457200" rtl="0" eaLnBrk="1" latinLnBrk="0" hangingPunct="1">
      <a:defRPr kumimoji="1" sz="2600" kern="1200">
        <a:solidFill>
          <a:schemeClr val="tx1"/>
        </a:solidFill>
        <a:latin typeface="Arial" charset="0"/>
        <a:ea typeface="+mn-ea"/>
        <a:cs typeface="+mn-cs"/>
      </a:defRPr>
    </a:lvl6pPr>
    <a:lvl7pPr marL="2743200" algn="l" defTabSz="457200" rtl="0" eaLnBrk="1" latinLnBrk="0" hangingPunct="1">
      <a:defRPr kumimoji="1" sz="2600" kern="1200">
        <a:solidFill>
          <a:schemeClr val="tx1"/>
        </a:solidFill>
        <a:latin typeface="Arial" charset="0"/>
        <a:ea typeface="+mn-ea"/>
        <a:cs typeface="+mn-cs"/>
      </a:defRPr>
    </a:lvl7pPr>
    <a:lvl8pPr marL="3200400" algn="l" defTabSz="457200" rtl="0" eaLnBrk="1" latinLnBrk="0" hangingPunct="1">
      <a:defRPr kumimoji="1" sz="2600" kern="1200">
        <a:solidFill>
          <a:schemeClr val="tx1"/>
        </a:solidFill>
        <a:latin typeface="Arial" charset="0"/>
        <a:ea typeface="+mn-ea"/>
        <a:cs typeface="+mn-cs"/>
      </a:defRPr>
    </a:lvl8pPr>
    <a:lvl9pPr marL="3657600" algn="l" defTabSz="457200" rtl="0" eaLnBrk="1" latinLnBrk="0" hangingPunct="1">
      <a:defRPr kumimoji="1"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FF9300"/>
    <a:srgbClr val="FFD579"/>
    <a:srgbClr val="76D6FF"/>
    <a:srgbClr val="00FDFF"/>
    <a:srgbClr val="945200"/>
    <a:srgbClr val="FF40FF"/>
    <a:srgbClr val="0096FF"/>
    <a:srgbClr val="000000"/>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8"/>
    <p:restoredTop sz="85172" autoAdjust="0"/>
  </p:normalViewPr>
  <p:slideViewPr>
    <p:cSldViewPr snapToGrid="0" showGuides="1">
      <p:cViewPr varScale="1">
        <p:scale>
          <a:sx n="79" d="100"/>
          <a:sy n="79" d="100"/>
        </p:scale>
        <p:origin x="219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4632"/>
    </p:cViewPr>
  </p:sorterViewPr>
  <p:notesViewPr>
    <p:cSldViewPr snapToGrid="0" showGuides="1">
      <p:cViewPr varScale="1">
        <p:scale>
          <a:sx n="94" d="100"/>
          <a:sy n="94" d="100"/>
        </p:scale>
        <p:origin x="4256" y="208"/>
      </p:cViewPr>
      <p:guideLst>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2690" name="Rectangle 2"/>
          <p:cNvSpPr>
            <a:spLocks noGrp="1" noChangeArrowheads="1"/>
          </p:cNvSpPr>
          <p:nvPr>
            <p:ph type="hdr" sz="quarter"/>
          </p:nvPr>
        </p:nvSpPr>
        <p:spPr bwMode="auto">
          <a:xfrm>
            <a:off x="0" y="0"/>
            <a:ext cx="3170238" cy="471488"/>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lgn="l" defTabSz="955675" eaLnBrk="0" hangingPunct="0">
              <a:defRPr kumimoji="0" sz="1300">
                <a:latin typeface="Times New Roman" charset="0"/>
              </a:defRPr>
            </a:lvl1pPr>
          </a:lstStyle>
          <a:p>
            <a:pPr>
              <a:defRPr/>
            </a:pPr>
            <a:r>
              <a:rPr lang="en-US" dirty="0" err="1"/>
              <a:t>Fakhraei</a:t>
            </a:r>
            <a:r>
              <a:rPr lang="en-US" dirty="0"/>
              <a:t> - Faloutsos</a:t>
            </a:r>
          </a:p>
        </p:txBody>
      </p:sp>
      <p:sp>
        <p:nvSpPr>
          <p:cNvPr id="2162691" name="Rectangle 3"/>
          <p:cNvSpPr>
            <a:spLocks noGrp="1" noChangeArrowheads="1"/>
          </p:cNvSpPr>
          <p:nvPr>
            <p:ph type="dt" sz="quarter" idx="1"/>
          </p:nvPr>
        </p:nvSpPr>
        <p:spPr bwMode="auto">
          <a:xfrm>
            <a:off x="4144963" y="0"/>
            <a:ext cx="3170237" cy="471488"/>
          </a:xfrm>
          <a:prstGeom prst="rect">
            <a:avLst/>
          </a:prstGeom>
          <a:noFill/>
          <a:ln w="9525">
            <a:noFill/>
            <a:miter lim="800000"/>
            <a:headEnd/>
            <a:tailEnd/>
          </a:ln>
          <a:effectLst/>
        </p:spPr>
        <p:txBody>
          <a:bodyPr vert="horz" wrap="square" lIns="95646" tIns="47823" rIns="95646" bIns="47823" numCol="1" anchor="t" anchorCtr="0" compatLnSpc="1">
            <a:prstTxWarp prst="textNoShape">
              <a:avLst/>
            </a:prstTxWarp>
          </a:bodyPr>
          <a:lstStyle>
            <a:lvl1pPr algn="r" defTabSz="955675" eaLnBrk="0" hangingPunct="0">
              <a:defRPr kumimoji="0" sz="1300">
                <a:latin typeface="Times New Roman" charset="0"/>
              </a:defRPr>
            </a:lvl1pPr>
          </a:lstStyle>
          <a:p>
            <a:pPr>
              <a:defRPr/>
            </a:pPr>
            <a:endParaRPr lang="en-US"/>
          </a:p>
        </p:txBody>
      </p:sp>
      <p:sp>
        <p:nvSpPr>
          <p:cNvPr id="2162692" name="Rectangle 4"/>
          <p:cNvSpPr>
            <a:spLocks noGrp="1" noChangeArrowheads="1"/>
          </p:cNvSpPr>
          <p:nvPr>
            <p:ph type="ftr" sz="quarter" idx="2"/>
          </p:nvPr>
        </p:nvSpPr>
        <p:spPr bwMode="auto">
          <a:xfrm>
            <a:off x="0" y="9112250"/>
            <a:ext cx="3170238" cy="471488"/>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lgn="l" defTabSz="955675" eaLnBrk="0" hangingPunct="0">
              <a:defRPr kumimoji="0" sz="1300">
                <a:latin typeface="Times New Roman" charset="0"/>
              </a:defRPr>
            </a:lvl1pPr>
          </a:lstStyle>
          <a:p>
            <a:pPr>
              <a:defRPr/>
            </a:pPr>
            <a:endParaRPr lang="en-US"/>
          </a:p>
        </p:txBody>
      </p:sp>
      <p:sp>
        <p:nvSpPr>
          <p:cNvPr id="2162693" name="Rectangle 5"/>
          <p:cNvSpPr>
            <a:spLocks noGrp="1" noChangeArrowheads="1"/>
          </p:cNvSpPr>
          <p:nvPr>
            <p:ph type="sldNum" sz="quarter" idx="3"/>
          </p:nvPr>
        </p:nvSpPr>
        <p:spPr bwMode="auto">
          <a:xfrm>
            <a:off x="4144963" y="9112250"/>
            <a:ext cx="3170237" cy="471488"/>
          </a:xfrm>
          <a:prstGeom prst="rect">
            <a:avLst/>
          </a:prstGeom>
          <a:noFill/>
          <a:ln w="9525">
            <a:noFill/>
            <a:miter lim="800000"/>
            <a:headEnd/>
            <a:tailEnd/>
          </a:ln>
          <a:effectLst/>
        </p:spPr>
        <p:txBody>
          <a:bodyPr vert="horz" wrap="square" lIns="95646" tIns="47823" rIns="95646" bIns="47823" numCol="1" anchor="b" anchorCtr="0" compatLnSpc="1">
            <a:prstTxWarp prst="textNoShape">
              <a:avLst/>
            </a:prstTxWarp>
          </a:bodyPr>
          <a:lstStyle>
            <a:lvl1pPr algn="r" defTabSz="955675" eaLnBrk="0" hangingPunct="0">
              <a:defRPr kumimoji="0" sz="1300">
                <a:latin typeface="Times New Roman" charset="0"/>
              </a:defRPr>
            </a:lvl1pPr>
          </a:lstStyle>
          <a:p>
            <a:pPr>
              <a:defRPr/>
            </a:pPr>
            <a:fld id="{D86BE1FD-C076-8045-A813-A9CEB22909F1}" type="slidenum">
              <a:rPr lang="en-US"/>
              <a:pPr>
                <a:defRPr/>
              </a:pPr>
              <a:t>‹#›</a:t>
            </a:fld>
            <a:endParaRPr lang="en-US"/>
          </a:p>
        </p:txBody>
      </p:sp>
    </p:spTree>
    <p:extLst>
      <p:ext uri="{BB962C8B-B14F-4D97-AF65-F5344CB8AC3E}">
        <p14:creationId xmlns:p14="http://schemas.microsoft.com/office/powerpoint/2010/main" val="349731122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3T22:20:07.704"/>
    </inkml:context>
    <inkml:brush xml:id="br0">
      <inkml:brushProperty name="width" value="0.05" units="cm"/>
      <inkml:brushProperty name="height" value="0.05" units="cm"/>
      <inkml:brushProperty name="color" value="#E71224"/>
    </inkml:brush>
  </inkml:definitions>
  <inkml:trace contextRef="#ctx0" brushRef="#br0">490 67 24575,'-13'0'0,"0"-1"0,-1 0 0,1-1 0,0-1 0,0 0 0,0-1 0,0 0 0,1-1 0,0-1 0,0 1 0,-19-14 0,26 16 0,-1 1 0,1 0 0,-1 0 0,0 1 0,0 0 0,1 0 0,-1 0 0,0 0 0,0 1 0,0 0 0,0 0 0,0 1 0,1 0 0,-1 0 0,0 0 0,0 1 0,1-1 0,-7 4 0,1-1 0,1 1 0,0 0 0,0 0 0,1 1 0,0 1 0,0-1 0,0 2 0,-13 13 0,8-5 0,2 1 0,0 1 0,1 0 0,-15 31 0,21-37 0,0-1 0,1 1 0,0-1 0,1 1 0,0 0 0,1 0 0,1 0 0,0 1 0,0 15 0,2-26 0,-1 0 0,1 0 0,0 0 0,0 0 0,0 0 0,0-1 0,0 1 0,0 0 0,0 0 0,0-1 0,1 1 0,-1-1 0,1 1 0,-1-1 0,1 0 0,0 1 0,-1-1 0,1 0 0,0 0 0,0 0 0,0 0 0,0-1 0,0 1 0,3 0 0,61 13 0,-36-9 0,4 5 0,-24-7 0,1 1 0,0-2 0,0 0 0,0 0 0,19 0 0,143 11 0,-121-6 0,-41-5 0,1 0 0,0 0 0,0-1 0,-1 0 0,18-2 0,-27 1 0,0-1 0,0 1 0,1-1 0,-1 1 0,0-1 0,0 0 0,0 0 0,0 0 0,0 0 0,0 0 0,0 0 0,0-1 0,-1 1 0,1-1 0,0 1 0,-1-1 0,1 0 0,-1 1 0,0-1 0,1 0 0,-1 0 0,0 0 0,0 0 0,0 0 0,-1 0 0,1 0 0,0-1 0,-1 1 0,1 0 0,-1 0 0,0 0 0,0-5 0,6-31 0,-4 34 0,-1 0 0,0 0 0,0-1 0,0 1 0,-1 0 0,1 0 0,-1-1 0,0 1 0,0 0 0,-1-1 0,1 1 0,-1 0 0,0 0 0,0-1 0,0 1 0,-1 0 0,1 0 0,-1 0 0,0 0 0,0 1 0,0-1 0,-5-4 0,0 0 0,1-1 0,0 0 0,0 0 0,0 0 0,-5-13 0,8 14 0,-1 0 0,-1 0 0,1 0 0,-1 1 0,0 0 0,-1 0 0,0 0 0,-11-9 0,-6-8-1365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4738" name="Rectangle 2"/>
          <p:cNvSpPr>
            <a:spLocks noGrp="1" noChangeArrowheads="1"/>
          </p:cNvSpPr>
          <p:nvPr>
            <p:ph type="hdr" sz="quarter"/>
          </p:nvPr>
        </p:nvSpPr>
        <p:spPr bwMode="auto">
          <a:xfrm>
            <a:off x="0" y="0"/>
            <a:ext cx="3170238" cy="484188"/>
          </a:xfrm>
          <a:prstGeom prst="rect">
            <a:avLst/>
          </a:prstGeom>
          <a:noFill/>
          <a:ln w="12700">
            <a:noFill/>
            <a:miter lim="800000"/>
            <a:headEnd type="none" w="sm" len="sm"/>
            <a:tailEnd type="none" w="sm" len="sm"/>
          </a:ln>
          <a:effectLst/>
        </p:spPr>
        <p:txBody>
          <a:bodyPr vert="horz" wrap="none" lIns="97225" tIns="48612" rIns="97225" bIns="48612" numCol="1" anchor="ctr" anchorCtr="0" compatLnSpc="1">
            <a:prstTxWarp prst="textNoShape">
              <a:avLst/>
            </a:prstTxWarp>
          </a:bodyPr>
          <a:lstStyle>
            <a:lvl1pPr algn="l" defTabSz="973138" eaLnBrk="0" hangingPunct="0">
              <a:defRPr kumimoji="0" sz="1300">
                <a:latin typeface="Times New Roman" charset="0"/>
              </a:defRPr>
            </a:lvl1pPr>
          </a:lstStyle>
          <a:p>
            <a:pPr>
              <a:defRPr/>
            </a:pPr>
            <a:r>
              <a:rPr lang="en-US"/>
              <a:t>Faloutsos</a:t>
            </a:r>
          </a:p>
        </p:txBody>
      </p:sp>
      <p:sp>
        <p:nvSpPr>
          <p:cNvPr id="884739" name="Rectangle 3"/>
          <p:cNvSpPr>
            <a:spLocks noGrp="1" noChangeArrowheads="1"/>
          </p:cNvSpPr>
          <p:nvPr>
            <p:ph type="dt" idx="1"/>
          </p:nvPr>
        </p:nvSpPr>
        <p:spPr bwMode="auto">
          <a:xfrm>
            <a:off x="4146550" y="0"/>
            <a:ext cx="3170238" cy="484188"/>
          </a:xfrm>
          <a:prstGeom prst="rect">
            <a:avLst/>
          </a:prstGeom>
          <a:noFill/>
          <a:ln w="12700">
            <a:noFill/>
            <a:miter lim="800000"/>
            <a:headEnd type="none" w="sm" len="sm"/>
            <a:tailEnd type="none" w="sm" len="sm"/>
          </a:ln>
          <a:effectLst/>
        </p:spPr>
        <p:txBody>
          <a:bodyPr vert="horz" wrap="none" lIns="97225" tIns="48612" rIns="97225" bIns="48612" numCol="1" anchor="ctr" anchorCtr="0" compatLnSpc="1">
            <a:prstTxWarp prst="textNoShape">
              <a:avLst/>
            </a:prstTxWarp>
          </a:bodyPr>
          <a:lstStyle>
            <a:lvl1pPr algn="r" defTabSz="973138" eaLnBrk="0" hangingPunct="0">
              <a:defRPr kumimoji="0" sz="13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87463" y="728663"/>
            <a:ext cx="4741862" cy="3556000"/>
          </a:xfrm>
          <a:prstGeom prst="rect">
            <a:avLst/>
          </a:prstGeom>
          <a:noFill/>
          <a:ln w="9525">
            <a:solidFill>
              <a:srgbClr val="000000"/>
            </a:solidFill>
            <a:miter lim="800000"/>
            <a:headEnd/>
            <a:tailEnd/>
          </a:ln>
        </p:spPr>
      </p:sp>
      <p:sp>
        <p:nvSpPr>
          <p:cNvPr id="884741" name="Rectangle 5"/>
          <p:cNvSpPr>
            <a:spLocks noGrp="1" noChangeArrowheads="1"/>
          </p:cNvSpPr>
          <p:nvPr>
            <p:ph type="body" sz="quarter" idx="3"/>
          </p:nvPr>
        </p:nvSpPr>
        <p:spPr bwMode="auto">
          <a:xfrm>
            <a:off x="974725" y="4525963"/>
            <a:ext cx="5367338" cy="4365625"/>
          </a:xfrm>
          <a:prstGeom prst="rect">
            <a:avLst/>
          </a:prstGeom>
          <a:noFill/>
          <a:ln w="12700">
            <a:noFill/>
            <a:miter lim="800000"/>
            <a:headEnd type="none" w="sm" len="sm"/>
            <a:tailEnd type="none" w="sm" len="sm"/>
          </a:ln>
          <a:effectLst/>
        </p:spPr>
        <p:txBody>
          <a:bodyPr vert="horz" wrap="none" lIns="97225" tIns="48612" rIns="97225" bIns="48612"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84742" name="Rectangle 6"/>
          <p:cNvSpPr>
            <a:spLocks noGrp="1" noChangeArrowheads="1"/>
          </p:cNvSpPr>
          <p:nvPr>
            <p:ph type="ftr" sz="quarter" idx="4"/>
          </p:nvPr>
        </p:nvSpPr>
        <p:spPr bwMode="auto">
          <a:xfrm>
            <a:off x="0" y="9132888"/>
            <a:ext cx="3170238" cy="484187"/>
          </a:xfrm>
          <a:prstGeom prst="rect">
            <a:avLst/>
          </a:prstGeom>
          <a:noFill/>
          <a:ln w="12700">
            <a:noFill/>
            <a:miter lim="800000"/>
            <a:headEnd type="none" w="sm" len="sm"/>
            <a:tailEnd type="none" w="sm" len="sm"/>
          </a:ln>
          <a:effectLst/>
        </p:spPr>
        <p:txBody>
          <a:bodyPr vert="horz" wrap="none" lIns="97225" tIns="48612" rIns="97225" bIns="48612" numCol="1" anchor="b" anchorCtr="0" compatLnSpc="1">
            <a:prstTxWarp prst="textNoShape">
              <a:avLst/>
            </a:prstTxWarp>
          </a:bodyPr>
          <a:lstStyle>
            <a:lvl1pPr algn="l" defTabSz="973138" eaLnBrk="0" hangingPunct="0">
              <a:defRPr kumimoji="0" sz="1300">
                <a:latin typeface="Times New Roman" charset="0"/>
              </a:defRPr>
            </a:lvl1pPr>
          </a:lstStyle>
          <a:p>
            <a:pPr>
              <a:defRPr/>
            </a:pPr>
            <a:endParaRPr lang="en-US"/>
          </a:p>
        </p:txBody>
      </p:sp>
      <p:sp>
        <p:nvSpPr>
          <p:cNvPr id="884743" name="Rectangle 7"/>
          <p:cNvSpPr>
            <a:spLocks noGrp="1" noChangeArrowheads="1"/>
          </p:cNvSpPr>
          <p:nvPr>
            <p:ph type="sldNum" sz="quarter" idx="5"/>
          </p:nvPr>
        </p:nvSpPr>
        <p:spPr bwMode="auto">
          <a:xfrm>
            <a:off x="4146550" y="9132888"/>
            <a:ext cx="3170238" cy="484187"/>
          </a:xfrm>
          <a:prstGeom prst="rect">
            <a:avLst/>
          </a:prstGeom>
          <a:noFill/>
          <a:ln w="12700">
            <a:noFill/>
            <a:miter lim="800000"/>
            <a:headEnd type="none" w="sm" len="sm"/>
            <a:tailEnd type="none" w="sm" len="sm"/>
          </a:ln>
          <a:effectLst/>
        </p:spPr>
        <p:txBody>
          <a:bodyPr vert="horz" wrap="none" lIns="97225" tIns="48612" rIns="97225" bIns="48612" numCol="1" anchor="b" anchorCtr="0" compatLnSpc="1">
            <a:prstTxWarp prst="textNoShape">
              <a:avLst/>
            </a:prstTxWarp>
          </a:bodyPr>
          <a:lstStyle>
            <a:lvl1pPr algn="r" defTabSz="973138" eaLnBrk="0" hangingPunct="0">
              <a:defRPr kumimoji="0" sz="1300">
                <a:latin typeface="Times New Roman" charset="0"/>
              </a:defRPr>
            </a:lvl1pPr>
          </a:lstStyle>
          <a:p>
            <a:pPr>
              <a:defRPr/>
            </a:pPr>
            <a:fld id="{D7FAE81C-20DD-D146-AEB1-DC28910AACE1}" type="slidenum">
              <a:rPr lang="en-US"/>
              <a:pPr>
                <a:defRPr/>
              </a:pPr>
              <a:t>‹#›</a:t>
            </a:fld>
            <a:endParaRPr lang="en-US"/>
          </a:p>
        </p:txBody>
      </p:sp>
    </p:spTree>
    <p:extLst>
      <p:ext uri="{BB962C8B-B14F-4D97-AF65-F5344CB8AC3E}">
        <p14:creationId xmlns:p14="http://schemas.microsoft.com/office/powerpoint/2010/main" val="74819226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T" dirty="0"/>
              <a:t>Specifically we will show an example of each of these fraud types and suspicious networks.</a:t>
            </a:r>
          </a:p>
        </p:txBody>
      </p:sp>
      <p:sp>
        <p:nvSpPr>
          <p:cNvPr id="4" name="Header Placeholder 3"/>
          <p:cNvSpPr>
            <a:spLocks noGrp="1"/>
          </p:cNvSpPr>
          <p:nvPr>
            <p:ph type="hdr" sz="quarter"/>
          </p:nvPr>
        </p:nvSpPr>
        <p:spPr/>
        <p:txBody>
          <a:bodyPr/>
          <a:lstStyle/>
          <a:p>
            <a:pPr>
              <a:defRPr/>
            </a:pPr>
            <a:r>
              <a:rPr lang="en-US"/>
              <a:t>Faloutsos</a:t>
            </a:r>
          </a:p>
        </p:txBody>
      </p:sp>
      <p:sp>
        <p:nvSpPr>
          <p:cNvPr id="5" name="Slide Number Placeholder 4"/>
          <p:cNvSpPr>
            <a:spLocks noGrp="1"/>
          </p:cNvSpPr>
          <p:nvPr>
            <p:ph type="sldNum" sz="quarter" idx="5"/>
          </p:nvPr>
        </p:nvSpPr>
        <p:spPr/>
        <p:txBody>
          <a:bodyPr/>
          <a:lstStyle/>
          <a:p>
            <a:pPr>
              <a:defRPr/>
            </a:pPr>
            <a:fld id="{D7FAE81C-20DD-D146-AEB1-DC28910AACE1}" type="slidenum">
              <a:rPr lang="en-US" smtClean="0"/>
              <a:pPr>
                <a:defRPr/>
              </a:pPr>
              <a:t>2</a:t>
            </a:fld>
            <a:endParaRPr lang="en-US"/>
          </a:p>
        </p:txBody>
      </p:sp>
    </p:spTree>
    <p:extLst>
      <p:ext uri="{BB962C8B-B14F-4D97-AF65-F5344CB8AC3E}">
        <p14:creationId xmlns:p14="http://schemas.microsoft.com/office/powerpoint/2010/main" val="1041200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4240F-F136-D893-71DD-E38A64718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3484B-07D5-0073-2B2A-5890056B0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22783-9B38-0457-940A-975535E31C14}"/>
              </a:ext>
            </a:extLst>
          </p:cNvPr>
          <p:cNvSpPr>
            <a:spLocks noGrp="1"/>
          </p:cNvSpPr>
          <p:nvPr>
            <p:ph type="body" idx="1"/>
          </p:nvPr>
        </p:nvSpPr>
        <p:spPr/>
        <p:txBody>
          <a:bodyPr/>
          <a:lstStyle/>
          <a:p>
            <a:r>
              <a:rPr lang="en-PT" dirty="0"/>
              <a:t>Specifically we will show an example of each of these fraud types and suspicious networks.</a:t>
            </a:r>
          </a:p>
        </p:txBody>
      </p:sp>
      <p:sp>
        <p:nvSpPr>
          <p:cNvPr id="4" name="Header Placeholder 3">
            <a:extLst>
              <a:ext uri="{FF2B5EF4-FFF2-40B4-BE49-F238E27FC236}">
                <a16:creationId xmlns:a16="http://schemas.microsoft.com/office/drawing/2014/main" id="{B091A841-24AE-D967-C4D5-26E4AA9E74FA}"/>
              </a:ext>
            </a:extLst>
          </p:cNvPr>
          <p:cNvSpPr>
            <a:spLocks noGrp="1"/>
          </p:cNvSpPr>
          <p:nvPr>
            <p:ph type="hdr" sz="quarter"/>
          </p:nvPr>
        </p:nvSpPr>
        <p:spPr/>
        <p:txBody>
          <a:bodyPr/>
          <a:lstStyle/>
          <a:p>
            <a:pPr>
              <a:defRPr/>
            </a:pPr>
            <a:r>
              <a:rPr lang="en-US"/>
              <a:t>Faloutsos</a:t>
            </a:r>
          </a:p>
        </p:txBody>
      </p:sp>
      <p:sp>
        <p:nvSpPr>
          <p:cNvPr id="5" name="Slide Number Placeholder 4">
            <a:extLst>
              <a:ext uri="{FF2B5EF4-FFF2-40B4-BE49-F238E27FC236}">
                <a16:creationId xmlns:a16="http://schemas.microsoft.com/office/drawing/2014/main" id="{3095587C-C27E-5F65-D5BC-D05B01DD108D}"/>
              </a:ext>
            </a:extLst>
          </p:cNvPr>
          <p:cNvSpPr>
            <a:spLocks noGrp="1"/>
          </p:cNvSpPr>
          <p:nvPr>
            <p:ph type="sldNum" sz="quarter" idx="5"/>
          </p:nvPr>
        </p:nvSpPr>
        <p:spPr/>
        <p:txBody>
          <a:bodyPr/>
          <a:lstStyle/>
          <a:p>
            <a:pPr>
              <a:defRPr/>
            </a:pPr>
            <a:fld id="{D7FAE81C-20DD-D146-AEB1-DC28910AACE1}" type="slidenum">
              <a:rPr lang="en-US" smtClean="0"/>
              <a:pPr>
                <a:defRPr/>
              </a:pPr>
              <a:t>11</a:t>
            </a:fld>
            <a:endParaRPr lang="en-US"/>
          </a:p>
        </p:txBody>
      </p:sp>
    </p:spTree>
    <p:extLst>
      <p:ext uri="{BB962C8B-B14F-4D97-AF65-F5344CB8AC3E}">
        <p14:creationId xmlns:p14="http://schemas.microsoft.com/office/powerpoint/2010/main" val="166948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8A17D-9EC2-3A46-8C83-6B06DBB2F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67E88-C2C5-31FC-035B-23877669F9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FE383-BA77-23C9-3434-54CE85DDBF12}"/>
              </a:ext>
            </a:extLst>
          </p:cNvPr>
          <p:cNvSpPr>
            <a:spLocks noGrp="1"/>
          </p:cNvSpPr>
          <p:nvPr>
            <p:ph type="body" idx="1"/>
          </p:nvPr>
        </p:nvSpPr>
        <p:spPr/>
        <p:txBody>
          <a:bodyPr/>
          <a:lstStyle/>
          <a:p>
            <a:r>
              <a:rPr lang="en-PT" dirty="0"/>
              <a:t>Specifically we will show an example of each of these fraud types and suspicious networks.</a:t>
            </a:r>
          </a:p>
        </p:txBody>
      </p:sp>
      <p:sp>
        <p:nvSpPr>
          <p:cNvPr id="4" name="Header Placeholder 3">
            <a:extLst>
              <a:ext uri="{FF2B5EF4-FFF2-40B4-BE49-F238E27FC236}">
                <a16:creationId xmlns:a16="http://schemas.microsoft.com/office/drawing/2014/main" id="{C8A81E9D-54DC-97F5-1942-718CD38A2186}"/>
              </a:ext>
            </a:extLst>
          </p:cNvPr>
          <p:cNvSpPr>
            <a:spLocks noGrp="1"/>
          </p:cNvSpPr>
          <p:nvPr>
            <p:ph type="hdr" sz="quarter"/>
          </p:nvPr>
        </p:nvSpPr>
        <p:spPr/>
        <p:txBody>
          <a:bodyPr/>
          <a:lstStyle/>
          <a:p>
            <a:pPr>
              <a:defRPr/>
            </a:pPr>
            <a:r>
              <a:rPr lang="en-US"/>
              <a:t>Faloutsos</a:t>
            </a:r>
          </a:p>
        </p:txBody>
      </p:sp>
      <p:sp>
        <p:nvSpPr>
          <p:cNvPr id="5" name="Slide Number Placeholder 4">
            <a:extLst>
              <a:ext uri="{FF2B5EF4-FFF2-40B4-BE49-F238E27FC236}">
                <a16:creationId xmlns:a16="http://schemas.microsoft.com/office/drawing/2014/main" id="{72155948-4DCA-4CC0-F6E5-F7791CC36A2E}"/>
              </a:ext>
            </a:extLst>
          </p:cNvPr>
          <p:cNvSpPr>
            <a:spLocks noGrp="1"/>
          </p:cNvSpPr>
          <p:nvPr>
            <p:ph type="sldNum" sz="quarter" idx="5"/>
          </p:nvPr>
        </p:nvSpPr>
        <p:spPr/>
        <p:txBody>
          <a:bodyPr/>
          <a:lstStyle/>
          <a:p>
            <a:pPr>
              <a:defRPr/>
            </a:pPr>
            <a:fld id="{D7FAE81C-20DD-D146-AEB1-DC28910AACE1}" type="slidenum">
              <a:rPr lang="en-US" smtClean="0"/>
              <a:pPr>
                <a:defRPr/>
              </a:pPr>
              <a:t>17</a:t>
            </a:fld>
            <a:endParaRPr lang="en-US"/>
          </a:p>
        </p:txBody>
      </p:sp>
    </p:spTree>
    <p:extLst>
      <p:ext uri="{BB962C8B-B14F-4D97-AF65-F5344CB8AC3E}">
        <p14:creationId xmlns:p14="http://schemas.microsoft.com/office/powerpoint/2010/main" val="160869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7C2F-F45E-EF6F-128D-CE4A59650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D1570-0165-D00E-AB82-92F23D68E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919F2-EC2E-4EF9-6485-4A0C39DD14D8}"/>
              </a:ext>
            </a:extLst>
          </p:cNvPr>
          <p:cNvSpPr>
            <a:spLocks noGrp="1"/>
          </p:cNvSpPr>
          <p:nvPr>
            <p:ph type="body" idx="1"/>
          </p:nvPr>
        </p:nvSpPr>
        <p:spPr/>
        <p:txBody>
          <a:bodyPr/>
          <a:lstStyle/>
          <a:p>
            <a:r>
              <a:rPr lang="en-PT" dirty="0"/>
              <a:t>Specifically we will show an example of each of these fraud types and suspicious networks.</a:t>
            </a:r>
          </a:p>
        </p:txBody>
      </p:sp>
      <p:sp>
        <p:nvSpPr>
          <p:cNvPr id="4" name="Header Placeholder 3">
            <a:extLst>
              <a:ext uri="{FF2B5EF4-FFF2-40B4-BE49-F238E27FC236}">
                <a16:creationId xmlns:a16="http://schemas.microsoft.com/office/drawing/2014/main" id="{4FC86AD2-FDB9-2399-1506-6C72ED980619}"/>
              </a:ext>
            </a:extLst>
          </p:cNvPr>
          <p:cNvSpPr>
            <a:spLocks noGrp="1"/>
          </p:cNvSpPr>
          <p:nvPr>
            <p:ph type="hdr" sz="quarter"/>
          </p:nvPr>
        </p:nvSpPr>
        <p:spPr/>
        <p:txBody>
          <a:bodyPr/>
          <a:lstStyle/>
          <a:p>
            <a:pPr>
              <a:defRPr/>
            </a:pPr>
            <a:r>
              <a:rPr lang="en-US"/>
              <a:t>Faloutsos</a:t>
            </a:r>
          </a:p>
        </p:txBody>
      </p:sp>
      <p:sp>
        <p:nvSpPr>
          <p:cNvPr id="5" name="Slide Number Placeholder 4">
            <a:extLst>
              <a:ext uri="{FF2B5EF4-FFF2-40B4-BE49-F238E27FC236}">
                <a16:creationId xmlns:a16="http://schemas.microsoft.com/office/drawing/2014/main" id="{B80CB550-37FB-0C49-0FCB-1C59AC3BABD3}"/>
              </a:ext>
            </a:extLst>
          </p:cNvPr>
          <p:cNvSpPr>
            <a:spLocks noGrp="1"/>
          </p:cNvSpPr>
          <p:nvPr>
            <p:ph type="sldNum" sz="quarter" idx="5"/>
          </p:nvPr>
        </p:nvSpPr>
        <p:spPr/>
        <p:txBody>
          <a:bodyPr/>
          <a:lstStyle/>
          <a:p>
            <a:pPr>
              <a:defRPr/>
            </a:pPr>
            <a:fld id="{D7FAE81C-20DD-D146-AEB1-DC28910AACE1}" type="slidenum">
              <a:rPr lang="en-US" smtClean="0"/>
              <a:pPr>
                <a:defRPr/>
              </a:pPr>
              <a:t>22</a:t>
            </a:fld>
            <a:endParaRPr lang="en-US"/>
          </a:p>
        </p:txBody>
      </p:sp>
    </p:spTree>
    <p:extLst>
      <p:ext uri="{BB962C8B-B14F-4D97-AF65-F5344CB8AC3E}">
        <p14:creationId xmlns:p14="http://schemas.microsoft.com/office/powerpoint/2010/main" val="4273652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74151"/>
                </a:solidFill>
                <a:effectLst/>
                <a:latin typeface="Söhne"/>
              </a:rPr>
              <a:t>In social network fraud, the creation of fake Twitter followers represents a key tactic, where fraudsters boost their follower counts to falsely enhance their online presence or influence. This strategy not only misguides the public and potential sponsors but also provides the fraudsters with unjust advantages, such as increased credibility and potential for lucrative commercial deals or political leverage. This can be easily purchased </a:t>
            </a:r>
            <a:r>
              <a:rPr lang="en-GB" b="0" i="0" u="none" strike="noStrike" dirty="0" err="1">
                <a:solidFill>
                  <a:srgbClr val="374151"/>
                </a:solidFill>
                <a:effectLst/>
                <a:latin typeface="Söhne"/>
              </a:rPr>
              <a:t>onlne</a:t>
            </a:r>
            <a:r>
              <a:rPr lang="en-GB" b="0" i="0" u="none" strike="noStrike" dirty="0">
                <a:solidFill>
                  <a:srgbClr val="374151"/>
                </a:solidFill>
                <a:effectLst/>
                <a:latin typeface="Söhne"/>
              </a:rPr>
              <a:t> as you can see in the slide</a:t>
            </a:r>
            <a:endParaRPr lang="en-PT" dirty="0"/>
          </a:p>
        </p:txBody>
      </p:sp>
      <p:sp>
        <p:nvSpPr>
          <p:cNvPr id="4" name="Header Placeholder 3"/>
          <p:cNvSpPr>
            <a:spLocks noGrp="1"/>
          </p:cNvSpPr>
          <p:nvPr>
            <p:ph type="hdr" sz="quarter"/>
          </p:nvPr>
        </p:nvSpPr>
        <p:spPr/>
        <p:txBody>
          <a:bodyPr/>
          <a:lstStyle/>
          <a:p>
            <a:pPr>
              <a:defRPr/>
            </a:pPr>
            <a:r>
              <a:rPr lang="en-US"/>
              <a:t>Faloutsos</a:t>
            </a:r>
          </a:p>
        </p:txBody>
      </p:sp>
      <p:sp>
        <p:nvSpPr>
          <p:cNvPr id="5" name="Slide Number Placeholder 4"/>
          <p:cNvSpPr>
            <a:spLocks noGrp="1"/>
          </p:cNvSpPr>
          <p:nvPr>
            <p:ph type="sldNum" sz="quarter" idx="5"/>
          </p:nvPr>
        </p:nvSpPr>
        <p:spPr/>
        <p:txBody>
          <a:bodyPr/>
          <a:lstStyle/>
          <a:p>
            <a:pPr>
              <a:defRPr/>
            </a:pPr>
            <a:fld id="{D7FAE81C-20DD-D146-AEB1-DC28910AACE1}" type="slidenum">
              <a:rPr lang="en-US" smtClean="0"/>
              <a:pPr>
                <a:defRPr/>
              </a:pPr>
              <a:t>23</a:t>
            </a:fld>
            <a:endParaRPr lang="en-US"/>
          </a:p>
        </p:txBody>
      </p:sp>
    </p:spTree>
    <p:extLst>
      <p:ext uri="{BB962C8B-B14F-4D97-AF65-F5344CB8AC3E}">
        <p14:creationId xmlns:p14="http://schemas.microsoft.com/office/powerpoint/2010/main" val="36211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922FD-790C-45B4-4F80-46A5307ED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E35AC-307A-0171-2485-5CFAC54AF6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8755F-2C69-D518-CFD2-75AB30716B96}"/>
              </a:ext>
            </a:extLst>
          </p:cNvPr>
          <p:cNvSpPr>
            <a:spLocks noGrp="1"/>
          </p:cNvSpPr>
          <p:nvPr>
            <p:ph type="body" idx="1"/>
          </p:nvPr>
        </p:nvSpPr>
        <p:spPr/>
        <p:txBody>
          <a:bodyPr/>
          <a:lstStyle/>
          <a:p>
            <a:r>
              <a:rPr lang="en-PT" dirty="0"/>
              <a:t>Specifically we will show an example of each of these fraud types and suspicious networks.</a:t>
            </a:r>
          </a:p>
        </p:txBody>
      </p:sp>
      <p:sp>
        <p:nvSpPr>
          <p:cNvPr id="4" name="Header Placeholder 3">
            <a:extLst>
              <a:ext uri="{FF2B5EF4-FFF2-40B4-BE49-F238E27FC236}">
                <a16:creationId xmlns:a16="http://schemas.microsoft.com/office/drawing/2014/main" id="{EFD1DBE1-DC9A-82EE-C026-68995D767C96}"/>
              </a:ext>
            </a:extLst>
          </p:cNvPr>
          <p:cNvSpPr>
            <a:spLocks noGrp="1"/>
          </p:cNvSpPr>
          <p:nvPr>
            <p:ph type="hdr" sz="quarter"/>
          </p:nvPr>
        </p:nvSpPr>
        <p:spPr/>
        <p:txBody>
          <a:bodyPr/>
          <a:lstStyle/>
          <a:p>
            <a:pPr>
              <a:defRPr/>
            </a:pPr>
            <a:r>
              <a:rPr lang="en-US"/>
              <a:t>Faloutsos</a:t>
            </a:r>
          </a:p>
        </p:txBody>
      </p:sp>
      <p:sp>
        <p:nvSpPr>
          <p:cNvPr id="5" name="Slide Number Placeholder 4">
            <a:extLst>
              <a:ext uri="{FF2B5EF4-FFF2-40B4-BE49-F238E27FC236}">
                <a16:creationId xmlns:a16="http://schemas.microsoft.com/office/drawing/2014/main" id="{23C90C9C-7D73-AF95-9817-3AC10B935053}"/>
              </a:ext>
            </a:extLst>
          </p:cNvPr>
          <p:cNvSpPr>
            <a:spLocks noGrp="1"/>
          </p:cNvSpPr>
          <p:nvPr>
            <p:ph type="sldNum" sz="quarter" idx="5"/>
          </p:nvPr>
        </p:nvSpPr>
        <p:spPr/>
        <p:txBody>
          <a:bodyPr/>
          <a:lstStyle/>
          <a:p>
            <a:pPr>
              <a:defRPr/>
            </a:pPr>
            <a:fld id="{D7FAE81C-20DD-D146-AEB1-DC28910AACE1}" type="slidenum">
              <a:rPr lang="en-US" smtClean="0"/>
              <a:pPr>
                <a:defRPr/>
              </a:pPr>
              <a:t>25</a:t>
            </a:fld>
            <a:endParaRPr lang="en-US"/>
          </a:p>
        </p:txBody>
      </p:sp>
    </p:spTree>
    <p:extLst>
      <p:ext uri="{BB962C8B-B14F-4D97-AF65-F5344CB8AC3E}">
        <p14:creationId xmlns:p14="http://schemas.microsoft.com/office/powerpoint/2010/main" val="134628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T" dirty="0"/>
              <a:t>If we think of Normal telecom subscribers will have a graph reseembling a near click , forming some triangles and bellonging to a limited group of communities. Some fraud patterns create odd graphs, like bad telemarketers (robocalling) and wangiri. The first creates a star shape network full outbound while the second creates an outbound star with some inbound edges. Wangirim calls are made from very expensive numbers, they ring once and disconnect before the end user haves the chance to answer the call. If the users tries to return the missed call, he will be charged a very expensive fee. Lastly, Telephony denial of service or T</a:t>
            </a:r>
            <a:r>
              <a:rPr lang="en-GB" dirty="0"/>
              <a:t>d</a:t>
            </a:r>
            <a:r>
              <a:rPr lang="en-PT" dirty="0"/>
              <a:t>os. Th</a:t>
            </a:r>
            <a:r>
              <a:rPr lang="en-GB" dirty="0"/>
              <a:t>is</a:t>
            </a:r>
            <a:r>
              <a:rPr lang="en-PT" dirty="0"/>
              <a:t> is basically a extorsion type of fraud, where fraudster flood the destination numbers with calls, to the point he will not be able to do or receive calls, typically this is done to national emergency numbers or business that have a high depency on phone lines. Fraudsters will only stop if the customer pays. Depending on the Type of TDoS, this can be a star with heavy weigth on all edges or a node with a out degree of one, with heavy weight.</a:t>
            </a:r>
          </a:p>
        </p:txBody>
      </p:sp>
      <p:sp>
        <p:nvSpPr>
          <p:cNvPr id="4" name="Header Placeholder 3"/>
          <p:cNvSpPr>
            <a:spLocks noGrp="1"/>
          </p:cNvSpPr>
          <p:nvPr>
            <p:ph type="hdr" sz="quarter"/>
          </p:nvPr>
        </p:nvSpPr>
        <p:spPr/>
        <p:txBody>
          <a:bodyPr/>
          <a:lstStyle/>
          <a:p>
            <a:pPr>
              <a:defRPr/>
            </a:pPr>
            <a:r>
              <a:rPr lang="en-US"/>
              <a:t>Faloutsos</a:t>
            </a:r>
          </a:p>
        </p:txBody>
      </p:sp>
      <p:sp>
        <p:nvSpPr>
          <p:cNvPr id="5" name="Slide Number Placeholder 4"/>
          <p:cNvSpPr>
            <a:spLocks noGrp="1"/>
          </p:cNvSpPr>
          <p:nvPr>
            <p:ph type="sldNum" sz="quarter" idx="5"/>
          </p:nvPr>
        </p:nvSpPr>
        <p:spPr/>
        <p:txBody>
          <a:bodyPr/>
          <a:lstStyle/>
          <a:p>
            <a:pPr>
              <a:defRPr/>
            </a:pPr>
            <a:fld id="{D7FAE81C-20DD-D146-AEB1-DC28910AACE1}" type="slidenum">
              <a:rPr lang="en-US" smtClean="0"/>
              <a:pPr>
                <a:defRPr/>
              </a:pPr>
              <a:t>26</a:t>
            </a:fld>
            <a:endParaRPr lang="en-US"/>
          </a:p>
        </p:txBody>
      </p:sp>
    </p:spTree>
    <p:extLst>
      <p:ext uri="{BB962C8B-B14F-4D97-AF65-F5344CB8AC3E}">
        <p14:creationId xmlns:p14="http://schemas.microsoft.com/office/powerpoint/2010/main" val="4216293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ED6E5-9C05-AF55-0070-B9324E515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B8181-370A-F2D4-C539-ECD3EF090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238E8-600A-437B-3074-5404444BC25D}"/>
              </a:ext>
            </a:extLst>
          </p:cNvPr>
          <p:cNvSpPr>
            <a:spLocks noGrp="1"/>
          </p:cNvSpPr>
          <p:nvPr>
            <p:ph type="body" idx="1"/>
          </p:nvPr>
        </p:nvSpPr>
        <p:spPr/>
        <p:txBody>
          <a:bodyPr/>
          <a:lstStyle/>
          <a:p>
            <a:r>
              <a:rPr lang="en-PT" dirty="0"/>
              <a:t>Specifically we will show an example of each of these fraud types and suspicious networks.</a:t>
            </a:r>
          </a:p>
        </p:txBody>
      </p:sp>
      <p:sp>
        <p:nvSpPr>
          <p:cNvPr id="4" name="Header Placeholder 3">
            <a:extLst>
              <a:ext uri="{FF2B5EF4-FFF2-40B4-BE49-F238E27FC236}">
                <a16:creationId xmlns:a16="http://schemas.microsoft.com/office/drawing/2014/main" id="{07214368-66DC-E0C6-FFAA-B8A309FB4381}"/>
              </a:ext>
            </a:extLst>
          </p:cNvPr>
          <p:cNvSpPr>
            <a:spLocks noGrp="1"/>
          </p:cNvSpPr>
          <p:nvPr>
            <p:ph type="hdr" sz="quarter"/>
          </p:nvPr>
        </p:nvSpPr>
        <p:spPr/>
        <p:txBody>
          <a:bodyPr/>
          <a:lstStyle/>
          <a:p>
            <a:pPr>
              <a:defRPr/>
            </a:pPr>
            <a:r>
              <a:rPr lang="en-US"/>
              <a:t>Faloutsos</a:t>
            </a:r>
          </a:p>
        </p:txBody>
      </p:sp>
      <p:sp>
        <p:nvSpPr>
          <p:cNvPr id="5" name="Slide Number Placeholder 4">
            <a:extLst>
              <a:ext uri="{FF2B5EF4-FFF2-40B4-BE49-F238E27FC236}">
                <a16:creationId xmlns:a16="http://schemas.microsoft.com/office/drawing/2014/main" id="{32994401-D1BB-3A14-36D8-1AA33EC3236C}"/>
              </a:ext>
            </a:extLst>
          </p:cNvPr>
          <p:cNvSpPr>
            <a:spLocks noGrp="1"/>
          </p:cNvSpPr>
          <p:nvPr>
            <p:ph type="sldNum" sz="quarter" idx="5"/>
          </p:nvPr>
        </p:nvSpPr>
        <p:spPr/>
        <p:txBody>
          <a:bodyPr/>
          <a:lstStyle/>
          <a:p>
            <a:pPr>
              <a:defRPr/>
            </a:pPr>
            <a:fld id="{D7FAE81C-20DD-D146-AEB1-DC28910AACE1}" type="slidenum">
              <a:rPr lang="en-US" smtClean="0"/>
              <a:pPr>
                <a:defRPr/>
              </a:pPr>
              <a:t>27</a:t>
            </a:fld>
            <a:endParaRPr lang="en-US"/>
          </a:p>
        </p:txBody>
      </p:sp>
    </p:spTree>
    <p:extLst>
      <p:ext uri="{BB962C8B-B14F-4D97-AF65-F5344CB8AC3E}">
        <p14:creationId xmlns:p14="http://schemas.microsoft.com/office/powerpoint/2010/main" val="3245321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Hello. I’m Mirela Cazzolato. I’m from Carnegie </a:t>
            </a:r>
            <a:r>
              <a:rPr lang="en-US"/>
              <a:t>Mellon University </a:t>
            </a:r>
            <a:r>
              <a:rPr lang="en-US" dirty="0"/>
              <a:t>and today I’m going to present our work: </a:t>
            </a:r>
            <a:r>
              <a:rPr lang="en-US" dirty="0" err="1"/>
              <a:t>TgraphSpot</a:t>
            </a:r>
            <a:r>
              <a:rPr lang="en-US" dirty="0"/>
              <a:t>: Fast and Effective anomaly detection for time-evolving graphs</a:t>
            </a:r>
          </a:p>
        </p:txBody>
      </p:sp>
      <p:sp>
        <p:nvSpPr>
          <p:cNvPr id="4" name="Espaço Reservado para Número de Slide 3"/>
          <p:cNvSpPr>
            <a:spLocks noGrp="1"/>
          </p:cNvSpPr>
          <p:nvPr>
            <p:ph type="sldNum" sz="quarter" idx="5"/>
          </p:nvPr>
        </p:nvSpPr>
        <p:spPr/>
        <p:txBody>
          <a:bodyPr/>
          <a:lstStyle/>
          <a:p>
            <a:fld id="{F5C3CC22-750F-4C3D-9539-C17CBE7F0AD4}" type="slidenum">
              <a:rPr lang="en-US" smtClean="0"/>
              <a:t>28</a:t>
            </a:fld>
            <a:endParaRPr lang="en-US"/>
          </a:p>
        </p:txBody>
      </p:sp>
    </p:spTree>
    <p:extLst>
      <p:ext uri="{BB962C8B-B14F-4D97-AF65-F5344CB8AC3E}">
        <p14:creationId xmlns:p14="http://schemas.microsoft.com/office/powerpoint/2010/main" val="26319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Faloutsos</a:t>
            </a:r>
          </a:p>
        </p:txBody>
      </p:sp>
      <p:sp>
        <p:nvSpPr>
          <p:cNvPr id="5" name="Slide Number Placeholder 4"/>
          <p:cNvSpPr>
            <a:spLocks noGrp="1"/>
          </p:cNvSpPr>
          <p:nvPr>
            <p:ph type="sldNum" sz="quarter" idx="5"/>
          </p:nvPr>
        </p:nvSpPr>
        <p:spPr/>
        <p:txBody>
          <a:bodyPr/>
          <a:lstStyle/>
          <a:p>
            <a:pPr>
              <a:defRPr/>
            </a:pPr>
            <a:fld id="{D7FAE81C-20DD-D146-AEB1-DC28910AACE1}" type="slidenum">
              <a:rPr lang="en-US" smtClean="0"/>
              <a:pPr>
                <a:defRPr/>
              </a:pPr>
              <a:t>31</a:t>
            </a:fld>
            <a:endParaRPr lang="en-US"/>
          </a:p>
        </p:txBody>
      </p:sp>
    </p:spTree>
    <p:extLst>
      <p:ext uri="{BB962C8B-B14F-4D97-AF65-F5344CB8AC3E}">
        <p14:creationId xmlns:p14="http://schemas.microsoft.com/office/powerpoint/2010/main" val="290791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74151"/>
                </a:solidFill>
                <a:effectLst/>
                <a:latin typeface="Söhne"/>
              </a:rPr>
              <a:t>Graphs are Everywhere,’ in the next slides, we will provide examples of each of these areas. In E-commerce, graphs optimize product connections and customer preferences, enhancing user experience. Moving to Social Networks, graphs underpins the complex web of online interactions and relationships. Concerning Cyber-security, we'll examine how graphs are pivotal in detecting threats and securing networks,  and lastly, in Bio-informatics, graphs play a crucial role in understanding complex biological data and networks.</a:t>
            </a:r>
            <a:endParaRPr lang="en-PT" dirty="0"/>
          </a:p>
        </p:txBody>
      </p:sp>
      <p:sp>
        <p:nvSpPr>
          <p:cNvPr id="4" name="Header Placeholder 3"/>
          <p:cNvSpPr>
            <a:spLocks noGrp="1"/>
          </p:cNvSpPr>
          <p:nvPr>
            <p:ph type="hdr" sz="quarter"/>
          </p:nvPr>
        </p:nvSpPr>
        <p:spPr/>
        <p:txBody>
          <a:bodyPr/>
          <a:lstStyle/>
          <a:p>
            <a:pPr>
              <a:defRPr/>
            </a:pPr>
            <a:r>
              <a:rPr lang="en-US"/>
              <a:t>Faloutsos</a:t>
            </a:r>
          </a:p>
        </p:txBody>
      </p:sp>
      <p:sp>
        <p:nvSpPr>
          <p:cNvPr id="5" name="Slide Number Placeholder 4"/>
          <p:cNvSpPr>
            <a:spLocks noGrp="1"/>
          </p:cNvSpPr>
          <p:nvPr>
            <p:ph type="sldNum" sz="quarter" idx="5"/>
          </p:nvPr>
        </p:nvSpPr>
        <p:spPr/>
        <p:txBody>
          <a:bodyPr/>
          <a:lstStyle/>
          <a:p>
            <a:pPr>
              <a:defRPr/>
            </a:pPr>
            <a:fld id="{D7FAE81C-20DD-D146-AEB1-DC28910AACE1}" type="slidenum">
              <a:rPr lang="en-US" smtClean="0"/>
              <a:pPr>
                <a:defRPr/>
              </a:pPr>
              <a:t>3</a:t>
            </a:fld>
            <a:endParaRPr lang="en-US"/>
          </a:p>
        </p:txBody>
      </p:sp>
    </p:spTree>
    <p:extLst>
      <p:ext uri="{BB962C8B-B14F-4D97-AF65-F5344CB8AC3E}">
        <p14:creationId xmlns:p14="http://schemas.microsoft.com/office/powerpoint/2010/main" val="281775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74151"/>
                </a:solidFill>
                <a:effectLst/>
                <a:latin typeface="Söhne"/>
              </a:rPr>
              <a:t>But other graphs can be built from ecommerce, who sells what Who Reviews What’  connecting products with sellers and  customer reviews, offering insights into consumer satisfaction and influencing future purchasing decisions.</a:t>
            </a:r>
            <a:endParaRPr lang="en-PT" dirty="0"/>
          </a:p>
        </p:txBody>
      </p:sp>
      <p:sp>
        <p:nvSpPr>
          <p:cNvPr id="4" name="Header Placeholder 3"/>
          <p:cNvSpPr>
            <a:spLocks noGrp="1"/>
          </p:cNvSpPr>
          <p:nvPr>
            <p:ph type="hdr" sz="quarter"/>
          </p:nvPr>
        </p:nvSpPr>
        <p:spPr/>
        <p:txBody>
          <a:bodyPr/>
          <a:lstStyle/>
          <a:p>
            <a:pPr>
              <a:defRPr/>
            </a:pPr>
            <a:r>
              <a:rPr lang="en-US"/>
              <a:t>Faloutsos</a:t>
            </a:r>
          </a:p>
        </p:txBody>
      </p:sp>
      <p:sp>
        <p:nvSpPr>
          <p:cNvPr id="5" name="Slide Number Placeholder 4"/>
          <p:cNvSpPr>
            <a:spLocks noGrp="1"/>
          </p:cNvSpPr>
          <p:nvPr>
            <p:ph type="sldNum" sz="quarter" idx="5"/>
          </p:nvPr>
        </p:nvSpPr>
        <p:spPr/>
        <p:txBody>
          <a:bodyPr/>
          <a:lstStyle/>
          <a:p>
            <a:pPr>
              <a:defRPr/>
            </a:pPr>
            <a:fld id="{D7FAE81C-20DD-D146-AEB1-DC28910AACE1}" type="slidenum">
              <a:rPr lang="en-US" smtClean="0"/>
              <a:pPr>
                <a:defRPr/>
              </a:pPr>
              <a:t>4</a:t>
            </a:fld>
            <a:endParaRPr lang="en-US"/>
          </a:p>
        </p:txBody>
      </p:sp>
    </p:spTree>
    <p:extLst>
      <p:ext uri="{BB962C8B-B14F-4D97-AF65-F5344CB8AC3E}">
        <p14:creationId xmlns:p14="http://schemas.microsoft.com/office/powerpoint/2010/main" val="128949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74151"/>
                </a:solidFill>
                <a:effectLst/>
                <a:latin typeface="Söhne"/>
              </a:rPr>
              <a:t>Moving deeper,  'Who Follows Whom' graphs shed light on one-way relationships, often signifying interest or influence dynamics. Lastly, 'Who Retweets Whom' provides insights into information flow and viral trends, highlighting how content and opinions propagate through these complex social webs."</a:t>
            </a:r>
            <a:endParaRPr lang="en-PT" dirty="0"/>
          </a:p>
        </p:txBody>
      </p:sp>
      <p:sp>
        <p:nvSpPr>
          <p:cNvPr id="4" name="Header Placeholder 3"/>
          <p:cNvSpPr>
            <a:spLocks noGrp="1"/>
          </p:cNvSpPr>
          <p:nvPr>
            <p:ph type="hdr" sz="quarter"/>
          </p:nvPr>
        </p:nvSpPr>
        <p:spPr/>
        <p:txBody>
          <a:bodyPr/>
          <a:lstStyle/>
          <a:p>
            <a:pPr>
              <a:defRPr/>
            </a:pPr>
            <a:r>
              <a:rPr lang="en-US"/>
              <a:t>Faloutsos</a:t>
            </a:r>
          </a:p>
        </p:txBody>
      </p:sp>
      <p:sp>
        <p:nvSpPr>
          <p:cNvPr id="5" name="Slide Number Placeholder 4"/>
          <p:cNvSpPr>
            <a:spLocks noGrp="1"/>
          </p:cNvSpPr>
          <p:nvPr>
            <p:ph type="sldNum" sz="quarter" idx="5"/>
          </p:nvPr>
        </p:nvSpPr>
        <p:spPr/>
        <p:txBody>
          <a:bodyPr/>
          <a:lstStyle/>
          <a:p>
            <a:pPr>
              <a:defRPr/>
            </a:pPr>
            <a:fld id="{D7FAE81C-20DD-D146-AEB1-DC28910AACE1}" type="slidenum">
              <a:rPr lang="en-US" smtClean="0"/>
              <a:pPr>
                <a:defRPr/>
              </a:pPr>
              <a:t>5</a:t>
            </a:fld>
            <a:endParaRPr lang="en-US"/>
          </a:p>
        </p:txBody>
      </p:sp>
    </p:spTree>
    <p:extLst>
      <p:ext uri="{BB962C8B-B14F-4D97-AF65-F5344CB8AC3E}">
        <p14:creationId xmlns:p14="http://schemas.microsoft.com/office/powerpoint/2010/main" val="348352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74151"/>
                </a:solidFill>
                <a:effectLst/>
                <a:latin typeface="Söhne"/>
              </a:rPr>
              <a:t>Graphs are the one of </a:t>
            </a:r>
            <a:r>
              <a:rPr lang="en-GB" b="0" i="0" u="none" strike="noStrike" dirty="0" err="1">
                <a:solidFill>
                  <a:srgbClr val="374151"/>
                </a:solidFill>
                <a:effectLst/>
                <a:latin typeface="Söhne"/>
              </a:rPr>
              <a:t>themost</a:t>
            </a:r>
            <a:r>
              <a:rPr lang="en-GB" b="0" i="0" u="none" strike="noStrike" dirty="0">
                <a:solidFill>
                  <a:srgbClr val="374151"/>
                </a:solidFill>
                <a:effectLst/>
                <a:latin typeface="Söhne"/>
              </a:rPr>
              <a:t> important tools to map network topologies and understanding 'Which Machine Connects to What.' This visual representation allows for the detection of unusual patterns or anomalies in network traffic, indicating potential security breaches or threats. By </a:t>
            </a:r>
            <a:r>
              <a:rPr lang="en-GB" b="0" i="0" u="none" strike="noStrike" dirty="0" err="1">
                <a:solidFill>
                  <a:srgbClr val="374151"/>
                </a:solidFill>
                <a:effectLst/>
                <a:latin typeface="Söhne"/>
              </a:rPr>
              <a:t>analyzing</a:t>
            </a:r>
            <a:r>
              <a:rPr lang="en-GB" b="0" i="0" u="none" strike="noStrike" dirty="0">
                <a:solidFill>
                  <a:srgbClr val="374151"/>
                </a:solidFill>
                <a:effectLst/>
                <a:latin typeface="Söhne"/>
              </a:rPr>
              <a:t> these connections, cybersecurity experts can identify vulnerable points, monitor for unauthorized access, and bolster </a:t>
            </a:r>
            <a:r>
              <a:rPr lang="en-GB" b="0" i="0" u="none" strike="noStrike" dirty="0" err="1">
                <a:solidFill>
                  <a:srgbClr val="374151"/>
                </a:solidFill>
                <a:effectLst/>
                <a:latin typeface="Söhne"/>
              </a:rPr>
              <a:t>defenses</a:t>
            </a:r>
            <a:r>
              <a:rPr lang="en-GB" b="0" i="0" u="none" strike="noStrike" dirty="0">
                <a:solidFill>
                  <a:srgbClr val="374151"/>
                </a:solidFill>
                <a:effectLst/>
                <a:latin typeface="Söhne"/>
              </a:rPr>
              <a:t> against sophisticated cyber attacks."</a:t>
            </a:r>
            <a:endParaRPr lang="en-PT" dirty="0"/>
          </a:p>
        </p:txBody>
      </p:sp>
      <p:sp>
        <p:nvSpPr>
          <p:cNvPr id="4" name="Header Placeholder 3"/>
          <p:cNvSpPr>
            <a:spLocks noGrp="1"/>
          </p:cNvSpPr>
          <p:nvPr>
            <p:ph type="hdr" sz="quarter"/>
          </p:nvPr>
        </p:nvSpPr>
        <p:spPr/>
        <p:txBody>
          <a:bodyPr/>
          <a:lstStyle/>
          <a:p>
            <a:pPr>
              <a:defRPr/>
            </a:pPr>
            <a:r>
              <a:rPr lang="en-US"/>
              <a:t>Faloutsos</a:t>
            </a:r>
          </a:p>
        </p:txBody>
      </p:sp>
      <p:sp>
        <p:nvSpPr>
          <p:cNvPr id="5" name="Slide Number Placeholder 4"/>
          <p:cNvSpPr>
            <a:spLocks noGrp="1"/>
          </p:cNvSpPr>
          <p:nvPr>
            <p:ph type="sldNum" sz="quarter" idx="5"/>
          </p:nvPr>
        </p:nvSpPr>
        <p:spPr/>
        <p:txBody>
          <a:bodyPr/>
          <a:lstStyle/>
          <a:p>
            <a:pPr>
              <a:defRPr/>
            </a:pPr>
            <a:fld id="{D7FAE81C-20DD-D146-AEB1-DC28910AACE1}" type="slidenum">
              <a:rPr lang="en-US" smtClean="0"/>
              <a:pPr>
                <a:defRPr/>
              </a:pPr>
              <a:t>6</a:t>
            </a:fld>
            <a:endParaRPr lang="en-US"/>
          </a:p>
        </p:txBody>
      </p:sp>
    </p:spTree>
    <p:extLst>
      <p:ext uri="{BB962C8B-B14F-4D97-AF65-F5344CB8AC3E}">
        <p14:creationId xmlns:p14="http://schemas.microsoft.com/office/powerpoint/2010/main" val="148659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998CD-BB73-5461-1535-629A0CC96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F03CE-CF0E-404A-0836-692DFC4AC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83064-FF28-7D59-B4B1-06460BED4EFD}"/>
              </a:ext>
            </a:extLst>
          </p:cNvPr>
          <p:cNvSpPr>
            <a:spLocks noGrp="1"/>
          </p:cNvSpPr>
          <p:nvPr>
            <p:ph type="body" idx="1"/>
          </p:nvPr>
        </p:nvSpPr>
        <p:spPr/>
        <p:txBody>
          <a:bodyPr/>
          <a:lstStyle/>
          <a:p>
            <a:r>
              <a:rPr lang="en-PT" dirty="0"/>
              <a:t>Specifically we will show an example of each of these fraud types and suspicious networks.</a:t>
            </a:r>
          </a:p>
        </p:txBody>
      </p:sp>
      <p:sp>
        <p:nvSpPr>
          <p:cNvPr id="4" name="Header Placeholder 3">
            <a:extLst>
              <a:ext uri="{FF2B5EF4-FFF2-40B4-BE49-F238E27FC236}">
                <a16:creationId xmlns:a16="http://schemas.microsoft.com/office/drawing/2014/main" id="{A9AB8872-E972-8773-4E5B-BA0C024B8144}"/>
              </a:ext>
            </a:extLst>
          </p:cNvPr>
          <p:cNvSpPr>
            <a:spLocks noGrp="1"/>
          </p:cNvSpPr>
          <p:nvPr>
            <p:ph type="hdr" sz="quarter"/>
          </p:nvPr>
        </p:nvSpPr>
        <p:spPr/>
        <p:txBody>
          <a:bodyPr/>
          <a:lstStyle/>
          <a:p>
            <a:pPr>
              <a:defRPr/>
            </a:pPr>
            <a:r>
              <a:rPr lang="en-US"/>
              <a:t>Faloutsos</a:t>
            </a:r>
          </a:p>
        </p:txBody>
      </p:sp>
      <p:sp>
        <p:nvSpPr>
          <p:cNvPr id="5" name="Slide Number Placeholder 4">
            <a:extLst>
              <a:ext uri="{FF2B5EF4-FFF2-40B4-BE49-F238E27FC236}">
                <a16:creationId xmlns:a16="http://schemas.microsoft.com/office/drawing/2014/main" id="{774D1D73-849A-384F-3C28-3515689726F0}"/>
              </a:ext>
            </a:extLst>
          </p:cNvPr>
          <p:cNvSpPr>
            <a:spLocks noGrp="1"/>
          </p:cNvSpPr>
          <p:nvPr>
            <p:ph type="sldNum" sz="quarter" idx="5"/>
          </p:nvPr>
        </p:nvSpPr>
        <p:spPr/>
        <p:txBody>
          <a:bodyPr/>
          <a:lstStyle/>
          <a:p>
            <a:pPr>
              <a:defRPr/>
            </a:pPr>
            <a:fld id="{D7FAE81C-20DD-D146-AEB1-DC28910AACE1}" type="slidenum">
              <a:rPr lang="en-US" smtClean="0"/>
              <a:pPr>
                <a:defRPr/>
              </a:pPr>
              <a:t>7</a:t>
            </a:fld>
            <a:endParaRPr lang="en-US"/>
          </a:p>
        </p:txBody>
      </p:sp>
    </p:spTree>
    <p:extLst>
      <p:ext uri="{BB962C8B-B14F-4D97-AF65-F5344CB8AC3E}">
        <p14:creationId xmlns:p14="http://schemas.microsoft.com/office/powerpoint/2010/main" val="231839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08660-24FD-CC17-A216-20A0EFA16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21B88-AB49-4436-EC61-65C7AB2A5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9D3E3-8BB0-8E33-B01E-7561EEB0992C}"/>
              </a:ext>
            </a:extLst>
          </p:cNvPr>
          <p:cNvSpPr>
            <a:spLocks noGrp="1"/>
          </p:cNvSpPr>
          <p:nvPr>
            <p:ph type="body" idx="1"/>
          </p:nvPr>
        </p:nvSpPr>
        <p:spPr/>
        <p:txBody>
          <a:bodyPr/>
          <a:lstStyle/>
          <a:p>
            <a:r>
              <a:rPr lang="en-PT" dirty="0"/>
              <a:t>Specifically we will show an example of each of these fraud types and suspicious networks.</a:t>
            </a:r>
          </a:p>
        </p:txBody>
      </p:sp>
      <p:sp>
        <p:nvSpPr>
          <p:cNvPr id="4" name="Header Placeholder 3">
            <a:extLst>
              <a:ext uri="{FF2B5EF4-FFF2-40B4-BE49-F238E27FC236}">
                <a16:creationId xmlns:a16="http://schemas.microsoft.com/office/drawing/2014/main" id="{C42F1C72-7CE4-0F75-8933-D93A47E79809}"/>
              </a:ext>
            </a:extLst>
          </p:cNvPr>
          <p:cNvSpPr>
            <a:spLocks noGrp="1"/>
          </p:cNvSpPr>
          <p:nvPr>
            <p:ph type="hdr" sz="quarter"/>
          </p:nvPr>
        </p:nvSpPr>
        <p:spPr/>
        <p:txBody>
          <a:bodyPr/>
          <a:lstStyle/>
          <a:p>
            <a:pPr>
              <a:defRPr/>
            </a:pPr>
            <a:r>
              <a:rPr lang="en-US"/>
              <a:t>Faloutsos</a:t>
            </a:r>
          </a:p>
        </p:txBody>
      </p:sp>
      <p:sp>
        <p:nvSpPr>
          <p:cNvPr id="5" name="Slide Number Placeholder 4">
            <a:extLst>
              <a:ext uri="{FF2B5EF4-FFF2-40B4-BE49-F238E27FC236}">
                <a16:creationId xmlns:a16="http://schemas.microsoft.com/office/drawing/2014/main" id="{B4EE248B-7D32-92D3-BF7C-121D0979210A}"/>
              </a:ext>
            </a:extLst>
          </p:cNvPr>
          <p:cNvSpPr>
            <a:spLocks noGrp="1"/>
          </p:cNvSpPr>
          <p:nvPr>
            <p:ph type="sldNum" sz="quarter" idx="5"/>
          </p:nvPr>
        </p:nvSpPr>
        <p:spPr/>
        <p:txBody>
          <a:bodyPr/>
          <a:lstStyle/>
          <a:p>
            <a:pPr>
              <a:defRPr/>
            </a:pPr>
            <a:fld id="{D7FAE81C-20DD-D146-AEB1-DC28910AACE1}" type="slidenum">
              <a:rPr lang="en-US" smtClean="0"/>
              <a:pPr>
                <a:defRPr/>
              </a:pPr>
              <a:t>8</a:t>
            </a:fld>
            <a:endParaRPr lang="en-US"/>
          </a:p>
        </p:txBody>
      </p:sp>
    </p:spTree>
    <p:extLst>
      <p:ext uri="{BB962C8B-B14F-4D97-AF65-F5344CB8AC3E}">
        <p14:creationId xmlns:p14="http://schemas.microsoft.com/office/powerpoint/2010/main" val="2259662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Header Placeholder 3"/>
          <p:cNvSpPr>
            <a:spLocks noGrp="1"/>
          </p:cNvSpPr>
          <p:nvPr>
            <p:ph type="hdr" sz="quarter"/>
          </p:nvPr>
        </p:nvSpPr>
        <p:spPr/>
        <p:txBody>
          <a:bodyPr/>
          <a:lstStyle/>
          <a:p>
            <a:pPr>
              <a:defRPr/>
            </a:pPr>
            <a:r>
              <a:rPr lang="en-US"/>
              <a:t>Faloutsos</a:t>
            </a:r>
          </a:p>
        </p:txBody>
      </p:sp>
      <p:sp>
        <p:nvSpPr>
          <p:cNvPr id="5" name="Slide Number Placeholder 4"/>
          <p:cNvSpPr>
            <a:spLocks noGrp="1"/>
          </p:cNvSpPr>
          <p:nvPr>
            <p:ph type="sldNum" sz="quarter" idx="5"/>
          </p:nvPr>
        </p:nvSpPr>
        <p:spPr/>
        <p:txBody>
          <a:bodyPr/>
          <a:lstStyle/>
          <a:p>
            <a:pPr>
              <a:defRPr/>
            </a:pPr>
            <a:fld id="{D7FAE81C-20DD-D146-AEB1-DC28910AACE1}" type="slidenum">
              <a:rPr lang="en-US" smtClean="0"/>
              <a:pPr>
                <a:defRPr/>
              </a:pPr>
              <a:t>9</a:t>
            </a:fld>
            <a:endParaRPr lang="en-US"/>
          </a:p>
        </p:txBody>
      </p:sp>
    </p:spTree>
    <p:extLst>
      <p:ext uri="{BB962C8B-B14F-4D97-AF65-F5344CB8AC3E}">
        <p14:creationId xmlns:p14="http://schemas.microsoft.com/office/powerpoint/2010/main" val="243474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70352-040C-69A4-D4D1-9BD5E1F88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B075A-A251-FE8F-7121-81A61D841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63576-73A3-0E87-6EDA-588F03CD6DA4}"/>
              </a:ext>
            </a:extLst>
          </p:cNvPr>
          <p:cNvSpPr>
            <a:spLocks noGrp="1"/>
          </p:cNvSpPr>
          <p:nvPr>
            <p:ph type="body" idx="1"/>
          </p:nvPr>
        </p:nvSpPr>
        <p:spPr/>
        <p:txBody>
          <a:bodyPr/>
          <a:lstStyle/>
          <a:p>
            <a:endParaRPr lang="en-PT" dirty="0"/>
          </a:p>
        </p:txBody>
      </p:sp>
      <p:sp>
        <p:nvSpPr>
          <p:cNvPr id="4" name="Header Placeholder 3">
            <a:extLst>
              <a:ext uri="{FF2B5EF4-FFF2-40B4-BE49-F238E27FC236}">
                <a16:creationId xmlns:a16="http://schemas.microsoft.com/office/drawing/2014/main" id="{1184A7BD-C1FF-C1D9-0511-DC470D745874}"/>
              </a:ext>
            </a:extLst>
          </p:cNvPr>
          <p:cNvSpPr>
            <a:spLocks noGrp="1"/>
          </p:cNvSpPr>
          <p:nvPr>
            <p:ph type="hdr" sz="quarter"/>
          </p:nvPr>
        </p:nvSpPr>
        <p:spPr/>
        <p:txBody>
          <a:bodyPr/>
          <a:lstStyle/>
          <a:p>
            <a:pPr>
              <a:defRPr/>
            </a:pPr>
            <a:r>
              <a:rPr lang="en-US"/>
              <a:t>Faloutsos</a:t>
            </a:r>
          </a:p>
        </p:txBody>
      </p:sp>
      <p:sp>
        <p:nvSpPr>
          <p:cNvPr id="5" name="Slide Number Placeholder 4">
            <a:extLst>
              <a:ext uri="{FF2B5EF4-FFF2-40B4-BE49-F238E27FC236}">
                <a16:creationId xmlns:a16="http://schemas.microsoft.com/office/drawing/2014/main" id="{AF16B753-3EB2-7888-28E9-C9AF9990DF3A}"/>
              </a:ext>
            </a:extLst>
          </p:cNvPr>
          <p:cNvSpPr>
            <a:spLocks noGrp="1"/>
          </p:cNvSpPr>
          <p:nvPr>
            <p:ph type="sldNum" sz="quarter" idx="5"/>
          </p:nvPr>
        </p:nvSpPr>
        <p:spPr/>
        <p:txBody>
          <a:bodyPr/>
          <a:lstStyle/>
          <a:p>
            <a:pPr>
              <a:defRPr/>
            </a:pPr>
            <a:fld id="{D7FAE81C-20DD-D146-AEB1-DC28910AACE1}" type="slidenum">
              <a:rPr lang="en-US" smtClean="0"/>
              <a:pPr>
                <a:defRPr/>
              </a:pPr>
              <a:t>10</a:t>
            </a:fld>
            <a:endParaRPr lang="en-US"/>
          </a:p>
        </p:txBody>
      </p:sp>
    </p:spTree>
    <p:extLst>
      <p:ext uri="{BB962C8B-B14F-4D97-AF65-F5344CB8AC3E}">
        <p14:creationId xmlns:p14="http://schemas.microsoft.com/office/powerpoint/2010/main" val="2191310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7773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3777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smtClean="0"/>
            </a:lvl1pPr>
          </a:lstStyle>
          <a:p>
            <a:pPr>
              <a:defRPr/>
            </a:pPr>
            <a:r>
              <a:rPr lang="en-US"/>
              <a:t>CMU 2024</a:t>
            </a:r>
            <a:endParaRPr lang="en-US" dirty="0"/>
          </a:p>
        </p:txBody>
      </p:sp>
      <p:sp>
        <p:nvSpPr>
          <p:cNvPr id="7"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a:t>C. Faloutsos</a:t>
            </a:r>
          </a:p>
        </p:txBody>
      </p:sp>
      <p:sp>
        <p:nvSpPr>
          <p:cNvPr id="8" name="Rectangle 6"/>
          <p:cNvSpPr>
            <a:spLocks noGrp="1" noChangeArrowheads="1"/>
          </p:cNvSpPr>
          <p:nvPr>
            <p:ph type="sldNum" sz="quarter" idx="12"/>
          </p:nvPr>
        </p:nvSpPr>
        <p:spPr>
          <a:xfrm>
            <a:off x="6553200" y="6245225"/>
            <a:ext cx="2133600" cy="476250"/>
          </a:xfrm>
        </p:spPr>
        <p:txBody>
          <a:bodyPr/>
          <a:lstStyle>
            <a:lvl1pPr>
              <a:defRPr sz="1400"/>
            </a:lvl1pPr>
          </a:lstStyle>
          <a:p>
            <a:pPr>
              <a:defRPr/>
            </a:pPr>
            <a:fld id="{8E4E0BD2-09C6-7241-AE84-9E1A8AFC88B0}" type="slidenum">
              <a:rPr lang="en-US"/>
              <a:pPr>
                <a:defRPr/>
              </a:pPr>
              <a:t>‹#›</a:t>
            </a:fld>
            <a:endParaRPr lang="en-US"/>
          </a:p>
        </p:txBody>
      </p:sp>
      <p:pic>
        <p:nvPicPr>
          <p:cNvPr id="10" name="Picture 10">
            <a:extLst>
              <a:ext uri="{FF2B5EF4-FFF2-40B4-BE49-F238E27FC236}">
                <a16:creationId xmlns:a16="http://schemas.microsoft.com/office/drawing/2014/main" id="{1759B8C1-6379-62F8-3978-9AF262A1270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5"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7" name="Rectangle 5"/>
          <p:cNvSpPr>
            <a:spLocks noGrp="1" noChangeArrowheads="1"/>
          </p:cNvSpPr>
          <p:nvPr>
            <p:ph type="ftr" sz="quarter" idx="11"/>
          </p:nvPr>
        </p:nvSpPr>
        <p:spPr/>
        <p:txBody>
          <a:bodyPr/>
          <a:lstStyle>
            <a:lvl1pPr>
              <a:defRPr smtClean="0"/>
            </a:lvl1pPr>
          </a:lstStyle>
          <a:p>
            <a:pPr>
              <a:defRPr/>
            </a:pPr>
            <a:r>
              <a:rPr lang="en-US"/>
              <a:t>C. Faloutsos</a:t>
            </a:r>
          </a:p>
        </p:txBody>
      </p:sp>
      <p:sp>
        <p:nvSpPr>
          <p:cNvPr id="8" name="Rectangle 6"/>
          <p:cNvSpPr>
            <a:spLocks noGrp="1" noChangeArrowheads="1"/>
          </p:cNvSpPr>
          <p:nvPr>
            <p:ph type="sldNum" sz="quarter" idx="12"/>
          </p:nvPr>
        </p:nvSpPr>
        <p:spPr/>
        <p:txBody>
          <a:bodyPr/>
          <a:lstStyle>
            <a:lvl1pPr>
              <a:defRPr/>
            </a:lvl1pPr>
          </a:lstStyle>
          <a:p>
            <a:pPr>
              <a:defRPr/>
            </a:pPr>
            <a:fld id="{1CAEB713-338D-7646-864A-97557A8D5F4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5"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7" name="Rectangle 5"/>
          <p:cNvSpPr>
            <a:spLocks noGrp="1" noChangeArrowheads="1"/>
          </p:cNvSpPr>
          <p:nvPr>
            <p:ph type="ftr" sz="quarter" idx="11"/>
          </p:nvPr>
        </p:nvSpPr>
        <p:spPr/>
        <p:txBody>
          <a:bodyPr/>
          <a:lstStyle>
            <a:lvl1pPr>
              <a:defRPr smtClean="0"/>
            </a:lvl1pPr>
          </a:lstStyle>
          <a:p>
            <a:pPr>
              <a:defRPr/>
            </a:pPr>
            <a:r>
              <a:rPr lang="en-US"/>
              <a:t>C. Faloutsos</a:t>
            </a:r>
          </a:p>
        </p:txBody>
      </p:sp>
      <p:sp>
        <p:nvSpPr>
          <p:cNvPr id="8" name="Rectangle 6"/>
          <p:cNvSpPr>
            <a:spLocks noGrp="1" noChangeArrowheads="1"/>
          </p:cNvSpPr>
          <p:nvPr>
            <p:ph type="sldNum" sz="quarter" idx="12"/>
          </p:nvPr>
        </p:nvSpPr>
        <p:spPr/>
        <p:txBody>
          <a:bodyPr/>
          <a:lstStyle>
            <a:lvl1pPr>
              <a:defRPr/>
            </a:lvl1pPr>
          </a:lstStyle>
          <a:p>
            <a:pPr>
              <a:defRPr/>
            </a:pPr>
            <a:fld id="{122FBDB5-533E-3145-80B6-A838220DC005}"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7" name="Picture 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685800" y="6096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481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9" name="Rectangle 5"/>
          <p:cNvSpPr>
            <a:spLocks noGrp="1" noChangeArrowheads="1"/>
          </p:cNvSpPr>
          <p:nvPr>
            <p:ph type="ftr" sz="quarter" idx="11"/>
          </p:nvPr>
        </p:nvSpPr>
        <p:spPr/>
        <p:txBody>
          <a:bodyPr/>
          <a:lstStyle>
            <a:lvl1pPr>
              <a:defRPr smtClean="0"/>
            </a:lvl1pPr>
          </a:lstStyle>
          <a:p>
            <a:pPr>
              <a:defRPr/>
            </a:pPr>
            <a:r>
              <a:rPr lang="en-US"/>
              <a:t>C. Faloutsos</a:t>
            </a:r>
          </a:p>
        </p:txBody>
      </p:sp>
      <p:sp>
        <p:nvSpPr>
          <p:cNvPr id="10" name="Rectangle 6"/>
          <p:cNvSpPr>
            <a:spLocks noGrp="1" noChangeArrowheads="1"/>
          </p:cNvSpPr>
          <p:nvPr>
            <p:ph type="sldNum" sz="quarter" idx="12"/>
          </p:nvPr>
        </p:nvSpPr>
        <p:spPr/>
        <p:txBody>
          <a:bodyPr/>
          <a:lstStyle>
            <a:lvl1pPr>
              <a:defRPr/>
            </a:lvl1pPr>
          </a:lstStyle>
          <a:p>
            <a:pPr>
              <a:defRPr/>
            </a:pPr>
            <a:fld id="{667A4DD9-C03C-EF49-8F6F-D5858AC0C9FA}"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6"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685800" y="609600"/>
            <a:ext cx="7772400" cy="685800"/>
          </a:xfrm>
        </p:spPr>
        <p:txBody>
          <a:bodyPr/>
          <a:lstStyle/>
          <a:p>
            <a:r>
              <a:rPr lang="en-US"/>
              <a:t>Click to edit Master title style</a:t>
            </a:r>
          </a:p>
        </p:txBody>
      </p:sp>
      <p:sp>
        <p:nvSpPr>
          <p:cNvPr id="3" name="ClipArt Placeholder 2"/>
          <p:cNvSpPr>
            <a:spLocks noGrp="1"/>
          </p:cNvSpPr>
          <p:nvPr>
            <p:ph type="clipArt" sz="half" idx="1"/>
          </p:nvPr>
        </p:nvSpPr>
        <p:spPr>
          <a:xfrm>
            <a:off x="685800" y="1447800"/>
            <a:ext cx="3810000" cy="4648200"/>
          </a:xfrm>
        </p:spPr>
        <p:txBody>
          <a:bodyPr/>
          <a:lstStyle/>
          <a:p>
            <a:pPr lvl="0"/>
            <a:r>
              <a:rPr lang="en-US" noProof="0"/>
              <a:t>Click icon to add online image</a:t>
            </a:r>
            <a:endParaRPr lang="en-US" noProof="0" dirty="0"/>
          </a:p>
        </p:txBody>
      </p:sp>
      <p:sp>
        <p:nvSpPr>
          <p:cNvPr id="4" name="Text Placeholder 3"/>
          <p:cNvSpPr>
            <a:spLocks noGrp="1"/>
          </p:cNvSpPr>
          <p:nvPr>
            <p:ph type="body"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8" name="Rectangle 7"/>
          <p:cNvSpPr>
            <a:spLocks noGrp="1" noChangeArrowheads="1"/>
          </p:cNvSpPr>
          <p:nvPr>
            <p:ph type="ftr" sz="quarter" idx="11"/>
          </p:nvPr>
        </p:nvSpPr>
        <p:spPr/>
        <p:txBody>
          <a:bodyPr/>
          <a:lstStyle>
            <a:lvl1pPr>
              <a:defRPr smtClean="0"/>
            </a:lvl1pPr>
          </a:lstStyle>
          <a:p>
            <a:pPr>
              <a:defRPr/>
            </a:pPr>
            <a:r>
              <a:rPr lang="en-US"/>
              <a:t>C. Faloutsos</a:t>
            </a:r>
          </a:p>
        </p:txBody>
      </p:sp>
      <p:sp>
        <p:nvSpPr>
          <p:cNvPr id="9" name="Rectangle 8"/>
          <p:cNvSpPr>
            <a:spLocks noGrp="1" noChangeArrowheads="1"/>
          </p:cNvSpPr>
          <p:nvPr>
            <p:ph type="sldNum" sz="quarter" idx="12"/>
          </p:nvPr>
        </p:nvSpPr>
        <p:spPr/>
        <p:txBody>
          <a:bodyPr/>
          <a:lstStyle>
            <a:lvl1pPr>
              <a:defRPr/>
            </a:lvl1pPr>
          </a:lstStyle>
          <a:p>
            <a:pPr>
              <a:defRPr/>
            </a:pPr>
            <a:fld id="{156362D9-64E9-9046-8074-C7BC740C5BB7}"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6"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685800" y="6096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8" name="Rectangle 7"/>
          <p:cNvSpPr>
            <a:spLocks noGrp="1" noChangeArrowheads="1"/>
          </p:cNvSpPr>
          <p:nvPr>
            <p:ph type="ftr" sz="quarter" idx="11"/>
          </p:nvPr>
        </p:nvSpPr>
        <p:spPr/>
        <p:txBody>
          <a:bodyPr/>
          <a:lstStyle>
            <a:lvl1pPr>
              <a:defRPr smtClean="0"/>
            </a:lvl1pPr>
          </a:lstStyle>
          <a:p>
            <a:pPr>
              <a:defRPr/>
            </a:pPr>
            <a:r>
              <a:rPr lang="en-US"/>
              <a:t>C. Faloutsos</a:t>
            </a:r>
          </a:p>
        </p:txBody>
      </p:sp>
      <p:sp>
        <p:nvSpPr>
          <p:cNvPr id="9" name="Rectangle 8"/>
          <p:cNvSpPr>
            <a:spLocks noGrp="1" noChangeArrowheads="1"/>
          </p:cNvSpPr>
          <p:nvPr>
            <p:ph type="sldNum" sz="quarter" idx="12"/>
          </p:nvPr>
        </p:nvSpPr>
        <p:spPr/>
        <p:txBody>
          <a:bodyPr/>
          <a:lstStyle>
            <a:lvl1pPr>
              <a:defRPr/>
            </a:lvl1pPr>
          </a:lstStyle>
          <a:p>
            <a:pPr>
              <a:defRPr/>
            </a:pPr>
            <a:fld id="{8BA003C9-D139-1642-8368-6C93BF9E34FE}"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abeçalho da Seção">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5FB96528-E1E1-2162-5B50-7227E6B33C13}"/>
              </a:ext>
            </a:extLst>
          </p:cNvPr>
          <p:cNvSpPr>
            <a:spLocks noGrp="1"/>
          </p:cNvSpPr>
          <p:nvPr>
            <p:ph type="title"/>
          </p:nvPr>
        </p:nvSpPr>
        <p:spPr>
          <a:xfrm>
            <a:off x="628650" y="365126"/>
            <a:ext cx="7886700" cy="841506"/>
          </a:xfrm>
        </p:spPr>
        <p:txBody>
          <a:bodyPr/>
          <a:lstStyle>
            <a:lvl1pPr>
              <a:defRPr b="1">
                <a:solidFill>
                  <a:srgbClr val="9A0000"/>
                </a:solidFill>
              </a:defRPr>
            </a:lvl1pPr>
          </a:lstStyle>
          <a:p>
            <a:r>
              <a:rPr lang="pt-BR" dirty="0"/>
              <a:t>Clique para editar o título Mestre</a:t>
            </a:r>
            <a:endParaRPr lang="en-US" dirty="0"/>
          </a:p>
        </p:txBody>
      </p:sp>
      <p:sp>
        <p:nvSpPr>
          <p:cNvPr id="16" name="Espaço Reservado para Rodapé 4">
            <a:extLst>
              <a:ext uri="{FF2B5EF4-FFF2-40B4-BE49-F238E27FC236}">
                <a16:creationId xmlns:a16="http://schemas.microsoft.com/office/drawing/2014/main" id="{5F7AB966-FAFC-704B-8603-AA18E171A9F9}"/>
              </a:ext>
            </a:extLst>
          </p:cNvPr>
          <p:cNvSpPr>
            <a:spLocks noGrp="1"/>
          </p:cNvSpPr>
          <p:nvPr>
            <p:ph type="ftr" sz="quarter" idx="11"/>
          </p:nvPr>
        </p:nvSpPr>
        <p:spPr>
          <a:xfrm>
            <a:off x="2941864" y="6374298"/>
            <a:ext cx="3086100" cy="298174"/>
          </a:xfrm>
        </p:spPr>
        <p:txBody>
          <a:bodyPr/>
          <a:lstStyle/>
          <a:p>
            <a:r>
              <a:rPr lang="en-US"/>
              <a:t>C. Faloutsos</a:t>
            </a:r>
            <a:endParaRPr lang="en-US" dirty="0"/>
          </a:p>
        </p:txBody>
      </p:sp>
      <p:sp>
        <p:nvSpPr>
          <p:cNvPr id="19" name="Espaço Reservado para Data 3">
            <a:extLst>
              <a:ext uri="{FF2B5EF4-FFF2-40B4-BE49-F238E27FC236}">
                <a16:creationId xmlns:a16="http://schemas.microsoft.com/office/drawing/2014/main" id="{F1CB9852-1C76-A0ED-6669-DB4CCEBECD4E}"/>
              </a:ext>
            </a:extLst>
          </p:cNvPr>
          <p:cNvSpPr txBox="1">
            <a:spLocks/>
          </p:cNvSpPr>
          <p:nvPr userDrawn="1"/>
        </p:nvSpPr>
        <p:spPr>
          <a:xfrm>
            <a:off x="5696934" y="6523385"/>
            <a:ext cx="2950108" cy="298174"/>
          </a:xfrm>
          <a:prstGeom prst="rect">
            <a:avLst/>
          </a:prstGeom>
        </p:spPr>
        <p:txBody>
          <a:bodyPr vert="horz" lIns="68580" tIns="34290" rIns="68580" bIns="3429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dirty="0"/>
              <a:t>github.com/mtcazzolato/tgraph-spot/</a:t>
            </a:r>
          </a:p>
        </p:txBody>
      </p:sp>
      <p:sp>
        <p:nvSpPr>
          <p:cNvPr id="22" name="Espaço Reservado para Data 3">
            <a:extLst>
              <a:ext uri="{FF2B5EF4-FFF2-40B4-BE49-F238E27FC236}">
                <a16:creationId xmlns:a16="http://schemas.microsoft.com/office/drawing/2014/main" id="{87D6A091-8812-B6B3-5617-43BC36FC6309}"/>
              </a:ext>
            </a:extLst>
          </p:cNvPr>
          <p:cNvSpPr txBox="1">
            <a:spLocks/>
          </p:cNvSpPr>
          <p:nvPr userDrawn="1"/>
        </p:nvSpPr>
        <p:spPr>
          <a:xfrm>
            <a:off x="2293" y="6492874"/>
            <a:ext cx="4005351" cy="376310"/>
          </a:xfrm>
          <a:prstGeom prst="rect">
            <a:avLst/>
          </a:prstGeom>
        </p:spPr>
        <p:txBody>
          <a:bodyPr vert="horz" lIns="68580" tIns="34290" rIns="68580" bIns="3429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t>[M. Cazzolato, S. Vijayakumar </a:t>
            </a:r>
            <a:r>
              <a:rPr lang="en-US" sz="1500" i="1" dirty="0"/>
              <a:t>et al</a:t>
            </a:r>
            <a:r>
              <a:rPr lang="en-US" sz="1500" i="0" dirty="0"/>
              <a:t>.] </a:t>
            </a:r>
            <a:r>
              <a:rPr lang="en-US" sz="1500" i="1" dirty="0" err="1"/>
              <a:t>TgraphSpot</a:t>
            </a:r>
            <a:endParaRPr lang="en-US" sz="1500" i="1" dirty="0"/>
          </a:p>
        </p:txBody>
      </p:sp>
    </p:spTree>
    <p:extLst>
      <p:ext uri="{BB962C8B-B14F-4D97-AF65-F5344CB8AC3E}">
        <p14:creationId xmlns:p14="http://schemas.microsoft.com/office/powerpoint/2010/main" val="128191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7" name="Rectangle 5"/>
          <p:cNvSpPr>
            <a:spLocks noGrp="1" noChangeArrowheads="1"/>
          </p:cNvSpPr>
          <p:nvPr>
            <p:ph type="ftr" sz="quarter" idx="11"/>
          </p:nvPr>
        </p:nvSpPr>
        <p:spPr/>
        <p:txBody>
          <a:bodyPr/>
          <a:lstStyle>
            <a:lvl1pPr>
              <a:defRPr smtClean="0"/>
            </a:lvl1pPr>
          </a:lstStyle>
          <a:p>
            <a:pPr>
              <a:defRPr/>
            </a:pPr>
            <a:r>
              <a:rPr lang="en-US"/>
              <a:t>C. Faloutsos</a:t>
            </a:r>
          </a:p>
        </p:txBody>
      </p:sp>
      <p:sp>
        <p:nvSpPr>
          <p:cNvPr id="8" name="Rectangle 6"/>
          <p:cNvSpPr>
            <a:spLocks noGrp="1" noChangeArrowheads="1"/>
          </p:cNvSpPr>
          <p:nvPr>
            <p:ph type="sldNum" sz="quarter" idx="12"/>
          </p:nvPr>
        </p:nvSpPr>
        <p:spPr/>
        <p:txBody>
          <a:bodyPr/>
          <a:lstStyle>
            <a:lvl1pPr>
              <a:defRPr/>
            </a:lvl1pPr>
          </a:lstStyle>
          <a:p>
            <a:pPr>
              <a:defRPr/>
            </a:pPr>
            <a:fld id="{F9B43987-7F84-BB4A-8611-CDF75B6A737D}" type="slidenum">
              <a:rPr lang="en-US"/>
              <a:pPr>
                <a:defRPr/>
              </a:pPr>
              <a:t>‹#›</a:t>
            </a:fld>
            <a:endParaRPr lang="en-US"/>
          </a:p>
        </p:txBody>
      </p:sp>
      <p:pic>
        <p:nvPicPr>
          <p:cNvPr id="5" name="Picture 10">
            <a:extLst>
              <a:ext uri="{FF2B5EF4-FFF2-40B4-BE49-F238E27FC236}">
                <a16:creationId xmlns:a16="http://schemas.microsoft.com/office/drawing/2014/main" id="{50487214-8F0E-CEAB-AAC4-3D84CC0C5DC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4"/>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7" name="Rectangle 5"/>
          <p:cNvSpPr>
            <a:spLocks noGrp="1" noChangeArrowheads="1"/>
          </p:cNvSpPr>
          <p:nvPr>
            <p:ph type="ftr" sz="quarter" idx="11"/>
          </p:nvPr>
        </p:nvSpPr>
        <p:spPr/>
        <p:txBody>
          <a:bodyPr/>
          <a:lstStyle>
            <a:lvl1pPr>
              <a:defRPr smtClean="0"/>
            </a:lvl1pPr>
          </a:lstStyle>
          <a:p>
            <a:pPr>
              <a:defRPr/>
            </a:pPr>
            <a:r>
              <a:rPr lang="en-US"/>
              <a:t>C. Faloutsos</a:t>
            </a:r>
          </a:p>
        </p:txBody>
      </p:sp>
      <p:sp>
        <p:nvSpPr>
          <p:cNvPr id="8" name="Rectangle 6"/>
          <p:cNvSpPr>
            <a:spLocks noGrp="1" noChangeArrowheads="1"/>
          </p:cNvSpPr>
          <p:nvPr>
            <p:ph type="sldNum" sz="quarter" idx="12"/>
          </p:nvPr>
        </p:nvSpPr>
        <p:spPr/>
        <p:txBody>
          <a:bodyPr/>
          <a:lstStyle>
            <a:lvl1pPr>
              <a:defRPr/>
            </a:lvl1pPr>
          </a:lstStyle>
          <a:p>
            <a:pPr>
              <a:defRPr/>
            </a:pPr>
            <a:fld id="{D6D532E7-99EF-2E4B-AD85-45A00982062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6"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8" name="Rectangle 7"/>
          <p:cNvSpPr>
            <a:spLocks noGrp="1" noChangeArrowheads="1"/>
          </p:cNvSpPr>
          <p:nvPr>
            <p:ph type="ftr" sz="quarter" idx="11"/>
          </p:nvPr>
        </p:nvSpPr>
        <p:spPr/>
        <p:txBody>
          <a:bodyPr/>
          <a:lstStyle>
            <a:lvl1pPr>
              <a:defRPr smtClean="0"/>
            </a:lvl1pPr>
          </a:lstStyle>
          <a:p>
            <a:pPr>
              <a:defRPr/>
            </a:pPr>
            <a:r>
              <a:rPr lang="en-US"/>
              <a:t>C. Faloutsos</a:t>
            </a:r>
          </a:p>
        </p:txBody>
      </p:sp>
      <p:sp>
        <p:nvSpPr>
          <p:cNvPr id="9" name="Rectangle 8"/>
          <p:cNvSpPr>
            <a:spLocks noGrp="1" noChangeArrowheads="1"/>
          </p:cNvSpPr>
          <p:nvPr>
            <p:ph type="sldNum" sz="quarter" idx="12"/>
          </p:nvPr>
        </p:nvSpPr>
        <p:spPr/>
        <p:txBody>
          <a:bodyPr/>
          <a:lstStyle>
            <a:lvl1pPr>
              <a:defRPr/>
            </a:lvl1pPr>
          </a:lstStyle>
          <a:p>
            <a:pPr>
              <a:defRPr/>
            </a:pPr>
            <a:fld id="{5C90F46C-E5B9-0C42-9643-F4D6606C7F1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8"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10" name="Rectangle 5"/>
          <p:cNvSpPr>
            <a:spLocks noGrp="1" noChangeArrowheads="1"/>
          </p:cNvSpPr>
          <p:nvPr>
            <p:ph type="ftr" sz="quarter" idx="11"/>
          </p:nvPr>
        </p:nvSpPr>
        <p:spPr/>
        <p:txBody>
          <a:bodyPr/>
          <a:lstStyle>
            <a:lvl1pPr>
              <a:defRPr smtClean="0"/>
            </a:lvl1pPr>
          </a:lstStyle>
          <a:p>
            <a:pPr>
              <a:defRPr/>
            </a:pPr>
            <a:r>
              <a:rPr lang="en-US"/>
              <a:t>C. Faloutsos</a:t>
            </a:r>
          </a:p>
        </p:txBody>
      </p:sp>
      <p:sp>
        <p:nvSpPr>
          <p:cNvPr id="11" name="Rectangle 6"/>
          <p:cNvSpPr>
            <a:spLocks noGrp="1" noChangeArrowheads="1"/>
          </p:cNvSpPr>
          <p:nvPr>
            <p:ph type="sldNum" sz="quarter" idx="12"/>
          </p:nvPr>
        </p:nvSpPr>
        <p:spPr/>
        <p:txBody>
          <a:bodyPr/>
          <a:lstStyle>
            <a:lvl1pPr>
              <a:defRPr/>
            </a:lvl1pPr>
          </a:lstStyle>
          <a:p>
            <a:pPr>
              <a:defRPr/>
            </a:pPr>
            <a:fld id="{BAC56CD1-EFB6-4546-BDF5-48AB55646A40}"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6" name="Rectangle 5"/>
          <p:cNvSpPr>
            <a:spLocks noGrp="1" noChangeArrowheads="1"/>
          </p:cNvSpPr>
          <p:nvPr>
            <p:ph type="ftr" sz="quarter" idx="11"/>
          </p:nvPr>
        </p:nvSpPr>
        <p:spPr/>
        <p:txBody>
          <a:bodyPr/>
          <a:lstStyle>
            <a:lvl1pPr>
              <a:defRPr smtClean="0"/>
            </a:lvl1pPr>
          </a:lstStyle>
          <a:p>
            <a:pPr>
              <a:defRPr/>
            </a:pPr>
            <a:r>
              <a:rPr lang="en-US"/>
              <a:t>C. Faloutsos</a:t>
            </a:r>
          </a:p>
        </p:txBody>
      </p:sp>
      <p:sp>
        <p:nvSpPr>
          <p:cNvPr id="7" name="Rectangle 6"/>
          <p:cNvSpPr>
            <a:spLocks noGrp="1" noChangeArrowheads="1"/>
          </p:cNvSpPr>
          <p:nvPr>
            <p:ph type="sldNum" sz="quarter" idx="12"/>
          </p:nvPr>
        </p:nvSpPr>
        <p:spPr/>
        <p:txBody>
          <a:bodyPr/>
          <a:lstStyle>
            <a:lvl1pPr>
              <a:defRPr/>
            </a:lvl1pPr>
          </a:lstStyle>
          <a:p>
            <a:pPr>
              <a:defRPr/>
            </a:pPr>
            <a:fld id="{103C5492-91F8-8542-ABB8-0E1026885B85}" type="slidenum">
              <a:rPr lang="en-US"/>
              <a:pPr>
                <a:defRPr/>
              </a:pPr>
              <a:t>‹#›</a:t>
            </a:fld>
            <a:endParaRPr lang="en-US"/>
          </a:p>
        </p:txBody>
      </p:sp>
      <p:pic>
        <p:nvPicPr>
          <p:cNvPr id="8" name="Picture 10">
            <a:extLst>
              <a:ext uri="{FF2B5EF4-FFF2-40B4-BE49-F238E27FC236}">
                <a16:creationId xmlns:a16="http://schemas.microsoft.com/office/drawing/2014/main" id="{D103B54D-6A60-6F4C-B705-426F68736A3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5" name="Rectangle 5"/>
          <p:cNvSpPr>
            <a:spLocks noGrp="1" noChangeArrowheads="1"/>
          </p:cNvSpPr>
          <p:nvPr>
            <p:ph type="ftr" sz="quarter" idx="11"/>
          </p:nvPr>
        </p:nvSpPr>
        <p:spPr/>
        <p:txBody>
          <a:bodyPr/>
          <a:lstStyle>
            <a:lvl1pPr>
              <a:defRPr smtClean="0"/>
            </a:lvl1pPr>
          </a:lstStyle>
          <a:p>
            <a:pPr>
              <a:defRPr/>
            </a:pPr>
            <a:r>
              <a:rPr lang="en-US"/>
              <a:t>C. Faloutsos</a:t>
            </a:r>
          </a:p>
        </p:txBody>
      </p:sp>
      <p:sp>
        <p:nvSpPr>
          <p:cNvPr id="6" name="Rectangle 6"/>
          <p:cNvSpPr>
            <a:spLocks noGrp="1" noChangeArrowheads="1"/>
          </p:cNvSpPr>
          <p:nvPr>
            <p:ph type="sldNum" sz="quarter" idx="12"/>
          </p:nvPr>
        </p:nvSpPr>
        <p:spPr/>
        <p:txBody>
          <a:bodyPr/>
          <a:lstStyle>
            <a:lvl1pPr>
              <a:defRPr/>
            </a:lvl1pPr>
          </a:lstStyle>
          <a:p>
            <a:pPr>
              <a:defRPr/>
            </a:pPr>
            <a:fld id="{7A65676E-2EEE-EE43-9455-E89CF47354F6}" type="slidenum">
              <a:rPr lang="en-US"/>
              <a:pPr>
                <a:defRPr/>
              </a:pPr>
              <a:t>‹#›</a:t>
            </a:fld>
            <a:endParaRPr lang="en-US"/>
          </a:p>
        </p:txBody>
      </p:sp>
      <p:pic>
        <p:nvPicPr>
          <p:cNvPr id="7" name="Picture 10">
            <a:extLst>
              <a:ext uri="{FF2B5EF4-FFF2-40B4-BE49-F238E27FC236}">
                <a16:creationId xmlns:a16="http://schemas.microsoft.com/office/drawing/2014/main" id="{682A3DC9-A34C-414B-A910-675E06EA879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6"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8" name="Rectangle 7"/>
          <p:cNvSpPr>
            <a:spLocks noGrp="1" noChangeArrowheads="1"/>
          </p:cNvSpPr>
          <p:nvPr>
            <p:ph type="ftr" sz="quarter" idx="11"/>
          </p:nvPr>
        </p:nvSpPr>
        <p:spPr/>
        <p:txBody>
          <a:bodyPr/>
          <a:lstStyle>
            <a:lvl1pPr>
              <a:defRPr smtClean="0"/>
            </a:lvl1pPr>
          </a:lstStyle>
          <a:p>
            <a:pPr>
              <a:defRPr/>
            </a:pPr>
            <a:r>
              <a:rPr lang="en-US"/>
              <a:t>C. Faloutsos</a:t>
            </a:r>
          </a:p>
        </p:txBody>
      </p:sp>
      <p:sp>
        <p:nvSpPr>
          <p:cNvPr id="9" name="Rectangle 8"/>
          <p:cNvSpPr>
            <a:spLocks noGrp="1" noChangeArrowheads="1"/>
          </p:cNvSpPr>
          <p:nvPr>
            <p:ph type="sldNum" sz="quarter" idx="12"/>
          </p:nvPr>
        </p:nvSpPr>
        <p:spPr/>
        <p:txBody>
          <a:bodyPr/>
          <a:lstStyle>
            <a:lvl1pPr>
              <a:defRPr/>
            </a:lvl1pPr>
          </a:lstStyle>
          <a:p>
            <a:pPr>
              <a:defRPr/>
            </a:pPr>
            <a:fld id="{C9CD3D8F-8226-C44F-8600-6FDD01531D07}"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615950" y="0"/>
            <a:ext cx="863600" cy="274638"/>
          </a:xfrm>
          <a:prstGeom prst="rect">
            <a:avLst/>
          </a:prstGeom>
          <a:noFill/>
          <a:ln w="28575">
            <a:noFill/>
            <a:miter lim="800000"/>
            <a:headEnd type="none" w="sm" len="sm"/>
            <a:tailEnd/>
          </a:ln>
          <a:effectLst/>
        </p:spPr>
        <p:txBody>
          <a:bodyPr wrap="none" anchor="ctr">
            <a:prstTxWarp prst="textNoShape">
              <a:avLst/>
            </a:prstTxWarp>
            <a:spAutoFit/>
          </a:bodyPr>
          <a:lstStyle/>
          <a:p>
            <a:pPr>
              <a:defRPr/>
            </a:pPr>
            <a:r>
              <a:rPr lang="en-US" sz="1200" b="1">
                <a:solidFill>
                  <a:srgbClr val="990000"/>
                </a:solidFill>
                <a:latin typeface="Times New Roman" charset="0"/>
              </a:rPr>
              <a:t>CMU SCS</a:t>
            </a:r>
            <a:endParaRPr lang="en-US" sz="3200" b="1">
              <a:solidFill>
                <a:srgbClr val="990000"/>
              </a:solidFill>
              <a:latin typeface="Times New Roman" charset="0"/>
            </a:endParaRPr>
          </a:p>
        </p:txBody>
      </p:sp>
      <p:pic>
        <p:nvPicPr>
          <p:cNvPr id="6"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dt" sz="half" idx="10"/>
          </p:nvPr>
        </p:nvSpPr>
        <p:spPr/>
        <p:txBody>
          <a:bodyPr/>
          <a:lstStyle>
            <a:lvl1pPr>
              <a:defRPr smtClean="0"/>
            </a:lvl1pPr>
          </a:lstStyle>
          <a:p>
            <a:pPr>
              <a:defRPr/>
            </a:pPr>
            <a:r>
              <a:rPr lang="en-US"/>
              <a:t>CMU 2024</a:t>
            </a:r>
            <a:endParaRPr lang="en-US" dirty="0"/>
          </a:p>
        </p:txBody>
      </p:sp>
      <p:sp>
        <p:nvSpPr>
          <p:cNvPr id="8" name="Rectangle 7"/>
          <p:cNvSpPr>
            <a:spLocks noGrp="1" noChangeArrowheads="1"/>
          </p:cNvSpPr>
          <p:nvPr>
            <p:ph type="ftr" sz="quarter" idx="11"/>
          </p:nvPr>
        </p:nvSpPr>
        <p:spPr/>
        <p:txBody>
          <a:bodyPr/>
          <a:lstStyle>
            <a:lvl1pPr>
              <a:defRPr smtClean="0"/>
            </a:lvl1pPr>
          </a:lstStyle>
          <a:p>
            <a:pPr>
              <a:defRPr/>
            </a:pPr>
            <a:r>
              <a:rPr lang="en-US"/>
              <a:t>C. Faloutsos</a:t>
            </a:r>
          </a:p>
        </p:txBody>
      </p:sp>
      <p:sp>
        <p:nvSpPr>
          <p:cNvPr id="9" name="Rectangle 8"/>
          <p:cNvSpPr>
            <a:spLocks noGrp="1" noChangeArrowheads="1"/>
          </p:cNvSpPr>
          <p:nvPr>
            <p:ph type="sldNum" sz="quarter" idx="12"/>
          </p:nvPr>
        </p:nvSpPr>
        <p:spPr/>
        <p:txBody>
          <a:bodyPr/>
          <a:lstStyle>
            <a:lvl1pPr>
              <a:defRPr/>
            </a:lvl1pPr>
          </a:lstStyle>
          <a:p>
            <a:pPr>
              <a:defRPr/>
            </a:pPr>
            <a:fld id="{63143BB3-5CC7-8942-98DD-6DD0B51EECB5}"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767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Times New Roman" charset="0"/>
              </a:defRPr>
            </a:lvl1pPr>
          </a:lstStyle>
          <a:p>
            <a:pPr>
              <a:defRPr/>
            </a:pPr>
            <a:r>
              <a:rPr lang="en-US"/>
              <a:t>CMU 2024</a:t>
            </a:r>
            <a:endParaRPr lang="en-US" dirty="0"/>
          </a:p>
        </p:txBody>
      </p:sp>
      <p:sp>
        <p:nvSpPr>
          <p:cNvPr id="23767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defRPr>
            </a:lvl1pPr>
          </a:lstStyle>
          <a:p>
            <a:pPr>
              <a:defRPr/>
            </a:pPr>
            <a:r>
              <a:rPr lang="en-US"/>
              <a:t>C. Faloutsos</a:t>
            </a:r>
          </a:p>
        </p:txBody>
      </p:sp>
      <p:sp>
        <p:nvSpPr>
          <p:cNvPr id="23767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Times New Roman" charset="0"/>
              </a:defRPr>
            </a:lvl1pPr>
          </a:lstStyle>
          <a:p>
            <a:pPr>
              <a:defRPr/>
            </a:pPr>
            <a:fld id="{6629BCF2-6520-6C49-93E1-80F2FA5CFBA4}" type="slidenum">
              <a:rPr lang="en-US"/>
              <a:pPr>
                <a:defRPr/>
              </a:pPr>
              <a:t>‹#›</a:t>
            </a:fld>
            <a:endParaRPr lang="en-US"/>
          </a:p>
        </p:txBody>
      </p:sp>
      <p:pic>
        <p:nvPicPr>
          <p:cNvPr id="8" name="Picture 10">
            <a:extLst>
              <a:ext uri="{FF2B5EF4-FFF2-40B4-BE49-F238E27FC236}">
                <a16:creationId xmlns:a16="http://schemas.microsoft.com/office/drawing/2014/main" id="{214CB6FA-5EC0-5942-888C-E33B08520F55}"/>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0" y="0"/>
            <a:ext cx="1444625" cy="41275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6059" r:id="rId1"/>
    <p:sldLayoutId id="2147486060" r:id="rId2"/>
    <p:sldLayoutId id="2147486061" r:id="rId3"/>
    <p:sldLayoutId id="2147486062" r:id="rId4"/>
    <p:sldLayoutId id="2147486063" r:id="rId5"/>
    <p:sldLayoutId id="2147486064" r:id="rId6"/>
    <p:sldLayoutId id="2147486065" r:id="rId7"/>
    <p:sldLayoutId id="2147486066" r:id="rId8"/>
    <p:sldLayoutId id="2147486067" r:id="rId9"/>
    <p:sldLayoutId id="2147486068" r:id="rId10"/>
    <p:sldLayoutId id="2147486069" r:id="rId11"/>
    <p:sldLayoutId id="2147486070" r:id="rId12"/>
    <p:sldLayoutId id="2147486071" r:id="rId13"/>
    <p:sldLayoutId id="2147486072" r:id="rId14"/>
    <p:sldLayoutId id="2147486073" r:id="rId15"/>
  </p:sldLayoutIdLst>
  <p:transition/>
  <p:hf hdr="0"/>
  <p:txStyles>
    <p:titleStyle>
      <a:lvl1pPr algn="ctr" rtl="0" eaLnBrk="1" fontAlgn="base" hangingPunct="1">
        <a:spcBef>
          <a:spcPct val="0"/>
        </a:spcBef>
        <a:spcAft>
          <a:spcPct val="0"/>
        </a:spcAft>
        <a:defRPr sz="4000" b="1">
          <a:solidFill>
            <a:schemeClr val="tx2"/>
          </a:solidFill>
          <a:latin typeface="+mj-lt"/>
          <a:ea typeface="ＭＳ Ｐゴシック" pitchFamily="-112" charset="-128"/>
          <a:cs typeface="ＭＳ Ｐゴシック" pitchFamily="-112" charset="-128"/>
        </a:defRPr>
      </a:lvl1pPr>
      <a:lvl2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4000" b="1">
          <a:solidFill>
            <a:schemeClr val="tx2"/>
          </a:solidFill>
          <a:latin typeface="Times New Roman"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4000" b="1">
          <a:solidFill>
            <a:schemeClr val="tx2"/>
          </a:solidFill>
          <a:latin typeface="Times New Roman" pitchFamily="-112" charset="0"/>
        </a:defRPr>
      </a:lvl6pPr>
      <a:lvl7pPr marL="914400" algn="ctr" rtl="0" eaLnBrk="1" fontAlgn="base" hangingPunct="1">
        <a:spcBef>
          <a:spcPct val="0"/>
        </a:spcBef>
        <a:spcAft>
          <a:spcPct val="0"/>
        </a:spcAft>
        <a:defRPr sz="4000" b="1">
          <a:solidFill>
            <a:schemeClr val="tx2"/>
          </a:solidFill>
          <a:latin typeface="Times New Roman" pitchFamily="-112" charset="0"/>
        </a:defRPr>
      </a:lvl7pPr>
      <a:lvl8pPr marL="1371600" algn="ctr" rtl="0" eaLnBrk="1" fontAlgn="base" hangingPunct="1">
        <a:spcBef>
          <a:spcPct val="0"/>
        </a:spcBef>
        <a:spcAft>
          <a:spcPct val="0"/>
        </a:spcAft>
        <a:defRPr sz="4000" b="1">
          <a:solidFill>
            <a:schemeClr val="tx2"/>
          </a:solidFill>
          <a:latin typeface="Times New Roman" pitchFamily="-112" charset="0"/>
        </a:defRPr>
      </a:lvl8pPr>
      <a:lvl9pPr marL="1828800" algn="ctr" rtl="0" eaLnBrk="1" fontAlgn="base" hangingPunct="1">
        <a:spcBef>
          <a:spcPct val="0"/>
        </a:spcBef>
        <a:spcAft>
          <a:spcPct val="0"/>
        </a:spcAft>
        <a:defRPr sz="4000" b="1">
          <a:solidFill>
            <a:schemeClr val="tx2"/>
          </a:solidFill>
          <a:latin typeface="Times New Roman" pitchFamily="-11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8.png"/><Relationship Id="rId3" Type="http://schemas.openxmlformats.org/officeDocument/2006/relationships/hyperlink" Target="https://en.wikipedia.org/wiki/Brushing_(e-commerce)#:~:text=Brushing%20is%20a%20deceitful%20technique,unsuspecting%20member%20of%20the%20public." TargetMode="Externa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hyperlink" Target="https://www.wsj.com/articles/BL-CJB-26089" TargetMode="External"/><Relationship Id="rId9" Type="http://schemas.openxmlformats.org/officeDocument/2006/relationships/image" Target="../media/image20.png"/><Relationship Id="rId14"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0.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1.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notesSlide" Target="../notesSlides/notesSlide1.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notesSlide" Target="../notesSlides/notesSlide12.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notesSlide" Target="../notesSlides/notesSlide14.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3.png"/><Relationship Id="rId3" Type="http://schemas.openxmlformats.org/officeDocument/2006/relationships/hyperlink" Target="https://www.europol.europa.eu/sites/default/files/documents/wangiri_final_2.pdf" TargetMode="External"/><Relationship Id="rId7" Type="http://schemas.openxmlformats.org/officeDocument/2006/relationships/image" Target="../media/image58.png"/><Relationship Id="rId12" Type="http://schemas.openxmlformats.org/officeDocument/2006/relationships/image" Target="../media/image62.svg"/><Relationship Id="rId2" Type="http://schemas.openxmlformats.org/officeDocument/2006/relationships/notesSlide" Target="../notesSlides/notesSlide15.xml"/><Relationship Id="rId16" Type="http://schemas.openxmlformats.org/officeDocument/2006/relationships/image" Target="../media/image66.sv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16.png"/><Relationship Id="rId5" Type="http://schemas.openxmlformats.org/officeDocument/2006/relationships/hyperlink" Target="https://www.dhs.gov/sites/default/files/publications/508_FactSheet_DDoSD_TDoS%20One%20Pager-Final_June%202016_0.pdf" TargetMode="External"/><Relationship Id="rId15" Type="http://schemas.openxmlformats.org/officeDocument/2006/relationships/image" Target="../media/image65.png"/><Relationship Id="rId10" Type="http://schemas.openxmlformats.org/officeDocument/2006/relationships/image" Target="../media/image61.svg"/><Relationship Id="rId4" Type="http://schemas.openxmlformats.org/officeDocument/2006/relationships/hyperlink" Target="https://about.att.com/pages/cyberaware/ar/wangiri" TargetMode="External"/><Relationship Id="rId9" Type="http://schemas.openxmlformats.org/officeDocument/2006/relationships/image" Target="../media/image60.png"/><Relationship Id="rId14" Type="http://schemas.openxmlformats.org/officeDocument/2006/relationships/image" Target="../media/image64.sv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notesSlide" Target="../notesSlides/notesSlide16.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jI1adN-BQuo?t=1537"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jpe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15.xml"/><Relationship Id="rId6" Type="http://schemas.openxmlformats.org/officeDocument/2006/relationships/image" Target="../media/image72.jpeg"/><Relationship Id="rId11" Type="http://schemas.openxmlformats.org/officeDocument/2006/relationships/image" Target="../media/image77.pn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hyperlink" Target="https://youtu.be/jI1adN-BQuo?t=1537" TargetMode="External"/><Relationship Id="rId3" Type="http://schemas.openxmlformats.org/officeDocument/2006/relationships/image" Target="../media/image82.jpeg"/><Relationship Id="rId7" Type="http://schemas.openxmlformats.org/officeDocument/2006/relationships/image" Target="NULL"/><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84.jpeg"/><Relationship Id="rId4" Type="http://schemas.openxmlformats.org/officeDocument/2006/relationships/image" Target="../media/image83.jpe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jpe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4.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30.png"/><Relationship Id="rId5" Type="http://schemas.openxmlformats.org/officeDocument/2006/relationships/image" Target="../media/image20.png"/><Relationship Id="rId15" Type="http://schemas.openxmlformats.org/officeDocument/2006/relationships/image" Target="../media/image34.jpeg"/><Relationship Id="rId10" Type="http://schemas.openxmlformats.org/officeDocument/2006/relationships/image" Target="../media/image29.svg"/><Relationship Id="rId4" Type="http://schemas.openxmlformats.org/officeDocument/2006/relationships/image" Target="../media/image17.svg"/><Relationship Id="rId9" Type="http://schemas.openxmlformats.org/officeDocument/2006/relationships/image" Target="../media/image28.png"/><Relationship Id="rId14" Type="http://schemas.openxmlformats.org/officeDocument/2006/relationships/image" Target="../media/image33.sv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notesSlide" Target="../notesSlides/notesSlide6.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7.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8.png"/><Relationship Id="rId3" Type="http://schemas.openxmlformats.org/officeDocument/2006/relationships/hyperlink" Target="https://en.wikipedia.org/wiki/Brushing_(e-commerce)#:~:text=Brushing%20is%20a%20deceitful%20technique,unsuspecting%20member%20of%20the%20public." TargetMode="Externa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hyperlink" Target="https://www.wsj.com/articles/BL-CJB-26089" TargetMode="External"/><Relationship Id="rId9" Type="http://schemas.openxmlformats.org/officeDocument/2006/relationships/image" Target="../media/image20.png"/><Relationship Id="rId1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4BEE-68E7-AAD8-27EB-C0074F7EBCFE}"/>
              </a:ext>
            </a:extLst>
          </p:cNvPr>
          <p:cNvSpPr>
            <a:spLocks noGrp="1"/>
          </p:cNvSpPr>
          <p:nvPr>
            <p:ph type="ctrTitle"/>
          </p:nvPr>
        </p:nvSpPr>
        <p:spPr/>
        <p:txBody>
          <a:bodyPr/>
          <a:lstStyle/>
          <a:p>
            <a:r>
              <a:rPr lang="en-US" dirty="0"/>
              <a:t>Fraud detection in real-life graphs</a:t>
            </a:r>
          </a:p>
        </p:txBody>
      </p:sp>
      <p:sp>
        <p:nvSpPr>
          <p:cNvPr id="3" name="Subtitle 2">
            <a:extLst>
              <a:ext uri="{FF2B5EF4-FFF2-40B4-BE49-F238E27FC236}">
                <a16:creationId xmlns:a16="http://schemas.microsoft.com/office/drawing/2014/main" id="{C1D3D67A-64C3-5EFA-4200-68E83F377AB7}"/>
              </a:ext>
            </a:extLst>
          </p:cNvPr>
          <p:cNvSpPr>
            <a:spLocks noGrp="1"/>
          </p:cNvSpPr>
          <p:nvPr>
            <p:ph type="subTitle" idx="1"/>
          </p:nvPr>
        </p:nvSpPr>
        <p:spPr/>
        <p:txBody>
          <a:bodyPr/>
          <a:lstStyle/>
          <a:p>
            <a:r>
              <a:rPr lang="en-US" i="1" dirty="0"/>
              <a:t>Christos Faloutsos</a:t>
            </a:r>
          </a:p>
          <a:p>
            <a:r>
              <a:rPr lang="en-US" dirty="0"/>
              <a:t>CMU</a:t>
            </a:r>
          </a:p>
        </p:txBody>
      </p:sp>
    </p:spTree>
    <p:extLst>
      <p:ext uri="{BB962C8B-B14F-4D97-AF65-F5344CB8AC3E}">
        <p14:creationId xmlns:p14="http://schemas.microsoft.com/office/powerpoint/2010/main" val="37315993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5FCFE-F51C-5130-BDE3-E6EB45AAE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BF9EE-5FFD-5CB5-1B2F-D11E3C545ADA}"/>
              </a:ext>
            </a:extLst>
          </p:cNvPr>
          <p:cNvSpPr>
            <a:spLocks noGrp="1"/>
          </p:cNvSpPr>
          <p:nvPr>
            <p:ph type="title"/>
          </p:nvPr>
        </p:nvSpPr>
        <p:spPr/>
        <p:txBody>
          <a:bodyPr/>
          <a:lstStyle/>
          <a:p>
            <a:r>
              <a:rPr lang="en-US" dirty="0"/>
              <a:t>F1: Fraud in e-commerce</a:t>
            </a:r>
          </a:p>
        </p:txBody>
      </p:sp>
      <p:sp>
        <p:nvSpPr>
          <p:cNvPr id="3" name="Content Placeholder 2">
            <a:extLst>
              <a:ext uri="{FF2B5EF4-FFF2-40B4-BE49-F238E27FC236}">
                <a16:creationId xmlns:a16="http://schemas.microsoft.com/office/drawing/2014/main" id="{5DC6CF4E-71E2-2097-39A3-EC1558AB7FEA}"/>
              </a:ext>
            </a:extLst>
          </p:cNvPr>
          <p:cNvSpPr>
            <a:spLocks noGrp="1"/>
          </p:cNvSpPr>
          <p:nvPr>
            <p:ph idx="1"/>
          </p:nvPr>
        </p:nvSpPr>
        <p:spPr/>
        <p:txBody>
          <a:bodyPr/>
          <a:lstStyle/>
          <a:p>
            <a:r>
              <a:rPr lang="en-US" dirty="0"/>
              <a:t>F1.1. ‘brushing’ (</a:t>
            </a:r>
            <a:r>
              <a:rPr lang="en-US" dirty="0">
                <a:hlinkClick r:id="rId3"/>
              </a:rPr>
              <a:t>Wikipedia</a:t>
            </a:r>
            <a:r>
              <a:rPr lang="en-US" dirty="0"/>
              <a:t>; </a:t>
            </a:r>
            <a:r>
              <a:rPr lang="en-US" dirty="0">
                <a:hlinkClick r:id="rId4"/>
              </a:rPr>
              <a:t>WSJ</a:t>
            </a:r>
            <a:r>
              <a:rPr lang="en-US" dirty="0"/>
              <a:t> )</a:t>
            </a:r>
          </a:p>
          <a:p>
            <a:pPr lvl="1"/>
            <a:r>
              <a:rPr lang="en-US" dirty="0"/>
              <a:t>Un-wanted packages – why?</a:t>
            </a:r>
          </a:p>
          <a:p>
            <a:pPr lvl="1"/>
            <a:r>
              <a:rPr lang="en-US" dirty="0"/>
              <a:t>A: to boost sales (‘trending products’)</a:t>
            </a:r>
          </a:p>
        </p:txBody>
      </p:sp>
      <p:sp>
        <p:nvSpPr>
          <p:cNvPr id="4" name="Date Placeholder 3">
            <a:extLst>
              <a:ext uri="{FF2B5EF4-FFF2-40B4-BE49-F238E27FC236}">
                <a16:creationId xmlns:a16="http://schemas.microsoft.com/office/drawing/2014/main" id="{51422BE5-B87D-0E69-9823-B13EF25B4290}"/>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E58BCC2E-E9BF-F9F2-BBE3-87A5F5C0A271}"/>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15AFF644-F6AE-6DDB-BAC4-F91668EF555E}"/>
              </a:ext>
            </a:extLst>
          </p:cNvPr>
          <p:cNvSpPr>
            <a:spLocks noGrp="1"/>
          </p:cNvSpPr>
          <p:nvPr>
            <p:ph type="sldNum" sz="quarter" idx="12"/>
          </p:nvPr>
        </p:nvSpPr>
        <p:spPr/>
        <p:txBody>
          <a:bodyPr/>
          <a:lstStyle/>
          <a:p>
            <a:pPr>
              <a:defRPr/>
            </a:pPr>
            <a:fld id="{F9B43987-7F84-BB4A-8611-CDF75B6A737D}" type="slidenum">
              <a:rPr lang="en-US" smtClean="0"/>
              <a:pPr>
                <a:defRPr/>
              </a:pPr>
              <a:t>10</a:t>
            </a:fld>
            <a:endParaRPr lang="en-US"/>
          </a:p>
        </p:txBody>
      </p:sp>
      <p:cxnSp>
        <p:nvCxnSpPr>
          <p:cNvPr id="8" name="Straight Connector 7">
            <a:extLst>
              <a:ext uri="{FF2B5EF4-FFF2-40B4-BE49-F238E27FC236}">
                <a16:creationId xmlns:a16="http://schemas.microsoft.com/office/drawing/2014/main" id="{DD0F5740-194B-20DE-EB3D-9CA09FACB592}"/>
              </a:ext>
            </a:extLst>
          </p:cNvPr>
          <p:cNvCxnSpPr>
            <a:cxnSpLocks/>
          </p:cNvCxnSpPr>
          <p:nvPr/>
        </p:nvCxnSpPr>
        <p:spPr bwMode="auto">
          <a:xfrm flipH="1">
            <a:off x="5002753" y="3637584"/>
            <a:ext cx="1135347" cy="264795"/>
          </a:xfrm>
          <a:prstGeom prst="line">
            <a:avLst/>
          </a:prstGeom>
          <a:solidFill>
            <a:schemeClr val="accent1"/>
          </a:solidFill>
          <a:ln w="12700" cap="flat" cmpd="sng" algn="ctr">
            <a:solidFill>
              <a:schemeClr val="tx1"/>
            </a:solidFill>
            <a:prstDash val="solid"/>
            <a:round/>
            <a:headEnd type="stealth" w="lg" len="lg"/>
            <a:tailEnd type="none" w="med" len="med"/>
          </a:ln>
          <a:effectLst/>
        </p:spPr>
      </p:cxnSp>
      <p:sp>
        <p:nvSpPr>
          <p:cNvPr id="14" name="TextBox 13">
            <a:extLst>
              <a:ext uri="{FF2B5EF4-FFF2-40B4-BE49-F238E27FC236}">
                <a16:creationId xmlns:a16="http://schemas.microsoft.com/office/drawing/2014/main" id="{AA48BEB2-0EE2-60D4-61FF-9B954C337530}"/>
              </a:ext>
            </a:extLst>
          </p:cNvPr>
          <p:cNvSpPr txBox="1"/>
          <p:nvPr/>
        </p:nvSpPr>
        <p:spPr>
          <a:xfrm rot="5400000">
            <a:off x="6326491" y="4589690"/>
            <a:ext cx="642260" cy="400110"/>
          </a:xfrm>
          <a:prstGeom prst="rect">
            <a:avLst/>
          </a:prstGeom>
          <a:noFill/>
        </p:spPr>
        <p:txBody>
          <a:bodyPr wrap="square" rtlCol="0">
            <a:spAutoFit/>
          </a:bodyPr>
          <a:lstStyle/>
          <a:p>
            <a:r>
              <a:rPr lang="en-US" sz="2000" b="1" dirty="0"/>
              <a:t>…</a:t>
            </a:r>
          </a:p>
        </p:txBody>
      </p:sp>
      <p:pic>
        <p:nvPicPr>
          <p:cNvPr id="16" name="Graphic 15" descr="Male profile">
            <a:extLst>
              <a:ext uri="{FF2B5EF4-FFF2-40B4-BE49-F238E27FC236}">
                <a16:creationId xmlns:a16="http://schemas.microsoft.com/office/drawing/2014/main" id="{F6F6BDEF-337D-990D-62A6-AF074A2AA2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1852" y="5150313"/>
            <a:ext cx="588953" cy="588953"/>
          </a:xfrm>
          <a:prstGeom prst="rect">
            <a:avLst/>
          </a:prstGeom>
        </p:spPr>
      </p:pic>
      <p:pic>
        <p:nvPicPr>
          <p:cNvPr id="17" name="Graphic 16" descr="Male profile">
            <a:extLst>
              <a:ext uri="{FF2B5EF4-FFF2-40B4-BE49-F238E27FC236}">
                <a16:creationId xmlns:a16="http://schemas.microsoft.com/office/drawing/2014/main" id="{B9222B0C-9C7D-2DAF-C9EA-1F2666E574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58723" y="3840224"/>
            <a:ext cx="588953" cy="588953"/>
          </a:xfrm>
          <a:prstGeom prst="rect">
            <a:avLst/>
          </a:prstGeom>
        </p:spPr>
      </p:pic>
      <p:pic>
        <p:nvPicPr>
          <p:cNvPr id="18" name="Graphic 17" descr="Female Profile">
            <a:extLst>
              <a:ext uri="{FF2B5EF4-FFF2-40B4-BE49-F238E27FC236}">
                <a16:creationId xmlns:a16="http://schemas.microsoft.com/office/drawing/2014/main" id="{AC83066A-8A7E-24E0-0D01-34AF8C0389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8722" y="3214678"/>
            <a:ext cx="588953" cy="588953"/>
          </a:xfrm>
          <a:prstGeom prst="rect">
            <a:avLst/>
          </a:prstGeom>
        </p:spPr>
      </p:pic>
      <p:pic>
        <p:nvPicPr>
          <p:cNvPr id="19" name="Graphic 18" descr="Watch">
            <a:extLst>
              <a:ext uri="{FF2B5EF4-FFF2-40B4-BE49-F238E27FC236}">
                <a16:creationId xmlns:a16="http://schemas.microsoft.com/office/drawing/2014/main" id="{4AD58A22-115E-50CB-0707-A7B270C4790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36603" y="3311809"/>
            <a:ext cx="314274" cy="314274"/>
          </a:xfrm>
          <a:prstGeom prst="rect">
            <a:avLst/>
          </a:prstGeom>
        </p:spPr>
      </p:pic>
      <p:pic>
        <p:nvPicPr>
          <p:cNvPr id="25" name="Graphic 24" descr="Factory with solid fill">
            <a:extLst>
              <a:ext uri="{FF2B5EF4-FFF2-40B4-BE49-F238E27FC236}">
                <a16:creationId xmlns:a16="http://schemas.microsoft.com/office/drawing/2014/main" id="{6F768B0B-4099-4721-D455-C4ECCE9EFEC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08019" y="3359425"/>
            <a:ext cx="894733" cy="894733"/>
          </a:xfrm>
          <a:prstGeom prst="rect">
            <a:avLst/>
          </a:prstGeom>
        </p:spPr>
      </p:pic>
      <p:cxnSp>
        <p:nvCxnSpPr>
          <p:cNvPr id="27" name="Straight Connector 26">
            <a:extLst>
              <a:ext uri="{FF2B5EF4-FFF2-40B4-BE49-F238E27FC236}">
                <a16:creationId xmlns:a16="http://schemas.microsoft.com/office/drawing/2014/main" id="{AD9A088F-FA2E-922C-E69C-CFCB17261401}"/>
              </a:ext>
            </a:extLst>
          </p:cNvPr>
          <p:cNvCxnSpPr>
            <a:cxnSpLocks/>
            <a:stCxn id="17" idx="1"/>
          </p:cNvCxnSpPr>
          <p:nvPr/>
        </p:nvCxnSpPr>
        <p:spPr bwMode="auto">
          <a:xfrm flipH="1" flipV="1">
            <a:off x="5015102" y="3949872"/>
            <a:ext cx="1243621" cy="184829"/>
          </a:xfrm>
          <a:prstGeom prst="line">
            <a:avLst/>
          </a:prstGeom>
          <a:solidFill>
            <a:schemeClr val="accent1"/>
          </a:solidFill>
          <a:ln w="12700" cap="flat" cmpd="sng" algn="ctr">
            <a:solidFill>
              <a:schemeClr val="tx1"/>
            </a:solidFill>
            <a:prstDash val="solid"/>
            <a:round/>
            <a:headEnd type="stealth" w="lg" len="lg"/>
            <a:tailEnd type="none" w="med" len="med"/>
          </a:ln>
          <a:effectLst/>
        </p:spPr>
      </p:cxnSp>
      <p:cxnSp>
        <p:nvCxnSpPr>
          <p:cNvPr id="28" name="Straight Connector 27">
            <a:extLst>
              <a:ext uri="{FF2B5EF4-FFF2-40B4-BE49-F238E27FC236}">
                <a16:creationId xmlns:a16="http://schemas.microsoft.com/office/drawing/2014/main" id="{1C67BE64-8649-9A80-9E13-EF53DC0AD87F}"/>
              </a:ext>
            </a:extLst>
          </p:cNvPr>
          <p:cNvCxnSpPr>
            <a:cxnSpLocks/>
            <a:stCxn id="16" idx="1"/>
          </p:cNvCxnSpPr>
          <p:nvPr/>
        </p:nvCxnSpPr>
        <p:spPr bwMode="auto">
          <a:xfrm flipH="1" flipV="1">
            <a:off x="5015102" y="4012027"/>
            <a:ext cx="1276750" cy="1432763"/>
          </a:xfrm>
          <a:prstGeom prst="line">
            <a:avLst/>
          </a:prstGeom>
          <a:solidFill>
            <a:schemeClr val="accent1"/>
          </a:solidFill>
          <a:ln w="12700" cap="flat" cmpd="sng" algn="ctr">
            <a:solidFill>
              <a:schemeClr val="tx1"/>
            </a:solidFill>
            <a:prstDash val="solid"/>
            <a:round/>
            <a:headEnd type="stealth" w="lg" len="lg"/>
            <a:tailEnd type="none" w="med" len="med"/>
          </a:ln>
          <a:effectLst/>
        </p:spPr>
      </p:cxnSp>
      <p:pic>
        <p:nvPicPr>
          <p:cNvPr id="34" name="Graphic 33" descr="Watch">
            <a:extLst>
              <a:ext uri="{FF2B5EF4-FFF2-40B4-BE49-F238E27FC236}">
                <a16:creationId xmlns:a16="http://schemas.microsoft.com/office/drawing/2014/main" id="{39C722F3-50B0-29EA-DEC4-0E69A475D17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702898" y="3752932"/>
            <a:ext cx="314274" cy="314274"/>
          </a:xfrm>
          <a:prstGeom prst="rect">
            <a:avLst/>
          </a:prstGeom>
        </p:spPr>
      </p:pic>
      <p:pic>
        <p:nvPicPr>
          <p:cNvPr id="35" name="Graphic 34" descr="Watch">
            <a:extLst>
              <a:ext uri="{FF2B5EF4-FFF2-40B4-BE49-F238E27FC236}">
                <a16:creationId xmlns:a16="http://schemas.microsoft.com/office/drawing/2014/main" id="{13B08F70-2998-DCCC-1126-CD935CC9CFD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69770" y="4422691"/>
            <a:ext cx="314274" cy="314274"/>
          </a:xfrm>
          <a:prstGeom prst="rect">
            <a:avLst/>
          </a:prstGeom>
        </p:spPr>
      </p:pic>
    </p:spTree>
    <p:extLst>
      <p:ext uri="{BB962C8B-B14F-4D97-AF65-F5344CB8AC3E}">
        <p14:creationId xmlns:p14="http://schemas.microsoft.com/office/powerpoint/2010/main" val="19405745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6D6FF">
            <a:alpha val="50000"/>
          </a:srgbClr>
        </a:solidFill>
        <a:effectLst/>
      </p:bgPr>
    </p:bg>
    <p:spTree>
      <p:nvGrpSpPr>
        <p:cNvPr id="1" name="">
          <a:extLst>
            <a:ext uri="{FF2B5EF4-FFF2-40B4-BE49-F238E27FC236}">
              <a16:creationId xmlns:a16="http://schemas.microsoft.com/office/drawing/2014/main" id="{0C7E6C07-6EA8-CA51-4E3F-144A75084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A39BD-5476-347D-C3B2-BA6C52AA8CE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B77F891-476F-20F3-F263-03137BFC26BB}"/>
              </a:ext>
            </a:extLst>
          </p:cNvPr>
          <p:cNvSpPr>
            <a:spLocks noGrp="1"/>
          </p:cNvSpPr>
          <p:nvPr>
            <p:ph idx="1"/>
          </p:nvPr>
        </p:nvSpPr>
        <p:spPr/>
        <p:txBody>
          <a:bodyPr/>
          <a:lstStyle/>
          <a:p>
            <a:r>
              <a:rPr lang="en-US" dirty="0"/>
              <a:t>Intro – motivation</a:t>
            </a:r>
          </a:p>
          <a:p>
            <a:r>
              <a:rPr lang="en-US" dirty="0"/>
              <a:t>Fraud types in</a:t>
            </a:r>
          </a:p>
          <a:p>
            <a:pPr lvl="1"/>
            <a:r>
              <a:rPr lang="en-US" dirty="0"/>
              <a:t>F1) E-commerce</a:t>
            </a:r>
          </a:p>
          <a:p>
            <a:pPr lvl="2"/>
            <a:r>
              <a:rPr lang="en-US" dirty="0"/>
              <a:t>F1.1) ‘brushing’</a:t>
            </a:r>
          </a:p>
          <a:p>
            <a:pPr lvl="2"/>
            <a:r>
              <a:rPr lang="en-US" dirty="0"/>
              <a:t>F1.2) buyer-seller collusion</a:t>
            </a:r>
          </a:p>
          <a:p>
            <a:pPr lvl="2"/>
            <a:r>
              <a:rPr lang="en-US" dirty="0"/>
              <a:t>F1.3) fake reviews</a:t>
            </a:r>
          </a:p>
          <a:p>
            <a:pPr lvl="1"/>
            <a:r>
              <a:rPr lang="en-US" dirty="0"/>
              <a:t>F2) Financial networks</a:t>
            </a:r>
          </a:p>
          <a:p>
            <a:pPr lvl="1"/>
            <a:r>
              <a:rPr lang="en-US" dirty="0"/>
              <a:t>F3) …</a:t>
            </a:r>
          </a:p>
        </p:txBody>
      </p:sp>
      <p:sp>
        <p:nvSpPr>
          <p:cNvPr id="4" name="Date Placeholder 3">
            <a:extLst>
              <a:ext uri="{FF2B5EF4-FFF2-40B4-BE49-F238E27FC236}">
                <a16:creationId xmlns:a16="http://schemas.microsoft.com/office/drawing/2014/main" id="{21D5D64D-E9FD-F453-DF62-1C5C7DF34ECC}"/>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491ADA58-39FF-CE9D-98A1-EBAB67895FA3}"/>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2438AA24-A9CB-E0D1-5961-7873D13234CF}"/>
              </a:ext>
            </a:extLst>
          </p:cNvPr>
          <p:cNvSpPr>
            <a:spLocks noGrp="1"/>
          </p:cNvSpPr>
          <p:nvPr>
            <p:ph type="sldNum" sz="quarter" idx="12"/>
          </p:nvPr>
        </p:nvSpPr>
        <p:spPr/>
        <p:txBody>
          <a:bodyPr/>
          <a:lstStyle/>
          <a:p>
            <a:pPr>
              <a:defRPr/>
            </a:pPr>
            <a:fld id="{F9B43987-7F84-BB4A-8611-CDF75B6A737D}" type="slidenum">
              <a:rPr lang="en-US" smtClean="0"/>
              <a:pPr>
                <a:defRPr/>
              </a:pPr>
              <a:t>11</a:t>
            </a:fld>
            <a:endParaRPr lang="en-US"/>
          </a:p>
        </p:txBody>
      </p:sp>
      <p:pic>
        <p:nvPicPr>
          <p:cNvPr id="8" name="Graphic 7" descr="Hummingbird">
            <a:extLst>
              <a:ext uri="{FF2B5EF4-FFF2-40B4-BE49-F238E27FC236}">
                <a16:creationId xmlns:a16="http://schemas.microsoft.com/office/drawing/2014/main" id="{43D6E3D4-4A1A-3E55-E028-49EA9A4840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5935">
            <a:off x="7484899" y="677"/>
            <a:ext cx="1217847" cy="1217847"/>
          </a:xfrm>
          <a:prstGeom prst="rect">
            <a:avLst/>
          </a:prstGeom>
        </p:spPr>
      </p:pic>
      <p:sp>
        <p:nvSpPr>
          <p:cNvPr id="7" name="Right Arrow 6">
            <a:extLst>
              <a:ext uri="{FF2B5EF4-FFF2-40B4-BE49-F238E27FC236}">
                <a16:creationId xmlns:a16="http://schemas.microsoft.com/office/drawing/2014/main" id="{8ED2E430-14A7-BEE0-11EC-1842C1E78CAC}"/>
              </a:ext>
            </a:extLst>
          </p:cNvPr>
          <p:cNvSpPr/>
          <p:nvPr/>
        </p:nvSpPr>
        <p:spPr bwMode="auto">
          <a:xfrm>
            <a:off x="200595" y="3599793"/>
            <a:ext cx="557048" cy="378372"/>
          </a:xfrm>
          <a:prstGeom prst="rightArrow">
            <a:avLst/>
          </a:prstGeom>
          <a:solidFill>
            <a:srgbClr val="C00000"/>
          </a:solidFill>
          <a:ln w="25400" cap="flat" cmpd="sng" algn="ctr">
            <a:noFill/>
            <a:prstDash val="solid"/>
            <a:round/>
            <a:headEnd type="none" w="sm" len="sm"/>
            <a:tailEnd type="triangle" w="lg" len="lg"/>
          </a:ln>
          <a:effectLst/>
        </p:spPr>
        <p:txBody>
          <a:bodyPr rtlCol="0" anchor="ctr"/>
          <a:lstStyle/>
          <a:p>
            <a:pPr algn="ctr"/>
            <a:endParaRPr lang="en-US"/>
          </a:p>
        </p:txBody>
      </p:sp>
      <p:pic>
        <p:nvPicPr>
          <p:cNvPr id="9" name="Graphic 8" descr="Present with solid fill">
            <a:extLst>
              <a:ext uri="{FF2B5EF4-FFF2-40B4-BE49-F238E27FC236}">
                <a16:creationId xmlns:a16="http://schemas.microsoft.com/office/drawing/2014/main" id="{CED4E1C7-DE23-5A79-998C-2CAC3C64A2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0187" y="2452744"/>
            <a:ext cx="566026" cy="566026"/>
          </a:xfrm>
          <a:prstGeom prst="rect">
            <a:avLst/>
          </a:prstGeom>
        </p:spPr>
      </p:pic>
      <p:pic>
        <p:nvPicPr>
          <p:cNvPr id="10" name="Graphic 9" descr="Money outline">
            <a:extLst>
              <a:ext uri="{FF2B5EF4-FFF2-40B4-BE49-F238E27FC236}">
                <a16:creationId xmlns:a16="http://schemas.microsoft.com/office/drawing/2014/main" id="{AB1F304E-4287-B2E0-AAAB-3BDE5F2F71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70187" y="4382478"/>
            <a:ext cx="566027" cy="566027"/>
          </a:xfrm>
          <a:prstGeom prst="rect">
            <a:avLst/>
          </a:prstGeom>
        </p:spPr>
      </p:pic>
    </p:spTree>
    <p:extLst>
      <p:ext uri="{BB962C8B-B14F-4D97-AF65-F5344CB8AC3E}">
        <p14:creationId xmlns:p14="http://schemas.microsoft.com/office/powerpoint/2010/main" val="913070180"/>
      </p:ext>
    </p:extLst>
  </p:cSld>
  <p:clrMapOvr>
    <a:overrideClrMapping bg1="lt1" tx1="dk1" bg2="lt2" tx2="dk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ate Placeholder 4"/>
          <p:cNvSpPr>
            <a:spLocks noGrp="1"/>
          </p:cNvSpPr>
          <p:nvPr>
            <p:ph type="dt" sz="quarter" idx="10"/>
          </p:nvPr>
        </p:nvSpPr>
        <p:spPr>
          <a:noFill/>
        </p:spPr>
        <p:txBody>
          <a:bodyPr/>
          <a:lstStyle/>
          <a:p>
            <a:r>
              <a:rPr lang="en-US"/>
              <a:t>CMU 2024</a:t>
            </a:r>
          </a:p>
        </p:txBody>
      </p:sp>
      <p:sp>
        <p:nvSpPr>
          <p:cNvPr id="163843" name="Footer Placeholder 5"/>
          <p:cNvSpPr>
            <a:spLocks noGrp="1"/>
          </p:cNvSpPr>
          <p:nvPr>
            <p:ph type="ftr" sz="quarter" idx="11"/>
          </p:nvPr>
        </p:nvSpPr>
        <p:spPr>
          <a:noFill/>
        </p:spPr>
        <p:txBody>
          <a:bodyPr/>
          <a:lstStyle/>
          <a:p>
            <a:r>
              <a:rPr lang="fi-FI"/>
              <a:t>C. Faloutsos</a:t>
            </a:r>
            <a:endParaRPr lang="en-US"/>
          </a:p>
        </p:txBody>
      </p:sp>
      <p:sp>
        <p:nvSpPr>
          <p:cNvPr id="163844" name="Slide Number Placeholder 6"/>
          <p:cNvSpPr>
            <a:spLocks noGrp="1"/>
          </p:cNvSpPr>
          <p:nvPr>
            <p:ph type="sldNum" sz="quarter" idx="12"/>
          </p:nvPr>
        </p:nvSpPr>
        <p:spPr>
          <a:noFill/>
        </p:spPr>
        <p:txBody>
          <a:bodyPr/>
          <a:lstStyle/>
          <a:p>
            <a:fld id="{4202A971-C76B-D444-94C9-DE59694F25E4}" type="slidenum">
              <a:rPr lang="en-US"/>
              <a:pPr/>
              <a:t>12</a:t>
            </a:fld>
            <a:endParaRPr lang="en-US"/>
          </a:p>
        </p:txBody>
      </p:sp>
      <p:sp>
        <p:nvSpPr>
          <p:cNvPr id="163845" name="Rectangle 2"/>
          <p:cNvSpPr>
            <a:spLocks noGrp="1" noChangeArrowheads="1"/>
          </p:cNvSpPr>
          <p:nvPr>
            <p:ph type="title"/>
          </p:nvPr>
        </p:nvSpPr>
        <p:spPr/>
        <p:txBody>
          <a:bodyPr/>
          <a:lstStyle/>
          <a:p>
            <a:r>
              <a:rPr lang="en-US" dirty="0"/>
              <a:t>F1: Fraud in e-commerce</a:t>
            </a:r>
            <a:endParaRPr lang="en-US" dirty="0">
              <a:ea typeface="ＭＳ Ｐゴシック" charset="-128"/>
              <a:cs typeface="ＭＳ Ｐゴシック" charset="-128"/>
            </a:endParaRPr>
          </a:p>
        </p:txBody>
      </p:sp>
      <p:pic>
        <p:nvPicPr>
          <p:cNvPr id="163846" name="Picture 50" descr="polo"/>
          <p:cNvPicPr preferRelativeResize="0">
            <a:picLocks noGrp="1" noChangeAspect="1" noChangeArrowheads="1"/>
          </p:cNvPicPr>
          <p:nvPr>
            <p:ph sz="half" idx="1"/>
          </p:nvPr>
        </p:nvPicPr>
        <p:blipFill>
          <a:blip r:embed="rId2"/>
          <a:srcRect/>
          <a:stretch>
            <a:fillRect/>
          </a:stretch>
        </p:blipFill>
        <p:spPr>
          <a:xfrm>
            <a:off x="733425" y="1636713"/>
            <a:ext cx="912813" cy="1212850"/>
          </a:xfrm>
          <a:noFill/>
        </p:spPr>
      </p:pic>
      <p:grpSp>
        <p:nvGrpSpPr>
          <p:cNvPr id="51" name="Group 50"/>
          <p:cNvGrpSpPr/>
          <p:nvPr/>
        </p:nvGrpSpPr>
        <p:grpSpPr>
          <a:xfrm>
            <a:off x="4556125" y="3062288"/>
            <a:ext cx="4186238" cy="2185987"/>
            <a:chOff x="4556125" y="3062288"/>
            <a:chExt cx="4186238" cy="2185987"/>
          </a:xfrm>
        </p:grpSpPr>
        <p:sp>
          <p:nvSpPr>
            <p:cNvPr id="163847" name="Oval 6"/>
            <p:cNvSpPr>
              <a:spLocks noChangeArrowheads="1"/>
            </p:cNvSpPr>
            <p:nvPr/>
          </p:nvSpPr>
          <p:spPr bwMode="auto">
            <a:xfrm>
              <a:off x="5122863" y="3063875"/>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48" name="Oval 7"/>
            <p:cNvSpPr>
              <a:spLocks noChangeArrowheads="1"/>
            </p:cNvSpPr>
            <p:nvPr/>
          </p:nvSpPr>
          <p:spPr bwMode="auto">
            <a:xfrm>
              <a:off x="6654800" y="306863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49" name="Oval 8"/>
            <p:cNvSpPr>
              <a:spLocks noChangeArrowheads="1"/>
            </p:cNvSpPr>
            <p:nvPr/>
          </p:nvSpPr>
          <p:spPr bwMode="auto">
            <a:xfrm>
              <a:off x="7400925" y="30622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50" name="Oval 9"/>
            <p:cNvSpPr>
              <a:spLocks noChangeArrowheads="1"/>
            </p:cNvSpPr>
            <p:nvPr/>
          </p:nvSpPr>
          <p:spPr bwMode="auto">
            <a:xfrm>
              <a:off x="5892800" y="30622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51" name="Oval 11"/>
            <p:cNvSpPr>
              <a:spLocks noChangeArrowheads="1"/>
            </p:cNvSpPr>
            <p:nvPr/>
          </p:nvSpPr>
          <p:spPr bwMode="auto">
            <a:xfrm>
              <a:off x="4818063" y="405923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52" name="Oval 12"/>
            <p:cNvSpPr>
              <a:spLocks noChangeArrowheads="1"/>
            </p:cNvSpPr>
            <p:nvPr/>
          </p:nvSpPr>
          <p:spPr bwMode="auto">
            <a:xfrm>
              <a:off x="6350000" y="406400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53" name="Oval 13"/>
            <p:cNvSpPr>
              <a:spLocks noChangeArrowheads="1"/>
            </p:cNvSpPr>
            <p:nvPr/>
          </p:nvSpPr>
          <p:spPr bwMode="auto">
            <a:xfrm>
              <a:off x="7096125" y="405765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54" name="Oval 14"/>
            <p:cNvSpPr>
              <a:spLocks noChangeArrowheads="1"/>
            </p:cNvSpPr>
            <p:nvPr/>
          </p:nvSpPr>
          <p:spPr bwMode="auto">
            <a:xfrm>
              <a:off x="5588000" y="405765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55" name="Oval 15"/>
            <p:cNvSpPr>
              <a:spLocks noChangeArrowheads="1"/>
            </p:cNvSpPr>
            <p:nvPr/>
          </p:nvSpPr>
          <p:spPr bwMode="auto">
            <a:xfrm>
              <a:off x="7962900" y="40528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56" name="Oval 16"/>
            <p:cNvSpPr>
              <a:spLocks noChangeArrowheads="1"/>
            </p:cNvSpPr>
            <p:nvPr/>
          </p:nvSpPr>
          <p:spPr bwMode="auto">
            <a:xfrm>
              <a:off x="4556125" y="505460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57" name="Oval 17"/>
            <p:cNvSpPr>
              <a:spLocks noChangeArrowheads="1"/>
            </p:cNvSpPr>
            <p:nvPr/>
          </p:nvSpPr>
          <p:spPr bwMode="auto">
            <a:xfrm>
              <a:off x="6088063" y="5059363"/>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58" name="Oval 18"/>
            <p:cNvSpPr>
              <a:spLocks noChangeArrowheads="1"/>
            </p:cNvSpPr>
            <p:nvPr/>
          </p:nvSpPr>
          <p:spPr bwMode="auto">
            <a:xfrm>
              <a:off x="6834188" y="5053013"/>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59" name="Oval 19"/>
            <p:cNvSpPr>
              <a:spLocks noChangeArrowheads="1"/>
            </p:cNvSpPr>
            <p:nvPr/>
          </p:nvSpPr>
          <p:spPr bwMode="auto">
            <a:xfrm>
              <a:off x="5326063" y="5053013"/>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60" name="Oval 20"/>
            <p:cNvSpPr>
              <a:spLocks noChangeArrowheads="1"/>
            </p:cNvSpPr>
            <p:nvPr/>
          </p:nvSpPr>
          <p:spPr bwMode="auto">
            <a:xfrm>
              <a:off x="7700963" y="504825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3861" name="Oval 21"/>
            <p:cNvSpPr>
              <a:spLocks noChangeArrowheads="1"/>
            </p:cNvSpPr>
            <p:nvPr/>
          </p:nvSpPr>
          <p:spPr bwMode="auto">
            <a:xfrm>
              <a:off x="8539163" y="50434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cxnSp>
          <p:nvCxnSpPr>
            <p:cNvPr id="163862" name="AutoShape 22"/>
            <p:cNvCxnSpPr>
              <a:cxnSpLocks noChangeShapeType="1"/>
              <a:stCxn id="163847" idx="4"/>
              <a:endCxn id="163851" idx="0"/>
            </p:cNvCxnSpPr>
            <p:nvPr/>
          </p:nvCxnSpPr>
          <p:spPr bwMode="auto">
            <a:xfrm flipH="1">
              <a:off x="4919663" y="3252788"/>
              <a:ext cx="304800" cy="806450"/>
            </a:xfrm>
            <a:prstGeom prst="straightConnector1">
              <a:avLst/>
            </a:prstGeom>
            <a:noFill/>
            <a:ln w="9525">
              <a:solidFill>
                <a:schemeClr val="tx1"/>
              </a:solidFill>
              <a:round/>
              <a:headEnd/>
              <a:tailEnd/>
            </a:ln>
          </p:spPr>
        </p:cxnSp>
        <p:cxnSp>
          <p:nvCxnSpPr>
            <p:cNvPr id="163863" name="AutoShape 23"/>
            <p:cNvCxnSpPr>
              <a:cxnSpLocks noChangeShapeType="1"/>
              <a:stCxn id="163847" idx="4"/>
              <a:endCxn id="163854" idx="1"/>
            </p:cNvCxnSpPr>
            <p:nvPr/>
          </p:nvCxnSpPr>
          <p:spPr bwMode="auto">
            <a:xfrm>
              <a:off x="5224463" y="3252788"/>
              <a:ext cx="393700" cy="831850"/>
            </a:xfrm>
            <a:prstGeom prst="straightConnector1">
              <a:avLst/>
            </a:prstGeom>
            <a:noFill/>
            <a:ln w="9525">
              <a:solidFill>
                <a:schemeClr val="tx1"/>
              </a:solidFill>
              <a:round/>
              <a:headEnd/>
              <a:tailEnd/>
            </a:ln>
          </p:spPr>
        </p:cxnSp>
        <p:cxnSp>
          <p:nvCxnSpPr>
            <p:cNvPr id="163864" name="AutoShape 24"/>
            <p:cNvCxnSpPr>
              <a:cxnSpLocks noChangeShapeType="1"/>
              <a:stCxn id="163847" idx="5"/>
              <a:endCxn id="163852" idx="1"/>
            </p:cNvCxnSpPr>
            <p:nvPr/>
          </p:nvCxnSpPr>
          <p:spPr bwMode="auto">
            <a:xfrm>
              <a:off x="5295900" y="3225800"/>
              <a:ext cx="1084263" cy="865188"/>
            </a:xfrm>
            <a:prstGeom prst="straightConnector1">
              <a:avLst/>
            </a:prstGeom>
            <a:noFill/>
            <a:ln w="9525">
              <a:solidFill>
                <a:schemeClr val="tx1"/>
              </a:solidFill>
              <a:round/>
              <a:headEnd/>
              <a:tailEnd/>
            </a:ln>
          </p:spPr>
        </p:cxnSp>
        <p:cxnSp>
          <p:nvCxnSpPr>
            <p:cNvPr id="163865" name="AutoShape 25"/>
            <p:cNvCxnSpPr>
              <a:cxnSpLocks noChangeShapeType="1"/>
              <a:stCxn id="163847" idx="6"/>
              <a:endCxn id="163853" idx="2"/>
            </p:cNvCxnSpPr>
            <p:nvPr/>
          </p:nvCxnSpPr>
          <p:spPr bwMode="auto">
            <a:xfrm>
              <a:off x="5326063" y="3159125"/>
              <a:ext cx="1770062" cy="993775"/>
            </a:xfrm>
            <a:prstGeom prst="straightConnector1">
              <a:avLst/>
            </a:prstGeom>
            <a:noFill/>
            <a:ln w="9525">
              <a:solidFill>
                <a:schemeClr val="tx1"/>
              </a:solidFill>
              <a:round/>
              <a:headEnd/>
              <a:tailEnd/>
            </a:ln>
          </p:spPr>
        </p:cxnSp>
        <p:cxnSp>
          <p:nvCxnSpPr>
            <p:cNvPr id="163866" name="AutoShape 26"/>
            <p:cNvCxnSpPr>
              <a:cxnSpLocks noChangeShapeType="1"/>
              <a:stCxn id="163847" idx="6"/>
              <a:endCxn id="163855" idx="2"/>
            </p:cNvCxnSpPr>
            <p:nvPr/>
          </p:nvCxnSpPr>
          <p:spPr bwMode="auto">
            <a:xfrm>
              <a:off x="5326063" y="3159125"/>
              <a:ext cx="2636837" cy="989013"/>
            </a:xfrm>
            <a:prstGeom prst="straightConnector1">
              <a:avLst/>
            </a:prstGeom>
            <a:noFill/>
            <a:ln w="9525">
              <a:solidFill>
                <a:schemeClr val="tx1"/>
              </a:solidFill>
              <a:round/>
              <a:headEnd/>
              <a:tailEnd/>
            </a:ln>
          </p:spPr>
        </p:cxnSp>
        <p:cxnSp>
          <p:nvCxnSpPr>
            <p:cNvPr id="163867" name="AutoShape 27"/>
            <p:cNvCxnSpPr>
              <a:cxnSpLocks noChangeShapeType="1"/>
              <a:stCxn id="163850" idx="4"/>
              <a:endCxn id="163854" idx="7"/>
            </p:cNvCxnSpPr>
            <p:nvPr/>
          </p:nvCxnSpPr>
          <p:spPr bwMode="auto">
            <a:xfrm flipH="1">
              <a:off x="5761038" y="3251200"/>
              <a:ext cx="233362" cy="833438"/>
            </a:xfrm>
            <a:prstGeom prst="straightConnector1">
              <a:avLst/>
            </a:prstGeom>
            <a:noFill/>
            <a:ln w="9525">
              <a:solidFill>
                <a:schemeClr val="tx1"/>
              </a:solidFill>
              <a:round/>
              <a:headEnd/>
              <a:tailEnd/>
            </a:ln>
          </p:spPr>
        </p:cxnSp>
        <p:cxnSp>
          <p:nvCxnSpPr>
            <p:cNvPr id="163868" name="AutoShape 28"/>
            <p:cNvCxnSpPr>
              <a:cxnSpLocks noChangeShapeType="1"/>
              <a:stCxn id="163850" idx="3"/>
              <a:endCxn id="163851" idx="7"/>
            </p:cNvCxnSpPr>
            <p:nvPr/>
          </p:nvCxnSpPr>
          <p:spPr bwMode="auto">
            <a:xfrm flipH="1">
              <a:off x="4991100" y="3224213"/>
              <a:ext cx="931863" cy="862012"/>
            </a:xfrm>
            <a:prstGeom prst="straightConnector1">
              <a:avLst/>
            </a:prstGeom>
            <a:noFill/>
            <a:ln w="9525">
              <a:solidFill>
                <a:schemeClr val="tx1"/>
              </a:solidFill>
              <a:round/>
              <a:headEnd/>
              <a:tailEnd/>
            </a:ln>
          </p:spPr>
        </p:cxnSp>
        <p:cxnSp>
          <p:nvCxnSpPr>
            <p:cNvPr id="163869" name="AutoShape 29"/>
            <p:cNvCxnSpPr>
              <a:cxnSpLocks noChangeShapeType="1"/>
              <a:stCxn id="163848" idx="3"/>
              <a:endCxn id="163851" idx="7"/>
            </p:cNvCxnSpPr>
            <p:nvPr/>
          </p:nvCxnSpPr>
          <p:spPr bwMode="auto">
            <a:xfrm flipH="1">
              <a:off x="4991100" y="3230563"/>
              <a:ext cx="1693863" cy="855662"/>
            </a:xfrm>
            <a:prstGeom prst="straightConnector1">
              <a:avLst/>
            </a:prstGeom>
            <a:noFill/>
            <a:ln w="9525">
              <a:solidFill>
                <a:schemeClr val="tx1"/>
              </a:solidFill>
              <a:round/>
              <a:headEnd/>
              <a:tailEnd/>
            </a:ln>
          </p:spPr>
        </p:cxnSp>
        <p:cxnSp>
          <p:nvCxnSpPr>
            <p:cNvPr id="163870" name="AutoShape 30"/>
            <p:cNvCxnSpPr>
              <a:cxnSpLocks noChangeShapeType="1"/>
              <a:stCxn id="163849" idx="3"/>
              <a:endCxn id="163851" idx="7"/>
            </p:cNvCxnSpPr>
            <p:nvPr/>
          </p:nvCxnSpPr>
          <p:spPr bwMode="auto">
            <a:xfrm flipH="1">
              <a:off x="4991100" y="3224213"/>
              <a:ext cx="2439988" cy="862012"/>
            </a:xfrm>
            <a:prstGeom prst="straightConnector1">
              <a:avLst/>
            </a:prstGeom>
            <a:noFill/>
            <a:ln w="9525">
              <a:solidFill>
                <a:schemeClr val="tx1"/>
              </a:solidFill>
              <a:round/>
              <a:headEnd/>
              <a:tailEnd/>
            </a:ln>
          </p:spPr>
        </p:cxnSp>
        <p:cxnSp>
          <p:nvCxnSpPr>
            <p:cNvPr id="163871" name="AutoShape 31"/>
            <p:cNvCxnSpPr>
              <a:cxnSpLocks noChangeShapeType="1"/>
              <a:stCxn id="163849" idx="5"/>
              <a:endCxn id="163855" idx="0"/>
            </p:cNvCxnSpPr>
            <p:nvPr/>
          </p:nvCxnSpPr>
          <p:spPr bwMode="auto">
            <a:xfrm>
              <a:off x="7573963" y="3224213"/>
              <a:ext cx="490537" cy="828675"/>
            </a:xfrm>
            <a:prstGeom prst="straightConnector1">
              <a:avLst/>
            </a:prstGeom>
            <a:noFill/>
            <a:ln w="9525">
              <a:solidFill>
                <a:schemeClr val="tx1"/>
              </a:solidFill>
              <a:round/>
              <a:headEnd/>
              <a:tailEnd/>
            </a:ln>
          </p:spPr>
        </p:cxnSp>
        <p:cxnSp>
          <p:nvCxnSpPr>
            <p:cNvPr id="163872" name="AutoShape 32"/>
            <p:cNvCxnSpPr>
              <a:cxnSpLocks noChangeShapeType="1"/>
              <a:stCxn id="163849" idx="4"/>
              <a:endCxn id="163853" idx="7"/>
            </p:cNvCxnSpPr>
            <p:nvPr/>
          </p:nvCxnSpPr>
          <p:spPr bwMode="auto">
            <a:xfrm flipH="1">
              <a:off x="7269163" y="3251200"/>
              <a:ext cx="233362" cy="833438"/>
            </a:xfrm>
            <a:prstGeom prst="straightConnector1">
              <a:avLst/>
            </a:prstGeom>
            <a:noFill/>
            <a:ln w="9525">
              <a:solidFill>
                <a:schemeClr val="tx1"/>
              </a:solidFill>
              <a:round/>
              <a:headEnd/>
              <a:tailEnd/>
            </a:ln>
          </p:spPr>
        </p:cxnSp>
        <p:cxnSp>
          <p:nvCxnSpPr>
            <p:cNvPr id="163873" name="AutoShape 33"/>
            <p:cNvCxnSpPr>
              <a:cxnSpLocks noChangeShapeType="1"/>
              <a:stCxn id="163849" idx="3"/>
              <a:endCxn id="163852" idx="0"/>
            </p:cNvCxnSpPr>
            <p:nvPr/>
          </p:nvCxnSpPr>
          <p:spPr bwMode="auto">
            <a:xfrm flipH="1">
              <a:off x="6451600" y="3224213"/>
              <a:ext cx="979488" cy="839787"/>
            </a:xfrm>
            <a:prstGeom prst="straightConnector1">
              <a:avLst/>
            </a:prstGeom>
            <a:noFill/>
            <a:ln w="9525">
              <a:solidFill>
                <a:schemeClr val="tx1"/>
              </a:solidFill>
              <a:round/>
              <a:headEnd/>
              <a:tailEnd/>
            </a:ln>
          </p:spPr>
        </p:cxnSp>
        <p:cxnSp>
          <p:nvCxnSpPr>
            <p:cNvPr id="163874" name="AutoShape 34"/>
            <p:cNvCxnSpPr>
              <a:cxnSpLocks noChangeShapeType="1"/>
              <a:stCxn id="163848" idx="4"/>
              <a:endCxn id="163854" idx="7"/>
            </p:cNvCxnSpPr>
            <p:nvPr/>
          </p:nvCxnSpPr>
          <p:spPr bwMode="auto">
            <a:xfrm flipH="1">
              <a:off x="5761038" y="3257550"/>
              <a:ext cx="995362" cy="827088"/>
            </a:xfrm>
            <a:prstGeom prst="straightConnector1">
              <a:avLst/>
            </a:prstGeom>
            <a:noFill/>
            <a:ln w="9525">
              <a:solidFill>
                <a:schemeClr val="tx1"/>
              </a:solidFill>
              <a:round/>
              <a:headEnd/>
              <a:tailEnd/>
            </a:ln>
          </p:spPr>
        </p:cxnSp>
        <p:cxnSp>
          <p:nvCxnSpPr>
            <p:cNvPr id="163875" name="AutoShape 35"/>
            <p:cNvCxnSpPr>
              <a:cxnSpLocks noChangeShapeType="1"/>
              <a:stCxn id="163848" idx="4"/>
              <a:endCxn id="163852" idx="0"/>
            </p:cNvCxnSpPr>
            <p:nvPr/>
          </p:nvCxnSpPr>
          <p:spPr bwMode="auto">
            <a:xfrm flipH="1">
              <a:off x="6451600" y="3257550"/>
              <a:ext cx="304800" cy="806450"/>
            </a:xfrm>
            <a:prstGeom prst="straightConnector1">
              <a:avLst/>
            </a:prstGeom>
            <a:noFill/>
            <a:ln w="9525">
              <a:solidFill>
                <a:schemeClr val="tx1"/>
              </a:solidFill>
              <a:round/>
              <a:headEnd/>
              <a:tailEnd/>
            </a:ln>
          </p:spPr>
        </p:cxnSp>
        <p:cxnSp>
          <p:nvCxnSpPr>
            <p:cNvPr id="163876" name="AutoShape 36"/>
            <p:cNvCxnSpPr>
              <a:cxnSpLocks noChangeShapeType="1"/>
              <a:stCxn id="163848" idx="4"/>
              <a:endCxn id="163853" idx="0"/>
            </p:cNvCxnSpPr>
            <p:nvPr/>
          </p:nvCxnSpPr>
          <p:spPr bwMode="auto">
            <a:xfrm>
              <a:off x="6756400" y="3257550"/>
              <a:ext cx="441325" cy="800100"/>
            </a:xfrm>
            <a:prstGeom prst="straightConnector1">
              <a:avLst/>
            </a:prstGeom>
            <a:noFill/>
            <a:ln w="9525">
              <a:solidFill>
                <a:schemeClr val="tx1"/>
              </a:solidFill>
              <a:round/>
              <a:headEnd/>
              <a:tailEnd/>
            </a:ln>
          </p:spPr>
        </p:cxnSp>
        <p:cxnSp>
          <p:nvCxnSpPr>
            <p:cNvPr id="163877" name="AutoShape 37"/>
            <p:cNvCxnSpPr>
              <a:cxnSpLocks noChangeShapeType="1"/>
              <a:stCxn id="163848" idx="5"/>
              <a:endCxn id="163855" idx="1"/>
            </p:cNvCxnSpPr>
            <p:nvPr/>
          </p:nvCxnSpPr>
          <p:spPr bwMode="auto">
            <a:xfrm>
              <a:off x="6827838" y="3230563"/>
              <a:ext cx="1165225" cy="849312"/>
            </a:xfrm>
            <a:prstGeom prst="straightConnector1">
              <a:avLst/>
            </a:prstGeom>
            <a:noFill/>
            <a:ln w="9525">
              <a:solidFill>
                <a:schemeClr val="tx1"/>
              </a:solidFill>
              <a:round/>
              <a:headEnd/>
              <a:tailEnd/>
            </a:ln>
          </p:spPr>
        </p:cxnSp>
        <p:cxnSp>
          <p:nvCxnSpPr>
            <p:cNvPr id="163878" name="AutoShape 38"/>
            <p:cNvCxnSpPr>
              <a:cxnSpLocks noChangeShapeType="1"/>
              <a:stCxn id="163850" idx="5"/>
              <a:endCxn id="163852" idx="0"/>
            </p:cNvCxnSpPr>
            <p:nvPr/>
          </p:nvCxnSpPr>
          <p:spPr bwMode="auto">
            <a:xfrm>
              <a:off x="6065838" y="3224213"/>
              <a:ext cx="385762" cy="839787"/>
            </a:xfrm>
            <a:prstGeom prst="straightConnector1">
              <a:avLst/>
            </a:prstGeom>
            <a:noFill/>
            <a:ln w="9525">
              <a:solidFill>
                <a:schemeClr val="tx1"/>
              </a:solidFill>
              <a:round/>
              <a:headEnd/>
              <a:tailEnd/>
            </a:ln>
          </p:spPr>
        </p:cxnSp>
        <p:cxnSp>
          <p:nvCxnSpPr>
            <p:cNvPr id="163879" name="AutoShape 39"/>
            <p:cNvCxnSpPr>
              <a:cxnSpLocks noChangeShapeType="1"/>
              <a:stCxn id="163850" idx="6"/>
              <a:endCxn id="163853" idx="1"/>
            </p:cNvCxnSpPr>
            <p:nvPr/>
          </p:nvCxnSpPr>
          <p:spPr bwMode="auto">
            <a:xfrm>
              <a:off x="6096000" y="3157538"/>
              <a:ext cx="1030288" cy="927100"/>
            </a:xfrm>
            <a:prstGeom prst="straightConnector1">
              <a:avLst/>
            </a:prstGeom>
            <a:noFill/>
            <a:ln w="9525">
              <a:solidFill>
                <a:schemeClr val="tx1"/>
              </a:solidFill>
              <a:round/>
              <a:headEnd/>
              <a:tailEnd/>
            </a:ln>
          </p:spPr>
        </p:cxnSp>
        <p:cxnSp>
          <p:nvCxnSpPr>
            <p:cNvPr id="163880" name="AutoShape 40"/>
            <p:cNvCxnSpPr>
              <a:cxnSpLocks noChangeShapeType="1"/>
              <a:stCxn id="163850" idx="6"/>
              <a:endCxn id="163855" idx="1"/>
            </p:cNvCxnSpPr>
            <p:nvPr/>
          </p:nvCxnSpPr>
          <p:spPr bwMode="auto">
            <a:xfrm>
              <a:off x="6096000" y="3157538"/>
              <a:ext cx="1897063" cy="922337"/>
            </a:xfrm>
            <a:prstGeom prst="straightConnector1">
              <a:avLst/>
            </a:prstGeom>
            <a:noFill/>
            <a:ln w="9525">
              <a:solidFill>
                <a:schemeClr val="tx1"/>
              </a:solidFill>
              <a:round/>
              <a:headEnd/>
              <a:tailEnd/>
            </a:ln>
          </p:spPr>
        </p:cxnSp>
        <p:cxnSp>
          <p:nvCxnSpPr>
            <p:cNvPr id="163881" name="AutoShape 41"/>
            <p:cNvCxnSpPr>
              <a:cxnSpLocks noChangeShapeType="1"/>
              <a:stCxn id="163851" idx="4"/>
              <a:endCxn id="163856" idx="0"/>
            </p:cNvCxnSpPr>
            <p:nvPr/>
          </p:nvCxnSpPr>
          <p:spPr bwMode="auto">
            <a:xfrm flipH="1">
              <a:off x="4657725" y="4248150"/>
              <a:ext cx="261938" cy="806450"/>
            </a:xfrm>
            <a:prstGeom prst="straightConnector1">
              <a:avLst/>
            </a:prstGeom>
            <a:noFill/>
            <a:ln w="9525">
              <a:solidFill>
                <a:schemeClr val="tx1"/>
              </a:solidFill>
              <a:round/>
              <a:headEnd/>
              <a:tailEnd/>
            </a:ln>
          </p:spPr>
        </p:cxnSp>
        <p:cxnSp>
          <p:nvCxnSpPr>
            <p:cNvPr id="163882" name="AutoShape 42"/>
            <p:cNvCxnSpPr>
              <a:cxnSpLocks noChangeShapeType="1"/>
              <a:stCxn id="163854" idx="4"/>
              <a:endCxn id="163857" idx="0"/>
            </p:cNvCxnSpPr>
            <p:nvPr/>
          </p:nvCxnSpPr>
          <p:spPr bwMode="auto">
            <a:xfrm>
              <a:off x="5689600" y="4246563"/>
              <a:ext cx="500063" cy="812800"/>
            </a:xfrm>
            <a:prstGeom prst="straightConnector1">
              <a:avLst/>
            </a:prstGeom>
            <a:noFill/>
            <a:ln w="9525">
              <a:solidFill>
                <a:schemeClr val="tx1"/>
              </a:solidFill>
              <a:round/>
              <a:headEnd/>
              <a:tailEnd/>
            </a:ln>
          </p:spPr>
        </p:cxnSp>
        <p:cxnSp>
          <p:nvCxnSpPr>
            <p:cNvPr id="163883" name="AutoShape 43"/>
            <p:cNvCxnSpPr>
              <a:cxnSpLocks noChangeShapeType="1"/>
              <a:stCxn id="163853" idx="4"/>
              <a:endCxn id="163858" idx="0"/>
            </p:cNvCxnSpPr>
            <p:nvPr/>
          </p:nvCxnSpPr>
          <p:spPr bwMode="auto">
            <a:xfrm flipH="1">
              <a:off x="6935788" y="4246563"/>
              <a:ext cx="261937" cy="806450"/>
            </a:xfrm>
            <a:prstGeom prst="straightConnector1">
              <a:avLst/>
            </a:prstGeom>
            <a:noFill/>
            <a:ln w="9525">
              <a:solidFill>
                <a:schemeClr val="tx1"/>
              </a:solidFill>
              <a:round/>
              <a:headEnd/>
              <a:tailEnd/>
            </a:ln>
          </p:spPr>
        </p:cxnSp>
        <p:cxnSp>
          <p:nvCxnSpPr>
            <p:cNvPr id="163884" name="AutoShape 44"/>
            <p:cNvCxnSpPr>
              <a:cxnSpLocks noChangeShapeType="1"/>
              <a:stCxn id="163852" idx="4"/>
              <a:endCxn id="163860" idx="2"/>
            </p:cNvCxnSpPr>
            <p:nvPr/>
          </p:nvCxnSpPr>
          <p:spPr bwMode="auto">
            <a:xfrm>
              <a:off x="6451600" y="4252913"/>
              <a:ext cx="1249363" cy="890587"/>
            </a:xfrm>
            <a:prstGeom prst="straightConnector1">
              <a:avLst/>
            </a:prstGeom>
            <a:noFill/>
            <a:ln w="9525">
              <a:solidFill>
                <a:schemeClr val="tx1"/>
              </a:solidFill>
              <a:round/>
              <a:headEnd/>
              <a:tailEnd/>
            </a:ln>
          </p:spPr>
        </p:cxnSp>
        <p:cxnSp>
          <p:nvCxnSpPr>
            <p:cNvPr id="163885" name="AutoShape 46"/>
            <p:cNvCxnSpPr>
              <a:cxnSpLocks noChangeShapeType="1"/>
              <a:stCxn id="163855" idx="4"/>
              <a:endCxn id="163860" idx="7"/>
            </p:cNvCxnSpPr>
            <p:nvPr/>
          </p:nvCxnSpPr>
          <p:spPr bwMode="auto">
            <a:xfrm flipH="1">
              <a:off x="7874000" y="4241800"/>
              <a:ext cx="190500" cy="833438"/>
            </a:xfrm>
            <a:prstGeom prst="straightConnector1">
              <a:avLst/>
            </a:prstGeom>
            <a:noFill/>
            <a:ln w="9525">
              <a:solidFill>
                <a:schemeClr val="tx1"/>
              </a:solidFill>
              <a:round/>
              <a:headEnd/>
              <a:tailEnd/>
            </a:ln>
          </p:spPr>
        </p:cxnSp>
        <p:cxnSp>
          <p:nvCxnSpPr>
            <p:cNvPr id="163886" name="AutoShape 47"/>
            <p:cNvCxnSpPr>
              <a:cxnSpLocks noChangeShapeType="1"/>
              <a:stCxn id="163856" idx="4"/>
              <a:endCxn id="163859" idx="4"/>
            </p:cNvCxnSpPr>
            <p:nvPr/>
          </p:nvCxnSpPr>
          <p:spPr bwMode="auto">
            <a:xfrm rot="5400000" flipH="1" flipV="1">
              <a:off x="5041900" y="4857750"/>
              <a:ext cx="1588" cy="769938"/>
            </a:xfrm>
            <a:prstGeom prst="curvedConnector3">
              <a:avLst>
                <a:gd name="adj1" fmla="val -14400000"/>
              </a:avLst>
            </a:prstGeom>
            <a:noFill/>
            <a:ln w="9525">
              <a:solidFill>
                <a:schemeClr val="tx1"/>
              </a:solidFill>
              <a:round/>
              <a:headEnd/>
              <a:tailEnd/>
            </a:ln>
          </p:spPr>
        </p:cxnSp>
        <p:cxnSp>
          <p:nvCxnSpPr>
            <p:cNvPr id="163887" name="AutoShape 48"/>
            <p:cNvCxnSpPr>
              <a:cxnSpLocks noChangeShapeType="1"/>
              <a:stCxn id="163857" idx="5"/>
              <a:endCxn id="163861" idx="4"/>
            </p:cNvCxnSpPr>
            <p:nvPr/>
          </p:nvCxnSpPr>
          <p:spPr bwMode="auto">
            <a:xfrm rot="16200000" flipH="1">
              <a:off x="7445376" y="4037012"/>
              <a:ext cx="11112" cy="2379663"/>
            </a:xfrm>
            <a:prstGeom prst="curvedConnector3">
              <a:avLst>
                <a:gd name="adj1" fmla="val 2300000"/>
              </a:avLst>
            </a:prstGeom>
            <a:noFill/>
            <a:ln w="9525">
              <a:solidFill>
                <a:schemeClr val="tx1"/>
              </a:solidFill>
              <a:round/>
              <a:headEnd/>
              <a:tailEnd/>
            </a:ln>
          </p:spPr>
        </p:cxnSp>
      </p:grpSp>
      <p:sp>
        <p:nvSpPr>
          <p:cNvPr id="163888" name="Text Box 51"/>
          <p:cNvSpPr txBox="1">
            <a:spLocks noChangeArrowheads="1"/>
          </p:cNvSpPr>
          <p:nvPr/>
        </p:nvSpPr>
        <p:spPr bwMode="auto">
          <a:xfrm>
            <a:off x="277813" y="3205163"/>
            <a:ext cx="4062412" cy="1570037"/>
          </a:xfrm>
          <a:prstGeom prst="rect">
            <a:avLst/>
          </a:prstGeom>
          <a:noFill/>
          <a:ln w="9525">
            <a:noFill/>
            <a:miter lim="800000"/>
            <a:headEnd/>
            <a:tailEnd/>
          </a:ln>
        </p:spPr>
        <p:txBody>
          <a:bodyPr wrap="none">
            <a:prstTxWarp prst="textNoShape">
              <a:avLst/>
            </a:prstTxWarp>
            <a:spAutoFit/>
          </a:bodyPr>
          <a:lstStyle/>
          <a:p>
            <a:pPr algn="l" eaLnBrk="0" hangingPunct="0"/>
            <a:r>
              <a:rPr kumimoji="0" lang="en-US" sz="3200">
                <a:latin typeface="Times New Roman" charset="0"/>
              </a:rPr>
              <a:t>w/ Polo Chau &amp;</a:t>
            </a:r>
          </a:p>
          <a:p>
            <a:pPr algn="l" eaLnBrk="0" hangingPunct="0"/>
            <a:r>
              <a:rPr kumimoji="0" lang="en-US" sz="3200">
                <a:latin typeface="Times New Roman" charset="0"/>
              </a:rPr>
              <a:t>Shashank Pandit, CMU</a:t>
            </a:r>
          </a:p>
          <a:p>
            <a:pPr algn="l" eaLnBrk="0" hangingPunct="0"/>
            <a:r>
              <a:rPr kumimoji="0" lang="en-US" sz="3200">
                <a:latin typeface="Times New Roman" charset="0"/>
              </a:rPr>
              <a:t>[www’07]</a:t>
            </a:r>
          </a:p>
        </p:txBody>
      </p:sp>
      <p:pic>
        <p:nvPicPr>
          <p:cNvPr id="163889" name="Picture 52" descr="Shashank_closeup2"/>
          <p:cNvPicPr preferRelativeResize="0">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2035175" y="1790700"/>
            <a:ext cx="1173163" cy="1087438"/>
          </a:xfrm>
          <a:noFill/>
        </p:spPr>
      </p:pic>
      <p:sp>
        <p:nvSpPr>
          <p:cNvPr id="2" name="TextBox 1">
            <a:extLst>
              <a:ext uri="{FF2B5EF4-FFF2-40B4-BE49-F238E27FC236}">
                <a16:creationId xmlns:a16="http://schemas.microsoft.com/office/drawing/2014/main" id="{8DA4A6E8-DFEF-2798-AA5F-61177599ECC5}"/>
              </a:ext>
            </a:extLst>
          </p:cNvPr>
          <p:cNvSpPr txBox="1"/>
          <p:nvPr/>
        </p:nvSpPr>
        <p:spPr>
          <a:xfrm>
            <a:off x="3430444" y="1689576"/>
            <a:ext cx="3853684" cy="892552"/>
          </a:xfrm>
          <a:prstGeom prst="rect">
            <a:avLst/>
          </a:prstGeom>
          <a:noFill/>
        </p:spPr>
        <p:txBody>
          <a:bodyPr wrap="none" rtlCol="0">
            <a:spAutoFit/>
          </a:bodyPr>
          <a:lstStyle/>
          <a:p>
            <a:r>
              <a:rPr lang="en-US" dirty="0">
                <a:latin typeface="+mn-lt"/>
              </a:rPr>
              <a:t>F1.2: buyer-seller collusion</a:t>
            </a:r>
          </a:p>
          <a:p>
            <a:r>
              <a:rPr lang="en-US" dirty="0">
                <a:latin typeface="+mn-lt"/>
              </a:rPr>
              <a:t>E-bay fraud detection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Date Placeholder 4"/>
          <p:cNvSpPr>
            <a:spLocks noGrp="1"/>
          </p:cNvSpPr>
          <p:nvPr>
            <p:ph type="dt" sz="quarter" idx="10"/>
          </p:nvPr>
        </p:nvSpPr>
        <p:spPr>
          <a:noFill/>
        </p:spPr>
        <p:txBody>
          <a:bodyPr/>
          <a:lstStyle/>
          <a:p>
            <a:r>
              <a:rPr lang="en-US"/>
              <a:t>CMU 2024</a:t>
            </a:r>
          </a:p>
        </p:txBody>
      </p:sp>
      <p:sp>
        <p:nvSpPr>
          <p:cNvPr id="164867" name="Footer Placeholder 5"/>
          <p:cNvSpPr>
            <a:spLocks noGrp="1"/>
          </p:cNvSpPr>
          <p:nvPr>
            <p:ph type="ftr" sz="quarter" idx="11"/>
          </p:nvPr>
        </p:nvSpPr>
        <p:spPr>
          <a:noFill/>
        </p:spPr>
        <p:txBody>
          <a:bodyPr/>
          <a:lstStyle/>
          <a:p>
            <a:r>
              <a:rPr lang="fi-FI"/>
              <a:t>C. Faloutsos</a:t>
            </a:r>
            <a:endParaRPr lang="en-US"/>
          </a:p>
        </p:txBody>
      </p:sp>
      <p:sp>
        <p:nvSpPr>
          <p:cNvPr id="164868" name="Slide Number Placeholder 6"/>
          <p:cNvSpPr>
            <a:spLocks noGrp="1"/>
          </p:cNvSpPr>
          <p:nvPr>
            <p:ph type="sldNum" sz="quarter" idx="12"/>
          </p:nvPr>
        </p:nvSpPr>
        <p:spPr>
          <a:noFill/>
        </p:spPr>
        <p:txBody>
          <a:bodyPr/>
          <a:lstStyle/>
          <a:p>
            <a:fld id="{9ACBDC9A-A0B1-644E-B05A-3D61A2432305}" type="slidenum">
              <a:rPr lang="en-US"/>
              <a:pPr/>
              <a:t>13</a:t>
            </a:fld>
            <a:endParaRPr lang="en-US"/>
          </a:p>
        </p:txBody>
      </p:sp>
      <p:sp>
        <p:nvSpPr>
          <p:cNvPr id="164869" name="Rectangle 2"/>
          <p:cNvSpPr>
            <a:spLocks noGrp="1" noChangeArrowheads="1"/>
          </p:cNvSpPr>
          <p:nvPr>
            <p:ph type="title"/>
          </p:nvPr>
        </p:nvSpPr>
        <p:spPr/>
        <p:txBody>
          <a:bodyPr/>
          <a:lstStyle/>
          <a:p>
            <a:r>
              <a:rPr lang="en-US">
                <a:ea typeface="ＭＳ Ｐゴシック" charset="-128"/>
                <a:cs typeface="ＭＳ Ｐゴシック" charset="-128"/>
              </a:rPr>
              <a:t>E-bay Fraud detection</a:t>
            </a:r>
          </a:p>
        </p:txBody>
      </p:sp>
      <p:sp>
        <p:nvSpPr>
          <p:cNvPr id="164870" name="Oval 6"/>
          <p:cNvSpPr>
            <a:spLocks noChangeArrowheads="1"/>
          </p:cNvSpPr>
          <p:nvPr/>
        </p:nvSpPr>
        <p:spPr bwMode="auto">
          <a:xfrm>
            <a:off x="5122863" y="3063875"/>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71" name="Oval 7"/>
          <p:cNvSpPr>
            <a:spLocks noChangeArrowheads="1"/>
          </p:cNvSpPr>
          <p:nvPr/>
        </p:nvSpPr>
        <p:spPr bwMode="auto">
          <a:xfrm>
            <a:off x="6654800" y="306863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72" name="Oval 8"/>
          <p:cNvSpPr>
            <a:spLocks noChangeArrowheads="1"/>
          </p:cNvSpPr>
          <p:nvPr/>
        </p:nvSpPr>
        <p:spPr bwMode="auto">
          <a:xfrm>
            <a:off x="7400925" y="30622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73" name="Oval 9"/>
          <p:cNvSpPr>
            <a:spLocks noChangeArrowheads="1"/>
          </p:cNvSpPr>
          <p:nvPr/>
        </p:nvSpPr>
        <p:spPr bwMode="auto">
          <a:xfrm>
            <a:off x="5892800" y="30622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74" name="Oval 11"/>
          <p:cNvSpPr>
            <a:spLocks noChangeArrowheads="1"/>
          </p:cNvSpPr>
          <p:nvPr/>
        </p:nvSpPr>
        <p:spPr bwMode="auto">
          <a:xfrm>
            <a:off x="4818063" y="405923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75" name="Oval 12"/>
          <p:cNvSpPr>
            <a:spLocks noChangeArrowheads="1"/>
          </p:cNvSpPr>
          <p:nvPr/>
        </p:nvSpPr>
        <p:spPr bwMode="auto">
          <a:xfrm>
            <a:off x="6350000" y="406400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76" name="Oval 13"/>
          <p:cNvSpPr>
            <a:spLocks noChangeArrowheads="1"/>
          </p:cNvSpPr>
          <p:nvPr/>
        </p:nvSpPr>
        <p:spPr bwMode="auto">
          <a:xfrm>
            <a:off x="7096125" y="405765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77" name="Oval 14"/>
          <p:cNvSpPr>
            <a:spLocks noChangeArrowheads="1"/>
          </p:cNvSpPr>
          <p:nvPr/>
        </p:nvSpPr>
        <p:spPr bwMode="auto">
          <a:xfrm>
            <a:off x="5588000" y="405765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78" name="Oval 15"/>
          <p:cNvSpPr>
            <a:spLocks noChangeArrowheads="1"/>
          </p:cNvSpPr>
          <p:nvPr/>
        </p:nvSpPr>
        <p:spPr bwMode="auto">
          <a:xfrm>
            <a:off x="7962900" y="40528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79" name="Oval 16"/>
          <p:cNvSpPr>
            <a:spLocks noChangeArrowheads="1"/>
          </p:cNvSpPr>
          <p:nvPr/>
        </p:nvSpPr>
        <p:spPr bwMode="auto">
          <a:xfrm>
            <a:off x="4556125" y="505460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80" name="Oval 17"/>
          <p:cNvSpPr>
            <a:spLocks noChangeArrowheads="1"/>
          </p:cNvSpPr>
          <p:nvPr/>
        </p:nvSpPr>
        <p:spPr bwMode="auto">
          <a:xfrm>
            <a:off x="6088063" y="5059363"/>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81" name="Oval 18"/>
          <p:cNvSpPr>
            <a:spLocks noChangeArrowheads="1"/>
          </p:cNvSpPr>
          <p:nvPr/>
        </p:nvSpPr>
        <p:spPr bwMode="auto">
          <a:xfrm>
            <a:off x="6834188" y="5053013"/>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82" name="Oval 19"/>
          <p:cNvSpPr>
            <a:spLocks noChangeArrowheads="1"/>
          </p:cNvSpPr>
          <p:nvPr/>
        </p:nvSpPr>
        <p:spPr bwMode="auto">
          <a:xfrm>
            <a:off x="5326063" y="5053013"/>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83" name="Oval 20"/>
          <p:cNvSpPr>
            <a:spLocks noChangeArrowheads="1"/>
          </p:cNvSpPr>
          <p:nvPr/>
        </p:nvSpPr>
        <p:spPr bwMode="auto">
          <a:xfrm>
            <a:off x="7700963" y="504825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4884" name="Oval 21"/>
          <p:cNvSpPr>
            <a:spLocks noChangeArrowheads="1"/>
          </p:cNvSpPr>
          <p:nvPr/>
        </p:nvSpPr>
        <p:spPr bwMode="auto">
          <a:xfrm>
            <a:off x="8539163" y="50434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cxnSp>
        <p:nvCxnSpPr>
          <p:cNvPr id="164885" name="AutoShape 22"/>
          <p:cNvCxnSpPr>
            <a:cxnSpLocks noChangeShapeType="1"/>
            <a:stCxn id="164870" idx="4"/>
            <a:endCxn id="164874" idx="0"/>
          </p:cNvCxnSpPr>
          <p:nvPr/>
        </p:nvCxnSpPr>
        <p:spPr bwMode="auto">
          <a:xfrm flipH="1">
            <a:off x="4919663" y="3252788"/>
            <a:ext cx="304800" cy="806450"/>
          </a:xfrm>
          <a:prstGeom prst="straightConnector1">
            <a:avLst/>
          </a:prstGeom>
          <a:noFill/>
          <a:ln w="9525">
            <a:solidFill>
              <a:schemeClr val="tx1"/>
            </a:solidFill>
            <a:round/>
            <a:headEnd/>
            <a:tailEnd/>
          </a:ln>
        </p:spPr>
      </p:cxnSp>
      <p:cxnSp>
        <p:nvCxnSpPr>
          <p:cNvPr id="164886" name="AutoShape 23"/>
          <p:cNvCxnSpPr>
            <a:cxnSpLocks noChangeShapeType="1"/>
            <a:stCxn id="164870" idx="4"/>
            <a:endCxn id="164877" idx="1"/>
          </p:cNvCxnSpPr>
          <p:nvPr/>
        </p:nvCxnSpPr>
        <p:spPr bwMode="auto">
          <a:xfrm>
            <a:off x="5224463" y="3252788"/>
            <a:ext cx="393700" cy="831850"/>
          </a:xfrm>
          <a:prstGeom prst="straightConnector1">
            <a:avLst/>
          </a:prstGeom>
          <a:noFill/>
          <a:ln w="9525">
            <a:solidFill>
              <a:schemeClr val="tx1"/>
            </a:solidFill>
            <a:round/>
            <a:headEnd/>
            <a:tailEnd/>
          </a:ln>
        </p:spPr>
      </p:cxnSp>
      <p:cxnSp>
        <p:nvCxnSpPr>
          <p:cNvPr id="164887" name="AutoShape 24"/>
          <p:cNvCxnSpPr>
            <a:cxnSpLocks noChangeShapeType="1"/>
            <a:stCxn id="164870" idx="5"/>
            <a:endCxn id="164875" idx="1"/>
          </p:cNvCxnSpPr>
          <p:nvPr/>
        </p:nvCxnSpPr>
        <p:spPr bwMode="auto">
          <a:xfrm>
            <a:off x="5295900" y="3225800"/>
            <a:ext cx="1084263" cy="865188"/>
          </a:xfrm>
          <a:prstGeom prst="straightConnector1">
            <a:avLst/>
          </a:prstGeom>
          <a:noFill/>
          <a:ln w="9525">
            <a:solidFill>
              <a:schemeClr val="tx1"/>
            </a:solidFill>
            <a:round/>
            <a:headEnd/>
            <a:tailEnd/>
          </a:ln>
        </p:spPr>
      </p:cxnSp>
      <p:cxnSp>
        <p:nvCxnSpPr>
          <p:cNvPr id="164888" name="AutoShape 25"/>
          <p:cNvCxnSpPr>
            <a:cxnSpLocks noChangeShapeType="1"/>
            <a:stCxn id="164870" idx="6"/>
            <a:endCxn id="164876" idx="2"/>
          </p:cNvCxnSpPr>
          <p:nvPr/>
        </p:nvCxnSpPr>
        <p:spPr bwMode="auto">
          <a:xfrm>
            <a:off x="5326063" y="3159125"/>
            <a:ext cx="1770062" cy="993775"/>
          </a:xfrm>
          <a:prstGeom prst="straightConnector1">
            <a:avLst/>
          </a:prstGeom>
          <a:noFill/>
          <a:ln w="9525">
            <a:solidFill>
              <a:schemeClr val="tx1"/>
            </a:solidFill>
            <a:round/>
            <a:headEnd/>
            <a:tailEnd/>
          </a:ln>
        </p:spPr>
      </p:cxnSp>
      <p:cxnSp>
        <p:nvCxnSpPr>
          <p:cNvPr id="164889" name="AutoShape 26"/>
          <p:cNvCxnSpPr>
            <a:cxnSpLocks noChangeShapeType="1"/>
            <a:stCxn id="164870" idx="6"/>
            <a:endCxn id="164878" idx="2"/>
          </p:cNvCxnSpPr>
          <p:nvPr/>
        </p:nvCxnSpPr>
        <p:spPr bwMode="auto">
          <a:xfrm>
            <a:off x="5326063" y="3159125"/>
            <a:ext cx="2636837" cy="989013"/>
          </a:xfrm>
          <a:prstGeom prst="straightConnector1">
            <a:avLst/>
          </a:prstGeom>
          <a:noFill/>
          <a:ln w="9525">
            <a:solidFill>
              <a:schemeClr val="tx1"/>
            </a:solidFill>
            <a:round/>
            <a:headEnd/>
            <a:tailEnd/>
          </a:ln>
        </p:spPr>
      </p:cxnSp>
      <p:cxnSp>
        <p:nvCxnSpPr>
          <p:cNvPr id="164890" name="AutoShape 27"/>
          <p:cNvCxnSpPr>
            <a:cxnSpLocks noChangeShapeType="1"/>
            <a:stCxn id="164873" idx="4"/>
            <a:endCxn id="164877" idx="7"/>
          </p:cNvCxnSpPr>
          <p:nvPr/>
        </p:nvCxnSpPr>
        <p:spPr bwMode="auto">
          <a:xfrm flipH="1">
            <a:off x="5761038" y="3251200"/>
            <a:ext cx="233362" cy="833438"/>
          </a:xfrm>
          <a:prstGeom prst="straightConnector1">
            <a:avLst/>
          </a:prstGeom>
          <a:noFill/>
          <a:ln w="9525">
            <a:solidFill>
              <a:schemeClr val="tx1"/>
            </a:solidFill>
            <a:round/>
            <a:headEnd/>
            <a:tailEnd/>
          </a:ln>
        </p:spPr>
      </p:cxnSp>
      <p:cxnSp>
        <p:nvCxnSpPr>
          <p:cNvPr id="164891" name="AutoShape 28"/>
          <p:cNvCxnSpPr>
            <a:cxnSpLocks noChangeShapeType="1"/>
            <a:stCxn id="164873" idx="3"/>
            <a:endCxn id="164874" idx="7"/>
          </p:cNvCxnSpPr>
          <p:nvPr/>
        </p:nvCxnSpPr>
        <p:spPr bwMode="auto">
          <a:xfrm flipH="1">
            <a:off x="4991100" y="3224213"/>
            <a:ext cx="931863" cy="862012"/>
          </a:xfrm>
          <a:prstGeom prst="straightConnector1">
            <a:avLst/>
          </a:prstGeom>
          <a:noFill/>
          <a:ln w="9525">
            <a:solidFill>
              <a:schemeClr val="tx1"/>
            </a:solidFill>
            <a:round/>
            <a:headEnd/>
            <a:tailEnd/>
          </a:ln>
        </p:spPr>
      </p:cxnSp>
      <p:cxnSp>
        <p:nvCxnSpPr>
          <p:cNvPr id="164892" name="AutoShape 29"/>
          <p:cNvCxnSpPr>
            <a:cxnSpLocks noChangeShapeType="1"/>
            <a:stCxn id="164871" idx="3"/>
            <a:endCxn id="164874" idx="7"/>
          </p:cNvCxnSpPr>
          <p:nvPr/>
        </p:nvCxnSpPr>
        <p:spPr bwMode="auto">
          <a:xfrm flipH="1">
            <a:off x="4991100" y="3230563"/>
            <a:ext cx="1693863" cy="855662"/>
          </a:xfrm>
          <a:prstGeom prst="straightConnector1">
            <a:avLst/>
          </a:prstGeom>
          <a:noFill/>
          <a:ln w="9525">
            <a:solidFill>
              <a:schemeClr val="tx1"/>
            </a:solidFill>
            <a:round/>
            <a:headEnd/>
            <a:tailEnd/>
          </a:ln>
        </p:spPr>
      </p:cxnSp>
      <p:cxnSp>
        <p:nvCxnSpPr>
          <p:cNvPr id="164893" name="AutoShape 30"/>
          <p:cNvCxnSpPr>
            <a:cxnSpLocks noChangeShapeType="1"/>
            <a:stCxn id="164872" idx="3"/>
            <a:endCxn id="164874" idx="7"/>
          </p:cNvCxnSpPr>
          <p:nvPr/>
        </p:nvCxnSpPr>
        <p:spPr bwMode="auto">
          <a:xfrm flipH="1">
            <a:off x="4991100" y="3224213"/>
            <a:ext cx="2439988" cy="862012"/>
          </a:xfrm>
          <a:prstGeom prst="straightConnector1">
            <a:avLst/>
          </a:prstGeom>
          <a:noFill/>
          <a:ln w="9525">
            <a:solidFill>
              <a:schemeClr val="tx1"/>
            </a:solidFill>
            <a:round/>
            <a:headEnd/>
            <a:tailEnd/>
          </a:ln>
        </p:spPr>
      </p:cxnSp>
      <p:cxnSp>
        <p:nvCxnSpPr>
          <p:cNvPr id="164894" name="AutoShape 31"/>
          <p:cNvCxnSpPr>
            <a:cxnSpLocks noChangeShapeType="1"/>
            <a:stCxn id="164872" idx="5"/>
            <a:endCxn id="164878" idx="0"/>
          </p:cNvCxnSpPr>
          <p:nvPr/>
        </p:nvCxnSpPr>
        <p:spPr bwMode="auto">
          <a:xfrm>
            <a:off x="7573963" y="3224213"/>
            <a:ext cx="490537" cy="828675"/>
          </a:xfrm>
          <a:prstGeom prst="straightConnector1">
            <a:avLst/>
          </a:prstGeom>
          <a:noFill/>
          <a:ln w="9525">
            <a:solidFill>
              <a:schemeClr val="tx1"/>
            </a:solidFill>
            <a:round/>
            <a:headEnd/>
            <a:tailEnd/>
          </a:ln>
        </p:spPr>
      </p:cxnSp>
      <p:cxnSp>
        <p:nvCxnSpPr>
          <p:cNvPr id="164895" name="AutoShape 32"/>
          <p:cNvCxnSpPr>
            <a:cxnSpLocks noChangeShapeType="1"/>
            <a:stCxn id="164872" idx="4"/>
            <a:endCxn id="164876" idx="7"/>
          </p:cNvCxnSpPr>
          <p:nvPr/>
        </p:nvCxnSpPr>
        <p:spPr bwMode="auto">
          <a:xfrm flipH="1">
            <a:off x="7269163" y="3251200"/>
            <a:ext cx="233362" cy="833438"/>
          </a:xfrm>
          <a:prstGeom prst="straightConnector1">
            <a:avLst/>
          </a:prstGeom>
          <a:noFill/>
          <a:ln w="9525">
            <a:solidFill>
              <a:schemeClr val="tx1"/>
            </a:solidFill>
            <a:round/>
            <a:headEnd/>
            <a:tailEnd/>
          </a:ln>
        </p:spPr>
      </p:cxnSp>
      <p:cxnSp>
        <p:nvCxnSpPr>
          <p:cNvPr id="164896" name="AutoShape 33"/>
          <p:cNvCxnSpPr>
            <a:cxnSpLocks noChangeShapeType="1"/>
            <a:stCxn id="164872" idx="3"/>
            <a:endCxn id="164875" idx="0"/>
          </p:cNvCxnSpPr>
          <p:nvPr/>
        </p:nvCxnSpPr>
        <p:spPr bwMode="auto">
          <a:xfrm flipH="1">
            <a:off x="6451600" y="3224213"/>
            <a:ext cx="979488" cy="839787"/>
          </a:xfrm>
          <a:prstGeom prst="straightConnector1">
            <a:avLst/>
          </a:prstGeom>
          <a:noFill/>
          <a:ln w="9525">
            <a:solidFill>
              <a:schemeClr val="tx1"/>
            </a:solidFill>
            <a:round/>
            <a:headEnd/>
            <a:tailEnd/>
          </a:ln>
        </p:spPr>
      </p:cxnSp>
      <p:cxnSp>
        <p:nvCxnSpPr>
          <p:cNvPr id="164897" name="AutoShape 34"/>
          <p:cNvCxnSpPr>
            <a:cxnSpLocks noChangeShapeType="1"/>
            <a:stCxn id="164871" idx="4"/>
            <a:endCxn id="164877" idx="7"/>
          </p:cNvCxnSpPr>
          <p:nvPr/>
        </p:nvCxnSpPr>
        <p:spPr bwMode="auto">
          <a:xfrm flipH="1">
            <a:off x="5761038" y="3257550"/>
            <a:ext cx="995362" cy="827088"/>
          </a:xfrm>
          <a:prstGeom prst="straightConnector1">
            <a:avLst/>
          </a:prstGeom>
          <a:noFill/>
          <a:ln w="9525">
            <a:solidFill>
              <a:schemeClr val="tx1"/>
            </a:solidFill>
            <a:round/>
            <a:headEnd/>
            <a:tailEnd/>
          </a:ln>
        </p:spPr>
      </p:cxnSp>
      <p:cxnSp>
        <p:nvCxnSpPr>
          <p:cNvPr id="164898" name="AutoShape 35"/>
          <p:cNvCxnSpPr>
            <a:cxnSpLocks noChangeShapeType="1"/>
            <a:stCxn id="164871" idx="4"/>
            <a:endCxn id="164875" idx="0"/>
          </p:cNvCxnSpPr>
          <p:nvPr/>
        </p:nvCxnSpPr>
        <p:spPr bwMode="auto">
          <a:xfrm flipH="1">
            <a:off x="6451600" y="3257550"/>
            <a:ext cx="304800" cy="806450"/>
          </a:xfrm>
          <a:prstGeom prst="straightConnector1">
            <a:avLst/>
          </a:prstGeom>
          <a:noFill/>
          <a:ln w="9525">
            <a:solidFill>
              <a:schemeClr val="tx1"/>
            </a:solidFill>
            <a:round/>
            <a:headEnd/>
            <a:tailEnd/>
          </a:ln>
        </p:spPr>
      </p:cxnSp>
      <p:cxnSp>
        <p:nvCxnSpPr>
          <p:cNvPr id="164899" name="AutoShape 36"/>
          <p:cNvCxnSpPr>
            <a:cxnSpLocks noChangeShapeType="1"/>
            <a:stCxn id="164871" idx="4"/>
            <a:endCxn id="164876" idx="0"/>
          </p:cNvCxnSpPr>
          <p:nvPr/>
        </p:nvCxnSpPr>
        <p:spPr bwMode="auto">
          <a:xfrm>
            <a:off x="6756400" y="3257550"/>
            <a:ext cx="441325" cy="800100"/>
          </a:xfrm>
          <a:prstGeom prst="straightConnector1">
            <a:avLst/>
          </a:prstGeom>
          <a:noFill/>
          <a:ln w="9525">
            <a:solidFill>
              <a:schemeClr val="tx1"/>
            </a:solidFill>
            <a:round/>
            <a:headEnd/>
            <a:tailEnd/>
          </a:ln>
        </p:spPr>
      </p:cxnSp>
      <p:cxnSp>
        <p:nvCxnSpPr>
          <p:cNvPr id="164900" name="AutoShape 37"/>
          <p:cNvCxnSpPr>
            <a:cxnSpLocks noChangeShapeType="1"/>
            <a:stCxn id="164871" idx="5"/>
            <a:endCxn id="164878" idx="1"/>
          </p:cNvCxnSpPr>
          <p:nvPr/>
        </p:nvCxnSpPr>
        <p:spPr bwMode="auto">
          <a:xfrm>
            <a:off x="6827838" y="3230563"/>
            <a:ext cx="1165225" cy="849312"/>
          </a:xfrm>
          <a:prstGeom prst="straightConnector1">
            <a:avLst/>
          </a:prstGeom>
          <a:noFill/>
          <a:ln w="9525">
            <a:solidFill>
              <a:schemeClr val="tx1"/>
            </a:solidFill>
            <a:round/>
            <a:headEnd/>
            <a:tailEnd/>
          </a:ln>
        </p:spPr>
      </p:cxnSp>
      <p:cxnSp>
        <p:nvCxnSpPr>
          <p:cNvPr id="164901" name="AutoShape 38"/>
          <p:cNvCxnSpPr>
            <a:cxnSpLocks noChangeShapeType="1"/>
            <a:stCxn id="164873" idx="5"/>
            <a:endCxn id="164875" idx="0"/>
          </p:cNvCxnSpPr>
          <p:nvPr/>
        </p:nvCxnSpPr>
        <p:spPr bwMode="auto">
          <a:xfrm>
            <a:off x="6065838" y="3224213"/>
            <a:ext cx="385762" cy="839787"/>
          </a:xfrm>
          <a:prstGeom prst="straightConnector1">
            <a:avLst/>
          </a:prstGeom>
          <a:noFill/>
          <a:ln w="9525">
            <a:solidFill>
              <a:schemeClr val="tx1"/>
            </a:solidFill>
            <a:round/>
            <a:headEnd/>
            <a:tailEnd/>
          </a:ln>
        </p:spPr>
      </p:cxnSp>
      <p:cxnSp>
        <p:nvCxnSpPr>
          <p:cNvPr id="164902" name="AutoShape 39"/>
          <p:cNvCxnSpPr>
            <a:cxnSpLocks noChangeShapeType="1"/>
            <a:stCxn id="164873" idx="6"/>
            <a:endCxn id="164876" idx="1"/>
          </p:cNvCxnSpPr>
          <p:nvPr/>
        </p:nvCxnSpPr>
        <p:spPr bwMode="auto">
          <a:xfrm>
            <a:off x="6096000" y="3157538"/>
            <a:ext cx="1030288" cy="927100"/>
          </a:xfrm>
          <a:prstGeom prst="straightConnector1">
            <a:avLst/>
          </a:prstGeom>
          <a:noFill/>
          <a:ln w="9525">
            <a:solidFill>
              <a:schemeClr val="tx1"/>
            </a:solidFill>
            <a:round/>
            <a:headEnd/>
            <a:tailEnd/>
          </a:ln>
        </p:spPr>
      </p:cxnSp>
      <p:cxnSp>
        <p:nvCxnSpPr>
          <p:cNvPr id="164903" name="AutoShape 40"/>
          <p:cNvCxnSpPr>
            <a:cxnSpLocks noChangeShapeType="1"/>
            <a:stCxn id="164873" idx="6"/>
            <a:endCxn id="164878" idx="1"/>
          </p:cNvCxnSpPr>
          <p:nvPr/>
        </p:nvCxnSpPr>
        <p:spPr bwMode="auto">
          <a:xfrm>
            <a:off x="6096000" y="3157538"/>
            <a:ext cx="1897063" cy="922337"/>
          </a:xfrm>
          <a:prstGeom prst="straightConnector1">
            <a:avLst/>
          </a:prstGeom>
          <a:noFill/>
          <a:ln w="9525">
            <a:solidFill>
              <a:schemeClr val="tx1"/>
            </a:solidFill>
            <a:round/>
            <a:headEnd/>
            <a:tailEnd/>
          </a:ln>
        </p:spPr>
      </p:cxnSp>
      <p:cxnSp>
        <p:nvCxnSpPr>
          <p:cNvPr id="164904" name="AutoShape 41"/>
          <p:cNvCxnSpPr>
            <a:cxnSpLocks noChangeShapeType="1"/>
            <a:stCxn id="164874" idx="4"/>
            <a:endCxn id="164879" idx="0"/>
          </p:cNvCxnSpPr>
          <p:nvPr/>
        </p:nvCxnSpPr>
        <p:spPr bwMode="auto">
          <a:xfrm flipH="1">
            <a:off x="4657725" y="4248150"/>
            <a:ext cx="261938" cy="806450"/>
          </a:xfrm>
          <a:prstGeom prst="straightConnector1">
            <a:avLst/>
          </a:prstGeom>
          <a:noFill/>
          <a:ln w="9525">
            <a:solidFill>
              <a:schemeClr val="tx1"/>
            </a:solidFill>
            <a:round/>
            <a:headEnd/>
            <a:tailEnd/>
          </a:ln>
        </p:spPr>
      </p:cxnSp>
      <p:cxnSp>
        <p:nvCxnSpPr>
          <p:cNvPr id="164905" name="AutoShape 42"/>
          <p:cNvCxnSpPr>
            <a:cxnSpLocks noChangeShapeType="1"/>
            <a:stCxn id="164877" idx="4"/>
            <a:endCxn id="164880" idx="0"/>
          </p:cNvCxnSpPr>
          <p:nvPr/>
        </p:nvCxnSpPr>
        <p:spPr bwMode="auto">
          <a:xfrm>
            <a:off x="5689600" y="4246563"/>
            <a:ext cx="500063" cy="812800"/>
          </a:xfrm>
          <a:prstGeom prst="straightConnector1">
            <a:avLst/>
          </a:prstGeom>
          <a:noFill/>
          <a:ln w="9525">
            <a:solidFill>
              <a:schemeClr val="tx1"/>
            </a:solidFill>
            <a:round/>
            <a:headEnd/>
            <a:tailEnd/>
          </a:ln>
        </p:spPr>
      </p:cxnSp>
      <p:cxnSp>
        <p:nvCxnSpPr>
          <p:cNvPr id="164906" name="AutoShape 43"/>
          <p:cNvCxnSpPr>
            <a:cxnSpLocks noChangeShapeType="1"/>
            <a:stCxn id="164876" idx="4"/>
            <a:endCxn id="164881" idx="0"/>
          </p:cNvCxnSpPr>
          <p:nvPr/>
        </p:nvCxnSpPr>
        <p:spPr bwMode="auto">
          <a:xfrm flipH="1">
            <a:off x="6935788" y="4246563"/>
            <a:ext cx="261937" cy="806450"/>
          </a:xfrm>
          <a:prstGeom prst="straightConnector1">
            <a:avLst/>
          </a:prstGeom>
          <a:noFill/>
          <a:ln w="9525">
            <a:solidFill>
              <a:schemeClr val="tx1"/>
            </a:solidFill>
            <a:round/>
            <a:headEnd/>
            <a:tailEnd/>
          </a:ln>
        </p:spPr>
      </p:cxnSp>
      <p:cxnSp>
        <p:nvCxnSpPr>
          <p:cNvPr id="164907" name="AutoShape 44"/>
          <p:cNvCxnSpPr>
            <a:cxnSpLocks noChangeShapeType="1"/>
            <a:stCxn id="164875" idx="4"/>
            <a:endCxn id="164883" idx="2"/>
          </p:cNvCxnSpPr>
          <p:nvPr/>
        </p:nvCxnSpPr>
        <p:spPr bwMode="auto">
          <a:xfrm>
            <a:off x="6451600" y="4252913"/>
            <a:ext cx="1249363" cy="890587"/>
          </a:xfrm>
          <a:prstGeom prst="straightConnector1">
            <a:avLst/>
          </a:prstGeom>
          <a:noFill/>
          <a:ln w="9525">
            <a:solidFill>
              <a:schemeClr val="tx1"/>
            </a:solidFill>
            <a:round/>
            <a:headEnd/>
            <a:tailEnd/>
          </a:ln>
        </p:spPr>
      </p:cxnSp>
      <p:cxnSp>
        <p:nvCxnSpPr>
          <p:cNvPr id="164908" name="AutoShape 46"/>
          <p:cNvCxnSpPr>
            <a:cxnSpLocks noChangeShapeType="1"/>
            <a:stCxn id="164878" idx="4"/>
            <a:endCxn id="164883" idx="7"/>
          </p:cNvCxnSpPr>
          <p:nvPr/>
        </p:nvCxnSpPr>
        <p:spPr bwMode="auto">
          <a:xfrm flipH="1">
            <a:off x="7874000" y="4241800"/>
            <a:ext cx="190500" cy="833438"/>
          </a:xfrm>
          <a:prstGeom prst="straightConnector1">
            <a:avLst/>
          </a:prstGeom>
          <a:noFill/>
          <a:ln w="9525">
            <a:solidFill>
              <a:schemeClr val="tx1"/>
            </a:solidFill>
            <a:round/>
            <a:headEnd/>
            <a:tailEnd/>
          </a:ln>
        </p:spPr>
      </p:cxnSp>
      <p:cxnSp>
        <p:nvCxnSpPr>
          <p:cNvPr id="164909" name="AutoShape 47"/>
          <p:cNvCxnSpPr>
            <a:cxnSpLocks noChangeShapeType="1"/>
            <a:stCxn id="164879" idx="4"/>
            <a:endCxn id="164882" idx="4"/>
          </p:cNvCxnSpPr>
          <p:nvPr/>
        </p:nvCxnSpPr>
        <p:spPr bwMode="auto">
          <a:xfrm rot="5400000" flipH="1" flipV="1">
            <a:off x="5041900" y="4857750"/>
            <a:ext cx="1588" cy="769938"/>
          </a:xfrm>
          <a:prstGeom prst="curvedConnector3">
            <a:avLst>
              <a:gd name="adj1" fmla="val -14400000"/>
            </a:avLst>
          </a:prstGeom>
          <a:noFill/>
          <a:ln w="9525">
            <a:solidFill>
              <a:schemeClr val="tx1"/>
            </a:solidFill>
            <a:round/>
            <a:headEnd/>
            <a:tailEnd/>
          </a:ln>
        </p:spPr>
      </p:cxnSp>
      <p:cxnSp>
        <p:nvCxnSpPr>
          <p:cNvPr id="164910" name="AutoShape 48"/>
          <p:cNvCxnSpPr>
            <a:cxnSpLocks noChangeShapeType="1"/>
            <a:stCxn id="164880" idx="5"/>
            <a:endCxn id="164884" idx="4"/>
          </p:cNvCxnSpPr>
          <p:nvPr/>
        </p:nvCxnSpPr>
        <p:spPr bwMode="auto">
          <a:xfrm rot="16200000" flipH="1">
            <a:off x="7445376" y="4037012"/>
            <a:ext cx="11112" cy="2379663"/>
          </a:xfrm>
          <a:prstGeom prst="curvedConnector3">
            <a:avLst>
              <a:gd name="adj1" fmla="val 2300000"/>
            </a:avLst>
          </a:prstGeom>
          <a:noFill/>
          <a:ln w="9525">
            <a:solidFill>
              <a:schemeClr val="tx1"/>
            </a:solidFill>
            <a:round/>
            <a:headEnd/>
            <a:tailEnd/>
          </a:ln>
        </p:spPr>
      </p:cxnSp>
      <p:sp>
        <p:nvSpPr>
          <p:cNvPr id="52" name="Right Arrow 51"/>
          <p:cNvSpPr/>
          <p:nvPr/>
        </p:nvSpPr>
        <p:spPr bwMode="auto">
          <a:xfrm>
            <a:off x="4351338" y="2928938"/>
            <a:ext cx="538162" cy="450850"/>
          </a:xfrm>
          <a:prstGeom prst="rightArrow">
            <a:avLst/>
          </a:prstGeom>
          <a:solidFill>
            <a:schemeClr val="accent6"/>
          </a:solidFill>
          <a:ln w="28575" cap="flat" cmpd="sng" algn="ctr">
            <a:solidFill>
              <a:schemeClr val="accent6"/>
            </a:solidFill>
            <a:prstDash val="solid"/>
            <a:round/>
            <a:headEnd type="none" w="sm" len="sm"/>
            <a:tailEnd type="triangle" w="med" len="med"/>
          </a:ln>
          <a:effectLst/>
        </p:spPr>
        <p:txBody>
          <a:bodyPr wrap="none" anchor="ctr">
            <a:prstTxWarp prst="textNoShape">
              <a:avLst/>
            </a:prstTxWarp>
          </a:bodyPr>
          <a:lstStyle/>
          <a:p>
            <a:pPr>
              <a:defRPr/>
            </a:pPr>
            <a:endParaRPr lang="en-US">
              <a:latin typeface="Arial" pitchFamily="-112"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Date Placeholder 4"/>
          <p:cNvSpPr>
            <a:spLocks noGrp="1"/>
          </p:cNvSpPr>
          <p:nvPr>
            <p:ph type="dt" sz="quarter" idx="10"/>
          </p:nvPr>
        </p:nvSpPr>
        <p:spPr>
          <a:noFill/>
        </p:spPr>
        <p:txBody>
          <a:bodyPr/>
          <a:lstStyle/>
          <a:p>
            <a:r>
              <a:rPr lang="en-US"/>
              <a:t>CMU 2024</a:t>
            </a:r>
          </a:p>
        </p:txBody>
      </p:sp>
      <p:sp>
        <p:nvSpPr>
          <p:cNvPr id="165891" name="Footer Placeholder 5"/>
          <p:cNvSpPr>
            <a:spLocks noGrp="1"/>
          </p:cNvSpPr>
          <p:nvPr>
            <p:ph type="ftr" sz="quarter" idx="11"/>
          </p:nvPr>
        </p:nvSpPr>
        <p:spPr>
          <a:noFill/>
        </p:spPr>
        <p:txBody>
          <a:bodyPr/>
          <a:lstStyle/>
          <a:p>
            <a:r>
              <a:rPr lang="fi-FI"/>
              <a:t>C. Faloutsos</a:t>
            </a:r>
            <a:endParaRPr lang="en-US"/>
          </a:p>
        </p:txBody>
      </p:sp>
      <p:sp>
        <p:nvSpPr>
          <p:cNvPr id="165892" name="Slide Number Placeholder 6"/>
          <p:cNvSpPr>
            <a:spLocks noGrp="1"/>
          </p:cNvSpPr>
          <p:nvPr>
            <p:ph type="sldNum" sz="quarter" idx="12"/>
          </p:nvPr>
        </p:nvSpPr>
        <p:spPr>
          <a:noFill/>
        </p:spPr>
        <p:txBody>
          <a:bodyPr/>
          <a:lstStyle/>
          <a:p>
            <a:fld id="{ADA93272-75D9-4F40-96B3-FD34EE44235B}" type="slidenum">
              <a:rPr lang="en-US"/>
              <a:pPr/>
              <a:t>14</a:t>
            </a:fld>
            <a:endParaRPr lang="en-US"/>
          </a:p>
        </p:txBody>
      </p:sp>
      <p:sp>
        <p:nvSpPr>
          <p:cNvPr id="165893" name="Rectangle 2"/>
          <p:cNvSpPr>
            <a:spLocks noGrp="1" noChangeArrowheads="1"/>
          </p:cNvSpPr>
          <p:nvPr>
            <p:ph type="title"/>
          </p:nvPr>
        </p:nvSpPr>
        <p:spPr/>
        <p:txBody>
          <a:bodyPr/>
          <a:lstStyle/>
          <a:p>
            <a:r>
              <a:rPr lang="en-US">
                <a:ea typeface="ＭＳ Ｐゴシック" charset="-128"/>
                <a:cs typeface="ＭＳ Ｐゴシック" charset="-128"/>
              </a:rPr>
              <a:t>E-bay Fraud detection</a:t>
            </a:r>
          </a:p>
        </p:txBody>
      </p:sp>
      <p:sp>
        <p:nvSpPr>
          <p:cNvPr id="165894" name="Oval 6"/>
          <p:cNvSpPr>
            <a:spLocks noChangeArrowheads="1"/>
          </p:cNvSpPr>
          <p:nvPr/>
        </p:nvSpPr>
        <p:spPr bwMode="auto">
          <a:xfrm>
            <a:off x="5122863" y="3063875"/>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895" name="Oval 7"/>
          <p:cNvSpPr>
            <a:spLocks noChangeArrowheads="1"/>
          </p:cNvSpPr>
          <p:nvPr/>
        </p:nvSpPr>
        <p:spPr bwMode="auto">
          <a:xfrm>
            <a:off x="6654800" y="306863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896" name="Oval 8"/>
          <p:cNvSpPr>
            <a:spLocks noChangeArrowheads="1"/>
          </p:cNvSpPr>
          <p:nvPr/>
        </p:nvSpPr>
        <p:spPr bwMode="auto">
          <a:xfrm>
            <a:off x="7400925" y="30622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897" name="Oval 9"/>
          <p:cNvSpPr>
            <a:spLocks noChangeArrowheads="1"/>
          </p:cNvSpPr>
          <p:nvPr/>
        </p:nvSpPr>
        <p:spPr bwMode="auto">
          <a:xfrm>
            <a:off x="5892800" y="30622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898" name="Oval 11"/>
          <p:cNvSpPr>
            <a:spLocks noChangeArrowheads="1"/>
          </p:cNvSpPr>
          <p:nvPr/>
        </p:nvSpPr>
        <p:spPr bwMode="auto">
          <a:xfrm>
            <a:off x="4818063" y="405923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899" name="Oval 12"/>
          <p:cNvSpPr>
            <a:spLocks noChangeArrowheads="1"/>
          </p:cNvSpPr>
          <p:nvPr/>
        </p:nvSpPr>
        <p:spPr bwMode="auto">
          <a:xfrm>
            <a:off x="6350000" y="406400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900" name="Oval 13"/>
          <p:cNvSpPr>
            <a:spLocks noChangeArrowheads="1"/>
          </p:cNvSpPr>
          <p:nvPr/>
        </p:nvSpPr>
        <p:spPr bwMode="auto">
          <a:xfrm>
            <a:off x="7096125" y="405765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901" name="Oval 14"/>
          <p:cNvSpPr>
            <a:spLocks noChangeArrowheads="1"/>
          </p:cNvSpPr>
          <p:nvPr/>
        </p:nvSpPr>
        <p:spPr bwMode="auto">
          <a:xfrm>
            <a:off x="5588000" y="405765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902" name="Oval 15"/>
          <p:cNvSpPr>
            <a:spLocks noChangeArrowheads="1"/>
          </p:cNvSpPr>
          <p:nvPr/>
        </p:nvSpPr>
        <p:spPr bwMode="auto">
          <a:xfrm>
            <a:off x="7962900" y="40528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903" name="Oval 16"/>
          <p:cNvSpPr>
            <a:spLocks noChangeArrowheads="1"/>
          </p:cNvSpPr>
          <p:nvPr/>
        </p:nvSpPr>
        <p:spPr bwMode="auto">
          <a:xfrm>
            <a:off x="4556125" y="505460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904" name="Oval 17"/>
          <p:cNvSpPr>
            <a:spLocks noChangeArrowheads="1"/>
          </p:cNvSpPr>
          <p:nvPr/>
        </p:nvSpPr>
        <p:spPr bwMode="auto">
          <a:xfrm>
            <a:off x="6088063" y="5059363"/>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905" name="Oval 18"/>
          <p:cNvSpPr>
            <a:spLocks noChangeArrowheads="1"/>
          </p:cNvSpPr>
          <p:nvPr/>
        </p:nvSpPr>
        <p:spPr bwMode="auto">
          <a:xfrm>
            <a:off x="6834188" y="5053013"/>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906" name="Oval 19"/>
          <p:cNvSpPr>
            <a:spLocks noChangeArrowheads="1"/>
          </p:cNvSpPr>
          <p:nvPr/>
        </p:nvSpPr>
        <p:spPr bwMode="auto">
          <a:xfrm>
            <a:off x="5326063" y="5053013"/>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907" name="Oval 20"/>
          <p:cNvSpPr>
            <a:spLocks noChangeArrowheads="1"/>
          </p:cNvSpPr>
          <p:nvPr/>
        </p:nvSpPr>
        <p:spPr bwMode="auto">
          <a:xfrm>
            <a:off x="7700963" y="5048250"/>
            <a:ext cx="203200" cy="188913"/>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5908" name="Oval 21"/>
          <p:cNvSpPr>
            <a:spLocks noChangeArrowheads="1"/>
          </p:cNvSpPr>
          <p:nvPr/>
        </p:nvSpPr>
        <p:spPr bwMode="auto">
          <a:xfrm>
            <a:off x="8539163" y="5043488"/>
            <a:ext cx="203200" cy="188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cxnSp>
        <p:nvCxnSpPr>
          <p:cNvPr id="165909" name="AutoShape 22"/>
          <p:cNvCxnSpPr>
            <a:cxnSpLocks noChangeShapeType="1"/>
            <a:stCxn id="165894" idx="4"/>
            <a:endCxn id="165898" idx="0"/>
          </p:cNvCxnSpPr>
          <p:nvPr/>
        </p:nvCxnSpPr>
        <p:spPr bwMode="auto">
          <a:xfrm flipH="1">
            <a:off x="4919663" y="3252788"/>
            <a:ext cx="304800" cy="806450"/>
          </a:xfrm>
          <a:prstGeom prst="straightConnector1">
            <a:avLst/>
          </a:prstGeom>
          <a:noFill/>
          <a:ln w="9525">
            <a:solidFill>
              <a:schemeClr val="tx1"/>
            </a:solidFill>
            <a:round/>
            <a:headEnd/>
            <a:tailEnd/>
          </a:ln>
        </p:spPr>
      </p:cxnSp>
      <p:cxnSp>
        <p:nvCxnSpPr>
          <p:cNvPr id="165910" name="AutoShape 23"/>
          <p:cNvCxnSpPr>
            <a:cxnSpLocks noChangeShapeType="1"/>
            <a:stCxn id="165894" idx="4"/>
            <a:endCxn id="165901" idx="1"/>
          </p:cNvCxnSpPr>
          <p:nvPr/>
        </p:nvCxnSpPr>
        <p:spPr bwMode="auto">
          <a:xfrm>
            <a:off x="5224463" y="3252788"/>
            <a:ext cx="393700" cy="831850"/>
          </a:xfrm>
          <a:prstGeom prst="straightConnector1">
            <a:avLst/>
          </a:prstGeom>
          <a:noFill/>
          <a:ln w="9525">
            <a:solidFill>
              <a:schemeClr val="tx1"/>
            </a:solidFill>
            <a:round/>
            <a:headEnd/>
            <a:tailEnd/>
          </a:ln>
        </p:spPr>
      </p:cxnSp>
      <p:cxnSp>
        <p:nvCxnSpPr>
          <p:cNvPr id="165911" name="AutoShape 24"/>
          <p:cNvCxnSpPr>
            <a:cxnSpLocks noChangeShapeType="1"/>
            <a:stCxn id="165894" idx="5"/>
            <a:endCxn id="165899" idx="1"/>
          </p:cNvCxnSpPr>
          <p:nvPr/>
        </p:nvCxnSpPr>
        <p:spPr bwMode="auto">
          <a:xfrm>
            <a:off x="5295900" y="3225800"/>
            <a:ext cx="1084263" cy="865188"/>
          </a:xfrm>
          <a:prstGeom prst="straightConnector1">
            <a:avLst/>
          </a:prstGeom>
          <a:noFill/>
          <a:ln w="9525">
            <a:solidFill>
              <a:schemeClr val="tx1"/>
            </a:solidFill>
            <a:round/>
            <a:headEnd/>
            <a:tailEnd/>
          </a:ln>
        </p:spPr>
      </p:cxnSp>
      <p:cxnSp>
        <p:nvCxnSpPr>
          <p:cNvPr id="165912" name="AutoShape 25"/>
          <p:cNvCxnSpPr>
            <a:cxnSpLocks noChangeShapeType="1"/>
            <a:stCxn id="165894" idx="6"/>
            <a:endCxn id="165900" idx="2"/>
          </p:cNvCxnSpPr>
          <p:nvPr/>
        </p:nvCxnSpPr>
        <p:spPr bwMode="auto">
          <a:xfrm>
            <a:off x="5326063" y="3159125"/>
            <a:ext cx="1770062" cy="993775"/>
          </a:xfrm>
          <a:prstGeom prst="straightConnector1">
            <a:avLst/>
          </a:prstGeom>
          <a:noFill/>
          <a:ln w="9525">
            <a:solidFill>
              <a:schemeClr val="tx1"/>
            </a:solidFill>
            <a:round/>
            <a:headEnd/>
            <a:tailEnd/>
          </a:ln>
        </p:spPr>
      </p:cxnSp>
      <p:cxnSp>
        <p:nvCxnSpPr>
          <p:cNvPr id="165913" name="AutoShape 26"/>
          <p:cNvCxnSpPr>
            <a:cxnSpLocks noChangeShapeType="1"/>
            <a:stCxn id="165894" idx="6"/>
            <a:endCxn id="165902" idx="2"/>
          </p:cNvCxnSpPr>
          <p:nvPr/>
        </p:nvCxnSpPr>
        <p:spPr bwMode="auto">
          <a:xfrm>
            <a:off x="5326063" y="3159125"/>
            <a:ext cx="2636837" cy="989013"/>
          </a:xfrm>
          <a:prstGeom prst="straightConnector1">
            <a:avLst/>
          </a:prstGeom>
          <a:noFill/>
          <a:ln w="9525">
            <a:solidFill>
              <a:schemeClr val="tx1"/>
            </a:solidFill>
            <a:round/>
            <a:headEnd/>
            <a:tailEnd/>
          </a:ln>
        </p:spPr>
      </p:cxnSp>
      <p:cxnSp>
        <p:nvCxnSpPr>
          <p:cNvPr id="165914" name="AutoShape 27"/>
          <p:cNvCxnSpPr>
            <a:cxnSpLocks noChangeShapeType="1"/>
            <a:stCxn id="165897" idx="4"/>
            <a:endCxn id="165901" idx="7"/>
          </p:cNvCxnSpPr>
          <p:nvPr/>
        </p:nvCxnSpPr>
        <p:spPr bwMode="auto">
          <a:xfrm flipH="1">
            <a:off x="5761038" y="3251200"/>
            <a:ext cx="233362" cy="833438"/>
          </a:xfrm>
          <a:prstGeom prst="straightConnector1">
            <a:avLst/>
          </a:prstGeom>
          <a:noFill/>
          <a:ln w="9525">
            <a:solidFill>
              <a:schemeClr val="tx1"/>
            </a:solidFill>
            <a:round/>
            <a:headEnd/>
            <a:tailEnd/>
          </a:ln>
        </p:spPr>
      </p:cxnSp>
      <p:cxnSp>
        <p:nvCxnSpPr>
          <p:cNvPr id="165915" name="AutoShape 28"/>
          <p:cNvCxnSpPr>
            <a:cxnSpLocks noChangeShapeType="1"/>
            <a:stCxn id="165897" idx="3"/>
            <a:endCxn id="165898" idx="7"/>
          </p:cNvCxnSpPr>
          <p:nvPr/>
        </p:nvCxnSpPr>
        <p:spPr bwMode="auto">
          <a:xfrm flipH="1">
            <a:off x="4991100" y="3224213"/>
            <a:ext cx="931863" cy="862012"/>
          </a:xfrm>
          <a:prstGeom prst="straightConnector1">
            <a:avLst/>
          </a:prstGeom>
          <a:noFill/>
          <a:ln w="9525">
            <a:solidFill>
              <a:schemeClr val="tx1"/>
            </a:solidFill>
            <a:round/>
            <a:headEnd/>
            <a:tailEnd/>
          </a:ln>
        </p:spPr>
      </p:cxnSp>
      <p:cxnSp>
        <p:nvCxnSpPr>
          <p:cNvPr id="165916" name="AutoShape 29"/>
          <p:cNvCxnSpPr>
            <a:cxnSpLocks noChangeShapeType="1"/>
            <a:stCxn id="165895" idx="3"/>
            <a:endCxn id="165898" idx="7"/>
          </p:cNvCxnSpPr>
          <p:nvPr/>
        </p:nvCxnSpPr>
        <p:spPr bwMode="auto">
          <a:xfrm flipH="1">
            <a:off x="4991100" y="3230563"/>
            <a:ext cx="1693863" cy="855662"/>
          </a:xfrm>
          <a:prstGeom prst="straightConnector1">
            <a:avLst/>
          </a:prstGeom>
          <a:noFill/>
          <a:ln w="9525">
            <a:solidFill>
              <a:schemeClr val="tx1"/>
            </a:solidFill>
            <a:round/>
            <a:headEnd/>
            <a:tailEnd/>
          </a:ln>
        </p:spPr>
      </p:cxnSp>
      <p:cxnSp>
        <p:nvCxnSpPr>
          <p:cNvPr id="165917" name="AutoShape 30"/>
          <p:cNvCxnSpPr>
            <a:cxnSpLocks noChangeShapeType="1"/>
            <a:stCxn id="165896" idx="3"/>
            <a:endCxn id="165898" idx="7"/>
          </p:cNvCxnSpPr>
          <p:nvPr/>
        </p:nvCxnSpPr>
        <p:spPr bwMode="auto">
          <a:xfrm flipH="1">
            <a:off x="4991100" y="3224213"/>
            <a:ext cx="2439988" cy="862012"/>
          </a:xfrm>
          <a:prstGeom prst="straightConnector1">
            <a:avLst/>
          </a:prstGeom>
          <a:noFill/>
          <a:ln w="9525">
            <a:solidFill>
              <a:schemeClr val="tx1"/>
            </a:solidFill>
            <a:round/>
            <a:headEnd/>
            <a:tailEnd/>
          </a:ln>
        </p:spPr>
      </p:cxnSp>
      <p:cxnSp>
        <p:nvCxnSpPr>
          <p:cNvPr id="165918" name="AutoShape 31"/>
          <p:cNvCxnSpPr>
            <a:cxnSpLocks noChangeShapeType="1"/>
            <a:stCxn id="165896" idx="5"/>
            <a:endCxn id="165902" idx="0"/>
          </p:cNvCxnSpPr>
          <p:nvPr/>
        </p:nvCxnSpPr>
        <p:spPr bwMode="auto">
          <a:xfrm>
            <a:off x="7573963" y="3224213"/>
            <a:ext cx="490537" cy="828675"/>
          </a:xfrm>
          <a:prstGeom prst="straightConnector1">
            <a:avLst/>
          </a:prstGeom>
          <a:noFill/>
          <a:ln w="9525">
            <a:solidFill>
              <a:schemeClr val="tx1"/>
            </a:solidFill>
            <a:round/>
            <a:headEnd/>
            <a:tailEnd/>
          </a:ln>
        </p:spPr>
      </p:cxnSp>
      <p:cxnSp>
        <p:nvCxnSpPr>
          <p:cNvPr id="165919" name="AutoShape 32"/>
          <p:cNvCxnSpPr>
            <a:cxnSpLocks noChangeShapeType="1"/>
            <a:stCxn id="165896" idx="4"/>
            <a:endCxn id="165900" idx="7"/>
          </p:cNvCxnSpPr>
          <p:nvPr/>
        </p:nvCxnSpPr>
        <p:spPr bwMode="auto">
          <a:xfrm flipH="1">
            <a:off x="7269163" y="3251200"/>
            <a:ext cx="233362" cy="833438"/>
          </a:xfrm>
          <a:prstGeom prst="straightConnector1">
            <a:avLst/>
          </a:prstGeom>
          <a:noFill/>
          <a:ln w="9525">
            <a:solidFill>
              <a:schemeClr val="tx1"/>
            </a:solidFill>
            <a:round/>
            <a:headEnd/>
            <a:tailEnd/>
          </a:ln>
        </p:spPr>
      </p:cxnSp>
      <p:cxnSp>
        <p:nvCxnSpPr>
          <p:cNvPr id="165920" name="AutoShape 33"/>
          <p:cNvCxnSpPr>
            <a:cxnSpLocks noChangeShapeType="1"/>
            <a:stCxn id="165896" idx="3"/>
            <a:endCxn id="165899" idx="0"/>
          </p:cNvCxnSpPr>
          <p:nvPr/>
        </p:nvCxnSpPr>
        <p:spPr bwMode="auto">
          <a:xfrm flipH="1">
            <a:off x="6451600" y="3224213"/>
            <a:ext cx="979488" cy="839787"/>
          </a:xfrm>
          <a:prstGeom prst="straightConnector1">
            <a:avLst/>
          </a:prstGeom>
          <a:noFill/>
          <a:ln w="9525">
            <a:solidFill>
              <a:schemeClr val="tx1"/>
            </a:solidFill>
            <a:round/>
            <a:headEnd/>
            <a:tailEnd/>
          </a:ln>
        </p:spPr>
      </p:cxnSp>
      <p:cxnSp>
        <p:nvCxnSpPr>
          <p:cNvPr id="165921" name="AutoShape 34"/>
          <p:cNvCxnSpPr>
            <a:cxnSpLocks noChangeShapeType="1"/>
            <a:stCxn id="165895" idx="4"/>
            <a:endCxn id="165901" idx="7"/>
          </p:cNvCxnSpPr>
          <p:nvPr/>
        </p:nvCxnSpPr>
        <p:spPr bwMode="auto">
          <a:xfrm flipH="1">
            <a:off x="5761038" y="3257550"/>
            <a:ext cx="995362" cy="827088"/>
          </a:xfrm>
          <a:prstGeom prst="straightConnector1">
            <a:avLst/>
          </a:prstGeom>
          <a:noFill/>
          <a:ln w="9525">
            <a:solidFill>
              <a:schemeClr val="tx1"/>
            </a:solidFill>
            <a:round/>
            <a:headEnd/>
            <a:tailEnd/>
          </a:ln>
        </p:spPr>
      </p:cxnSp>
      <p:cxnSp>
        <p:nvCxnSpPr>
          <p:cNvPr id="165922" name="AutoShape 35"/>
          <p:cNvCxnSpPr>
            <a:cxnSpLocks noChangeShapeType="1"/>
            <a:stCxn id="165895" idx="4"/>
            <a:endCxn id="165899" idx="0"/>
          </p:cNvCxnSpPr>
          <p:nvPr/>
        </p:nvCxnSpPr>
        <p:spPr bwMode="auto">
          <a:xfrm flipH="1">
            <a:off x="6451600" y="3257550"/>
            <a:ext cx="304800" cy="806450"/>
          </a:xfrm>
          <a:prstGeom prst="straightConnector1">
            <a:avLst/>
          </a:prstGeom>
          <a:noFill/>
          <a:ln w="9525">
            <a:solidFill>
              <a:schemeClr val="tx1"/>
            </a:solidFill>
            <a:round/>
            <a:headEnd/>
            <a:tailEnd/>
          </a:ln>
        </p:spPr>
      </p:cxnSp>
      <p:cxnSp>
        <p:nvCxnSpPr>
          <p:cNvPr id="165923" name="AutoShape 36"/>
          <p:cNvCxnSpPr>
            <a:cxnSpLocks noChangeShapeType="1"/>
            <a:stCxn id="165895" idx="4"/>
            <a:endCxn id="165900" idx="0"/>
          </p:cNvCxnSpPr>
          <p:nvPr/>
        </p:nvCxnSpPr>
        <p:spPr bwMode="auto">
          <a:xfrm>
            <a:off x="6756400" y="3257550"/>
            <a:ext cx="441325" cy="800100"/>
          </a:xfrm>
          <a:prstGeom prst="straightConnector1">
            <a:avLst/>
          </a:prstGeom>
          <a:noFill/>
          <a:ln w="9525">
            <a:solidFill>
              <a:schemeClr val="tx1"/>
            </a:solidFill>
            <a:round/>
            <a:headEnd/>
            <a:tailEnd/>
          </a:ln>
        </p:spPr>
      </p:cxnSp>
      <p:cxnSp>
        <p:nvCxnSpPr>
          <p:cNvPr id="165924" name="AutoShape 37"/>
          <p:cNvCxnSpPr>
            <a:cxnSpLocks noChangeShapeType="1"/>
            <a:stCxn id="165895" idx="5"/>
            <a:endCxn id="165902" idx="1"/>
          </p:cNvCxnSpPr>
          <p:nvPr/>
        </p:nvCxnSpPr>
        <p:spPr bwMode="auto">
          <a:xfrm>
            <a:off x="6827838" y="3230563"/>
            <a:ext cx="1165225" cy="849312"/>
          </a:xfrm>
          <a:prstGeom prst="straightConnector1">
            <a:avLst/>
          </a:prstGeom>
          <a:noFill/>
          <a:ln w="9525">
            <a:solidFill>
              <a:schemeClr val="tx1"/>
            </a:solidFill>
            <a:round/>
            <a:headEnd/>
            <a:tailEnd/>
          </a:ln>
        </p:spPr>
      </p:cxnSp>
      <p:cxnSp>
        <p:nvCxnSpPr>
          <p:cNvPr id="165925" name="AutoShape 38"/>
          <p:cNvCxnSpPr>
            <a:cxnSpLocks noChangeShapeType="1"/>
            <a:stCxn id="165897" idx="5"/>
            <a:endCxn id="165899" idx="0"/>
          </p:cNvCxnSpPr>
          <p:nvPr/>
        </p:nvCxnSpPr>
        <p:spPr bwMode="auto">
          <a:xfrm>
            <a:off x="6065838" y="3224213"/>
            <a:ext cx="385762" cy="839787"/>
          </a:xfrm>
          <a:prstGeom prst="straightConnector1">
            <a:avLst/>
          </a:prstGeom>
          <a:noFill/>
          <a:ln w="9525">
            <a:solidFill>
              <a:schemeClr val="tx1"/>
            </a:solidFill>
            <a:round/>
            <a:headEnd/>
            <a:tailEnd/>
          </a:ln>
        </p:spPr>
      </p:cxnSp>
      <p:cxnSp>
        <p:nvCxnSpPr>
          <p:cNvPr id="165926" name="AutoShape 39"/>
          <p:cNvCxnSpPr>
            <a:cxnSpLocks noChangeShapeType="1"/>
            <a:stCxn id="165897" idx="6"/>
            <a:endCxn id="165900" idx="1"/>
          </p:cNvCxnSpPr>
          <p:nvPr/>
        </p:nvCxnSpPr>
        <p:spPr bwMode="auto">
          <a:xfrm>
            <a:off x="6096000" y="3157538"/>
            <a:ext cx="1030288" cy="927100"/>
          </a:xfrm>
          <a:prstGeom prst="straightConnector1">
            <a:avLst/>
          </a:prstGeom>
          <a:noFill/>
          <a:ln w="9525">
            <a:solidFill>
              <a:schemeClr val="tx1"/>
            </a:solidFill>
            <a:round/>
            <a:headEnd/>
            <a:tailEnd/>
          </a:ln>
        </p:spPr>
      </p:cxnSp>
      <p:cxnSp>
        <p:nvCxnSpPr>
          <p:cNvPr id="165927" name="AutoShape 40"/>
          <p:cNvCxnSpPr>
            <a:cxnSpLocks noChangeShapeType="1"/>
            <a:stCxn id="165897" idx="6"/>
            <a:endCxn id="165902" idx="1"/>
          </p:cNvCxnSpPr>
          <p:nvPr/>
        </p:nvCxnSpPr>
        <p:spPr bwMode="auto">
          <a:xfrm>
            <a:off x="6096000" y="3157538"/>
            <a:ext cx="1897063" cy="922337"/>
          </a:xfrm>
          <a:prstGeom prst="straightConnector1">
            <a:avLst/>
          </a:prstGeom>
          <a:noFill/>
          <a:ln w="9525">
            <a:solidFill>
              <a:schemeClr val="tx1"/>
            </a:solidFill>
            <a:round/>
            <a:headEnd/>
            <a:tailEnd/>
          </a:ln>
        </p:spPr>
      </p:cxnSp>
      <p:cxnSp>
        <p:nvCxnSpPr>
          <p:cNvPr id="165928" name="AutoShape 41"/>
          <p:cNvCxnSpPr>
            <a:cxnSpLocks noChangeShapeType="1"/>
            <a:stCxn id="165898" idx="4"/>
            <a:endCxn id="165903" idx="0"/>
          </p:cNvCxnSpPr>
          <p:nvPr/>
        </p:nvCxnSpPr>
        <p:spPr bwMode="auto">
          <a:xfrm flipH="1">
            <a:off x="4657725" y="4248150"/>
            <a:ext cx="261938" cy="806450"/>
          </a:xfrm>
          <a:prstGeom prst="straightConnector1">
            <a:avLst/>
          </a:prstGeom>
          <a:noFill/>
          <a:ln w="9525">
            <a:solidFill>
              <a:schemeClr val="tx1"/>
            </a:solidFill>
            <a:round/>
            <a:headEnd/>
            <a:tailEnd/>
          </a:ln>
        </p:spPr>
      </p:cxnSp>
      <p:cxnSp>
        <p:nvCxnSpPr>
          <p:cNvPr id="165929" name="AutoShape 42"/>
          <p:cNvCxnSpPr>
            <a:cxnSpLocks noChangeShapeType="1"/>
            <a:stCxn id="165901" idx="4"/>
            <a:endCxn id="165904" idx="0"/>
          </p:cNvCxnSpPr>
          <p:nvPr/>
        </p:nvCxnSpPr>
        <p:spPr bwMode="auto">
          <a:xfrm>
            <a:off x="5689600" y="4246563"/>
            <a:ext cx="500063" cy="812800"/>
          </a:xfrm>
          <a:prstGeom prst="straightConnector1">
            <a:avLst/>
          </a:prstGeom>
          <a:noFill/>
          <a:ln w="9525">
            <a:solidFill>
              <a:schemeClr val="tx1"/>
            </a:solidFill>
            <a:round/>
            <a:headEnd/>
            <a:tailEnd/>
          </a:ln>
        </p:spPr>
      </p:cxnSp>
      <p:cxnSp>
        <p:nvCxnSpPr>
          <p:cNvPr id="165930" name="AutoShape 43"/>
          <p:cNvCxnSpPr>
            <a:cxnSpLocks noChangeShapeType="1"/>
            <a:stCxn id="165900" idx="4"/>
            <a:endCxn id="165905" idx="0"/>
          </p:cNvCxnSpPr>
          <p:nvPr/>
        </p:nvCxnSpPr>
        <p:spPr bwMode="auto">
          <a:xfrm flipH="1">
            <a:off x="6935788" y="4246563"/>
            <a:ext cx="261937" cy="806450"/>
          </a:xfrm>
          <a:prstGeom prst="straightConnector1">
            <a:avLst/>
          </a:prstGeom>
          <a:noFill/>
          <a:ln w="9525">
            <a:solidFill>
              <a:schemeClr val="tx1"/>
            </a:solidFill>
            <a:round/>
            <a:headEnd/>
            <a:tailEnd/>
          </a:ln>
        </p:spPr>
      </p:cxnSp>
      <p:cxnSp>
        <p:nvCxnSpPr>
          <p:cNvPr id="165931" name="AutoShape 44"/>
          <p:cNvCxnSpPr>
            <a:cxnSpLocks noChangeShapeType="1"/>
            <a:stCxn id="165899" idx="4"/>
            <a:endCxn id="165907" idx="2"/>
          </p:cNvCxnSpPr>
          <p:nvPr/>
        </p:nvCxnSpPr>
        <p:spPr bwMode="auto">
          <a:xfrm>
            <a:off x="6451600" y="4252913"/>
            <a:ext cx="1249363" cy="890587"/>
          </a:xfrm>
          <a:prstGeom prst="straightConnector1">
            <a:avLst/>
          </a:prstGeom>
          <a:noFill/>
          <a:ln w="9525">
            <a:solidFill>
              <a:schemeClr val="tx1"/>
            </a:solidFill>
            <a:round/>
            <a:headEnd/>
            <a:tailEnd/>
          </a:ln>
        </p:spPr>
      </p:cxnSp>
      <p:cxnSp>
        <p:nvCxnSpPr>
          <p:cNvPr id="165932" name="AutoShape 46"/>
          <p:cNvCxnSpPr>
            <a:cxnSpLocks noChangeShapeType="1"/>
            <a:stCxn id="165902" idx="4"/>
            <a:endCxn id="165907" idx="7"/>
          </p:cNvCxnSpPr>
          <p:nvPr/>
        </p:nvCxnSpPr>
        <p:spPr bwMode="auto">
          <a:xfrm flipH="1">
            <a:off x="7874000" y="4241800"/>
            <a:ext cx="190500" cy="833438"/>
          </a:xfrm>
          <a:prstGeom prst="straightConnector1">
            <a:avLst/>
          </a:prstGeom>
          <a:noFill/>
          <a:ln w="9525">
            <a:solidFill>
              <a:schemeClr val="tx1"/>
            </a:solidFill>
            <a:round/>
            <a:headEnd/>
            <a:tailEnd/>
          </a:ln>
        </p:spPr>
      </p:cxnSp>
      <p:cxnSp>
        <p:nvCxnSpPr>
          <p:cNvPr id="165933" name="AutoShape 47"/>
          <p:cNvCxnSpPr>
            <a:cxnSpLocks noChangeShapeType="1"/>
            <a:stCxn id="165903" idx="4"/>
            <a:endCxn id="165906" idx="4"/>
          </p:cNvCxnSpPr>
          <p:nvPr/>
        </p:nvCxnSpPr>
        <p:spPr bwMode="auto">
          <a:xfrm rot="5400000" flipH="1" flipV="1">
            <a:off x="5041900" y="4857750"/>
            <a:ext cx="1588" cy="769938"/>
          </a:xfrm>
          <a:prstGeom prst="curvedConnector3">
            <a:avLst>
              <a:gd name="adj1" fmla="val -14400000"/>
            </a:avLst>
          </a:prstGeom>
          <a:noFill/>
          <a:ln w="9525">
            <a:solidFill>
              <a:schemeClr val="tx1"/>
            </a:solidFill>
            <a:round/>
            <a:headEnd/>
            <a:tailEnd/>
          </a:ln>
        </p:spPr>
      </p:cxnSp>
      <p:cxnSp>
        <p:nvCxnSpPr>
          <p:cNvPr id="165934" name="AutoShape 48"/>
          <p:cNvCxnSpPr>
            <a:cxnSpLocks noChangeShapeType="1"/>
            <a:stCxn id="165904" idx="5"/>
            <a:endCxn id="165908" idx="4"/>
          </p:cNvCxnSpPr>
          <p:nvPr/>
        </p:nvCxnSpPr>
        <p:spPr bwMode="auto">
          <a:xfrm rot="16200000" flipH="1">
            <a:off x="7445376" y="4037012"/>
            <a:ext cx="11112" cy="2379663"/>
          </a:xfrm>
          <a:prstGeom prst="curvedConnector3">
            <a:avLst>
              <a:gd name="adj1" fmla="val 2300000"/>
            </a:avLst>
          </a:prstGeom>
          <a:noFill/>
          <a:ln w="9525">
            <a:solidFill>
              <a:schemeClr val="tx1"/>
            </a:solidFill>
            <a:round/>
            <a:headEnd/>
            <a:tailEnd/>
          </a:ln>
        </p:spPr>
      </p:cxnSp>
      <p:sp>
        <p:nvSpPr>
          <p:cNvPr id="52" name="Right Arrow 51"/>
          <p:cNvSpPr/>
          <p:nvPr/>
        </p:nvSpPr>
        <p:spPr bwMode="auto">
          <a:xfrm>
            <a:off x="3792538" y="4927600"/>
            <a:ext cx="538162" cy="450850"/>
          </a:xfrm>
          <a:prstGeom prst="rightArrow">
            <a:avLst/>
          </a:prstGeom>
          <a:solidFill>
            <a:schemeClr val="accent6"/>
          </a:solidFill>
          <a:ln w="28575" cap="flat" cmpd="sng" algn="ctr">
            <a:solidFill>
              <a:schemeClr val="accent6"/>
            </a:solidFill>
            <a:prstDash val="solid"/>
            <a:round/>
            <a:headEnd type="none" w="sm" len="sm"/>
            <a:tailEnd type="triangle" w="med" len="med"/>
          </a:ln>
          <a:effectLst/>
        </p:spPr>
        <p:txBody>
          <a:bodyPr wrap="none" anchor="ctr">
            <a:prstTxWarp prst="textNoShape">
              <a:avLst/>
            </a:prstTxWarp>
          </a:bodyPr>
          <a:lstStyle/>
          <a:p>
            <a:pPr>
              <a:defRPr/>
            </a:pPr>
            <a:endParaRPr lang="en-US">
              <a:latin typeface="Arial" pitchFamily="-112"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Date Placeholder 3"/>
          <p:cNvSpPr>
            <a:spLocks noGrp="1"/>
          </p:cNvSpPr>
          <p:nvPr>
            <p:ph type="dt" sz="quarter" idx="10"/>
          </p:nvPr>
        </p:nvSpPr>
        <p:spPr>
          <a:noFill/>
        </p:spPr>
        <p:txBody>
          <a:bodyPr/>
          <a:lstStyle/>
          <a:p>
            <a:r>
              <a:rPr lang="en-US"/>
              <a:t>CMU 2024</a:t>
            </a:r>
          </a:p>
        </p:txBody>
      </p:sp>
      <p:sp>
        <p:nvSpPr>
          <p:cNvPr id="166915" name="Footer Placeholder 4"/>
          <p:cNvSpPr>
            <a:spLocks noGrp="1"/>
          </p:cNvSpPr>
          <p:nvPr>
            <p:ph type="ftr" sz="quarter" idx="11"/>
          </p:nvPr>
        </p:nvSpPr>
        <p:spPr>
          <a:noFill/>
        </p:spPr>
        <p:txBody>
          <a:bodyPr/>
          <a:lstStyle/>
          <a:p>
            <a:r>
              <a:rPr lang="fi-FI"/>
              <a:t>C. Faloutsos</a:t>
            </a:r>
            <a:endParaRPr lang="en-US"/>
          </a:p>
        </p:txBody>
      </p:sp>
      <p:sp>
        <p:nvSpPr>
          <p:cNvPr id="166916" name="Slide Number Placeholder 5"/>
          <p:cNvSpPr>
            <a:spLocks noGrp="1"/>
          </p:cNvSpPr>
          <p:nvPr>
            <p:ph type="sldNum" sz="quarter" idx="12"/>
          </p:nvPr>
        </p:nvSpPr>
        <p:spPr>
          <a:noFill/>
        </p:spPr>
        <p:txBody>
          <a:bodyPr/>
          <a:lstStyle/>
          <a:p>
            <a:fld id="{EBA09C5E-1DE9-0B42-A431-62E8CFE2A03B}" type="slidenum">
              <a:rPr lang="en-US"/>
              <a:pPr/>
              <a:t>15</a:t>
            </a:fld>
            <a:endParaRPr lang="en-US"/>
          </a:p>
        </p:txBody>
      </p:sp>
      <p:sp>
        <p:nvSpPr>
          <p:cNvPr id="166917" name="Rectangle 2"/>
          <p:cNvSpPr>
            <a:spLocks noGrp="1" noChangeArrowheads="1"/>
          </p:cNvSpPr>
          <p:nvPr>
            <p:ph type="title"/>
          </p:nvPr>
        </p:nvSpPr>
        <p:spPr/>
        <p:txBody>
          <a:bodyPr/>
          <a:lstStyle/>
          <a:p>
            <a:r>
              <a:rPr lang="en-US" sz="3600">
                <a:ea typeface="ＭＳ Ｐゴシック" charset="-128"/>
                <a:cs typeface="ＭＳ Ｐゴシック" charset="-128"/>
              </a:rPr>
              <a:t>E-bay Fraud detection - NetProbe</a:t>
            </a:r>
          </a:p>
        </p:txBody>
      </p:sp>
      <p:pic>
        <p:nvPicPr>
          <p:cNvPr id="166918" name="Picture 3" descr="netprobe_screenshot_v1"/>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735013" y="1922463"/>
            <a:ext cx="3057525" cy="4114800"/>
          </a:xfrm>
          <a:noFill/>
        </p:spPr>
      </p:pic>
      <p:sp>
        <p:nvSpPr>
          <p:cNvPr id="166919" name="Oval 4"/>
          <p:cNvSpPr>
            <a:spLocks noChangeArrowheads="1"/>
          </p:cNvSpPr>
          <p:nvPr/>
        </p:nvSpPr>
        <p:spPr bwMode="auto">
          <a:xfrm>
            <a:off x="5122863" y="3063875"/>
            <a:ext cx="203200" cy="188913"/>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66920" name="Oval 5"/>
          <p:cNvSpPr>
            <a:spLocks noChangeArrowheads="1"/>
          </p:cNvSpPr>
          <p:nvPr/>
        </p:nvSpPr>
        <p:spPr bwMode="auto">
          <a:xfrm>
            <a:off x="6654800" y="3068638"/>
            <a:ext cx="203200" cy="188912"/>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66921" name="Oval 6"/>
          <p:cNvSpPr>
            <a:spLocks noChangeArrowheads="1"/>
          </p:cNvSpPr>
          <p:nvPr/>
        </p:nvSpPr>
        <p:spPr bwMode="auto">
          <a:xfrm>
            <a:off x="7400925" y="3062288"/>
            <a:ext cx="203200" cy="188912"/>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66922" name="Oval 7"/>
          <p:cNvSpPr>
            <a:spLocks noChangeArrowheads="1"/>
          </p:cNvSpPr>
          <p:nvPr/>
        </p:nvSpPr>
        <p:spPr bwMode="auto">
          <a:xfrm>
            <a:off x="5892800" y="3062288"/>
            <a:ext cx="203200" cy="188912"/>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66923" name="Oval 8"/>
          <p:cNvSpPr>
            <a:spLocks noChangeArrowheads="1"/>
          </p:cNvSpPr>
          <p:nvPr/>
        </p:nvSpPr>
        <p:spPr bwMode="auto">
          <a:xfrm>
            <a:off x="4818063" y="4059238"/>
            <a:ext cx="203200" cy="188912"/>
          </a:xfrm>
          <a:prstGeom prst="ellipse">
            <a:avLst/>
          </a:prstGeom>
          <a:solidFill>
            <a:srgbClr val="FF9900"/>
          </a:solidFill>
          <a:ln w="9525">
            <a:solidFill>
              <a:srgbClr val="FF9900"/>
            </a:solidFill>
            <a:round/>
            <a:headEnd/>
            <a:tailEnd/>
          </a:ln>
        </p:spPr>
        <p:txBody>
          <a:bodyPr wrap="none" anchor="ctr">
            <a:prstTxWarp prst="textNoShape">
              <a:avLst/>
            </a:prstTxWarp>
          </a:bodyPr>
          <a:lstStyle/>
          <a:p>
            <a:endParaRPr lang="en-US"/>
          </a:p>
        </p:txBody>
      </p:sp>
      <p:sp>
        <p:nvSpPr>
          <p:cNvPr id="166924" name="Oval 9"/>
          <p:cNvSpPr>
            <a:spLocks noChangeArrowheads="1"/>
          </p:cNvSpPr>
          <p:nvPr/>
        </p:nvSpPr>
        <p:spPr bwMode="auto">
          <a:xfrm>
            <a:off x="6350000" y="4064000"/>
            <a:ext cx="203200" cy="188913"/>
          </a:xfrm>
          <a:prstGeom prst="ellipse">
            <a:avLst/>
          </a:prstGeom>
          <a:solidFill>
            <a:srgbClr val="FF9900"/>
          </a:solidFill>
          <a:ln w="9525">
            <a:solidFill>
              <a:srgbClr val="FF9900"/>
            </a:solidFill>
            <a:round/>
            <a:headEnd/>
            <a:tailEnd/>
          </a:ln>
        </p:spPr>
        <p:txBody>
          <a:bodyPr wrap="none" anchor="ctr">
            <a:prstTxWarp prst="textNoShape">
              <a:avLst/>
            </a:prstTxWarp>
          </a:bodyPr>
          <a:lstStyle/>
          <a:p>
            <a:endParaRPr lang="en-US"/>
          </a:p>
        </p:txBody>
      </p:sp>
      <p:sp>
        <p:nvSpPr>
          <p:cNvPr id="166925" name="Oval 10"/>
          <p:cNvSpPr>
            <a:spLocks noChangeArrowheads="1"/>
          </p:cNvSpPr>
          <p:nvPr/>
        </p:nvSpPr>
        <p:spPr bwMode="auto">
          <a:xfrm>
            <a:off x="7096125" y="4057650"/>
            <a:ext cx="203200" cy="188913"/>
          </a:xfrm>
          <a:prstGeom prst="ellipse">
            <a:avLst/>
          </a:prstGeom>
          <a:solidFill>
            <a:srgbClr val="FF9900"/>
          </a:solidFill>
          <a:ln w="9525">
            <a:solidFill>
              <a:srgbClr val="FF9900"/>
            </a:solidFill>
            <a:round/>
            <a:headEnd/>
            <a:tailEnd/>
          </a:ln>
        </p:spPr>
        <p:txBody>
          <a:bodyPr wrap="none" anchor="ctr">
            <a:prstTxWarp prst="textNoShape">
              <a:avLst/>
            </a:prstTxWarp>
          </a:bodyPr>
          <a:lstStyle/>
          <a:p>
            <a:endParaRPr lang="en-US"/>
          </a:p>
        </p:txBody>
      </p:sp>
      <p:sp>
        <p:nvSpPr>
          <p:cNvPr id="166926" name="Oval 11"/>
          <p:cNvSpPr>
            <a:spLocks noChangeArrowheads="1"/>
          </p:cNvSpPr>
          <p:nvPr/>
        </p:nvSpPr>
        <p:spPr bwMode="auto">
          <a:xfrm>
            <a:off x="5588000" y="4057650"/>
            <a:ext cx="203200" cy="188913"/>
          </a:xfrm>
          <a:prstGeom prst="ellipse">
            <a:avLst/>
          </a:prstGeom>
          <a:solidFill>
            <a:srgbClr val="FF9900"/>
          </a:solidFill>
          <a:ln w="9525">
            <a:solidFill>
              <a:srgbClr val="FF9900"/>
            </a:solidFill>
            <a:round/>
            <a:headEnd/>
            <a:tailEnd/>
          </a:ln>
        </p:spPr>
        <p:txBody>
          <a:bodyPr wrap="none" anchor="ctr">
            <a:prstTxWarp prst="textNoShape">
              <a:avLst/>
            </a:prstTxWarp>
          </a:bodyPr>
          <a:lstStyle/>
          <a:p>
            <a:endParaRPr lang="en-US"/>
          </a:p>
        </p:txBody>
      </p:sp>
      <p:sp>
        <p:nvSpPr>
          <p:cNvPr id="166927" name="Oval 12"/>
          <p:cNvSpPr>
            <a:spLocks noChangeArrowheads="1"/>
          </p:cNvSpPr>
          <p:nvPr/>
        </p:nvSpPr>
        <p:spPr bwMode="auto">
          <a:xfrm>
            <a:off x="7962900" y="4052888"/>
            <a:ext cx="203200" cy="188912"/>
          </a:xfrm>
          <a:prstGeom prst="ellipse">
            <a:avLst/>
          </a:prstGeom>
          <a:solidFill>
            <a:srgbClr val="FF9900"/>
          </a:solidFill>
          <a:ln w="9525">
            <a:solidFill>
              <a:srgbClr val="FF9900"/>
            </a:solidFill>
            <a:round/>
            <a:headEnd/>
            <a:tailEnd/>
          </a:ln>
        </p:spPr>
        <p:txBody>
          <a:bodyPr wrap="none" anchor="ctr">
            <a:prstTxWarp prst="textNoShape">
              <a:avLst/>
            </a:prstTxWarp>
          </a:bodyPr>
          <a:lstStyle/>
          <a:p>
            <a:endParaRPr lang="en-US"/>
          </a:p>
        </p:txBody>
      </p:sp>
      <p:sp>
        <p:nvSpPr>
          <p:cNvPr id="166928" name="Oval 13"/>
          <p:cNvSpPr>
            <a:spLocks noChangeArrowheads="1"/>
          </p:cNvSpPr>
          <p:nvPr/>
        </p:nvSpPr>
        <p:spPr bwMode="auto">
          <a:xfrm>
            <a:off x="4556125" y="5054600"/>
            <a:ext cx="203200" cy="188913"/>
          </a:xfrm>
          <a:prstGeom prst="ellipse">
            <a:avLst/>
          </a:prstGeom>
          <a:solidFill>
            <a:srgbClr val="006600"/>
          </a:solidFill>
          <a:ln w="9525">
            <a:solidFill>
              <a:srgbClr val="006600"/>
            </a:solidFill>
            <a:round/>
            <a:headEnd/>
            <a:tailEnd/>
          </a:ln>
        </p:spPr>
        <p:txBody>
          <a:bodyPr wrap="none" anchor="ctr">
            <a:prstTxWarp prst="textNoShape">
              <a:avLst/>
            </a:prstTxWarp>
          </a:bodyPr>
          <a:lstStyle/>
          <a:p>
            <a:endParaRPr lang="en-US"/>
          </a:p>
        </p:txBody>
      </p:sp>
      <p:sp>
        <p:nvSpPr>
          <p:cNvPr id="166929" name="Oval 14"/>
          <p:cNvSpPr>
            <a:spLocks noChangeArrowheads="1"/>
          </p:cNvSpPr>
          <p:nvPr/>
        </p:nvSpPr>
        <p:spPr bwMode="auto">
          <a:xfrm>
            <a:off x="6088063" y="5059363"/>
            <a:ext cx="203200" cy="188912"/>
          </a:xfrm>
          <a:prstGeom prst="ellipse">
            <a:avLst/>
          </a:prstGeom>
          <a:solidFill>
            <a:srgbClr val="006600"/>
          </a:solidFill>
          <a:ln w="9525">
            <a:solidFill>
              <a:srgbClr val="006600"/>
            </a:solidFill>
            <a:round/>
            <a:headEnd/>
            <a:tailEnd/>
          </a:ln>
        </p:spPr>
        <p:txBody>
          <a:bodyPr wrap="none" anchor="ctr">
            <a:prstTxWarp prst="textNoShape">
              <a:avLst/>
            </a:prstTxWarp>
          </a:bodyPr>
          <a:lstStyle/>
          <a:p>
            <a:endParaRPr lang="en-US"/>
          </a:p>
        </p:txBody>
      </p:sp>
      <p:sp>
        <p:nvSpPr>
          <p:cNvPr id="166930" name="Oval 15"/>
          <p:cNvSpPr>
            <a:spLocks noChangeArrowheads="1"/>
          </p:cNvSpPr>
          <p:nvPr/>
        </p:nvSpPr>
        <p:spPr bwMode="auto">
          <a:xfrm>
            <a:off x="6834188" y="5053013"/>
            <a:ext cx="203200" cy="188912"/>
          </a:xfrm>
          <a:prstGeom prst="ellipse">
            <a:avLst/>
          </a:prstGeom>
          <a:solidFill>
            <a:srgbClr val="006600"/>
          </a:solidFill>
          <a:ln w="9525">
            <a:solidFill>
              <a:srgbClr val="006600"/>
            </a:solidFill>
            <a:round/>
            <a:headEnd/>
            <a:tailEnd/>
          </a:ln>
        </p:spPr>
        <p:txBody>
          <a:bodyPr wrap="none" anchor="ctr">
            <a:prstTxWarp prst="textNoShape">
              <a:avLst/>
            </a:prstTxWarp>
          </a:bodyPr>
          <a:lstStyle/>
          <a:p>
            <a:endParaRPr lang="en-US"/>
          </a:p>
        </p:txBody>
      </p:sp>
      <p:sp>
        <p:nvSpPr>
          <p:cNvPr id="166931" name="Oval 16"/>
          <p:cNvSpPr>
            <a:spLocks noChangeArrowheads="1"/>
          </p:cNvSpPr>
          <p:nvPr/>
        </p:nvSpPr>
        <p:spPr bwMode="auto">
          <a:xfrm>
            <a:off x="5326063" y="5053013"/>
            <a:ext cx="203200" cy="188912"/>
          </a:xfrm>
          <a:prstGeom prst="ellipse">
            <a:avLst/>
          </a:prstGeom>
          <a:solidFill>
            <a:srgbClr val="006600"/>
          </a:solidFill>
          <a:ln w="9525">
            <a:solidFill>
              <a:srgbClr val="006600"/>
            </a:solidFill>
            <a:round/>
            <a:headEnd/>
            <a:tailEnd/>
          </a:ln>
        </p:spPr>
        <p:txBody>
          <a:bodyPr wrap="none" anchor="ctr">
            <a:prstTxWarp prst="textNoShape">
              <a:avLst/>
            </a:prstTxWarp>
          </a:bodyPr>
          <a:lstStyle/>
          <a:p>
            <a:endParaRPr lang="en-US"/>
          </a:p>
        </p:txBody>
      </p:sp>
      <p:sp>
        <p:nvSpPr>
          <p:cNvPr id="166932" name="Oval 17"/>
          <p:cNvSpPr>
            <a:spLocks noChangeArrowheads="1"/>
          </p:cNvSpPr>
          <p:nvPr/>
        </p:nvSpPr>
        <p:spPr bwMode="auto">
          <a:xfrm>
            <a:off x="7700963" y="5048250"/>
            <a:ext cx="203200" cy="188913"/>
          </a:xfrm>
          <a:prstGeom prst="ellipse">
            <a:avLst/>
          </a:prstGeom>
          <a:solidFill>
            <a:srgbClr val="006600"/>
          </a:solidFill>
          <a:ln w="9525">
            <a:solidFill>
              <a:srgbClr val="006600"/>
            </a:solidFill>
            <a:round/>
            <a:headEnd/>
            <a:tailEnd/>
          </a:ln>
        </p:spPr>
        <p:txBody>
          <a:bodyPr wrap="none" anchor="ctr">
            <a:prstTxWarp prst="textNoShape">
              <a:avLst/>
            </a:prstTxWarp>
          </a:bodyPr>
          <a:lstStyle/>
          <a:p>
            <a:endParaRPr lang="en-US"/>
          </a:p>
        </p:txBody>
      </p:sp>
      <p:sp>
        <p:nvSpPr>
          <p:cNvPr id="166933" name="Oval 18"/>
          <p:cNvSpPr>
            <a:spLocks noChangeArrowheads="1"/>
          </p:cNvSpPr>
          <p:nvPr/>
        </p:nvSpPr>
        <p:spPr bwMode="auto">
          <a:xfrm>
            <a:off x="8539163" y="5043488"/>
            <a:ext cx="203200" cy="188912"/>
          </a:xfrm>
          <a:prstGeom prst="ellipse">
            <a:avLst/>
          </a:prstGeom>
          <a:solidFill>
            <a:srgbClr val="006600"/>
          </a:solidFill>
          <a:ln w="9525">
            <a:solidFill>
              <a:srgbClr val="006600"/>
            </a:solidFill>
            <a:round/>
            <a:headEnd/>
            <a:tailEnd/>
          </a:ln>
        </p:spPr>
        <p:txBody>
          <a:bodyPr wrap="none" anchor="ctr">
            <a:prstTxWarp prst="textNoShape">
              <a:avLst/>
            </a:prstTxWarp>
          </a:bodyPr>
          <a:lstStyle/>
          <a:p>
            <a:endParaRPr lang="en-US"/>
          </a:p>
        </p:txBody>
      </p:sp>
      <p:cxnSp>
        <p:nvCxnSpPr>
          <p:cNvPr id="166934" name="AutoShape 19"/>
          <p:cNvCxnSpPr>
            <a:cxnSpLocks noChangeShapeType="1"/>
            <a:stCxn id="166919" idx="4"/>
            <a:endCxn id="166923" idx="0"/>
          </p:cNvCxnSpPr>
          <p:nvPr/>
        </p:nvCxnSpPr>
        <p:spPr bwMode="auto">
          <a:xfrm flipH="1">
            <a:off x="4919663" y="3252788"/>
            <a:ext cx="304800" cy="806450"/>
          </a:xfrm>
          <a:prstGeom prst="straightConnector1">
            <a:avLst/>
          </a:prstGeom>
          <a:noFill/>
          <a:ln w="9525">
            <a:solidFill>
              <a:schemeClr val="tx1"/>
            </a:solidFill>
            <a:round/>
            <a:headEnd/>
            <a:tailEnd/>
          </a:ln>
        </p:spPr>
      </p:cxnSp>
      <p:cxnSp>
        <p:nvCxnSpPr>
          <p:cNvPr id="166935" name="AutoShape 20"/>
          <p:cNvCxnSpPr>
            <a:cxnSpLocks noChangeShapeType="1"/>
            <a:stCxn id="166919" idx="4"/>
            <a:endCxn id="166926" idx="1"/>
          </p:cNvCxnSpPr>
          <p:nvPr/>
        </p:nvCxnSpPr>
        <p:spPr bwMode="auto">
          <a:xfrm>
            <a:off x="5224463" y="3252788"/>
            <a:ext cx="393700" cy="831850"/>
          </a:xfrm>
          <a:prstGeom prst="straightConnector1">
            <a:avLst/>
          </a:prstGeom>
          <a:noFill/>
          <a:ln w="9525">
            <a:solidFill>
              <a:schemeClr val="tx1"/>
            </a:solidFill>
            <a:round/>
            <a:headEnd/>
            <a:tailEnd/>
          </a:ln>
        </p:spPr>
      </p:cxnSp>
      <p:cxnSp>
        <p:nvCxnSpPr>
          <p:cNvPr id="166936" name="AutoShape 21"/>
          <p:cNvCxnSpPr>
            <a:cxnSpLocks noChangeShapeType="1"/>
            <a:stCxn id="166919" idx="5"/>
            <a:endCxn id="166924" idx="1"/>
          </p:cNvCxnSpPr>
          <p:nvPr/>
        </p:nvCxnSpPr>
        <p:spPr bwMode="auto">
          <a:xfrm>
            <a:off x="5295900" y="3225800"/>
            <a:ext cx="1084263" cy="865188"/>
          </a:xfrm>
          <a:prstGeom prst="straightConnector1">
            <a:avLst/>
          </a:prstGeom>
          <a:noFill/>
          <a:ln w="9525">
            <a:solidFill>
              <a:schemeClr val="tx1"/>
            </a:solidFill>
            <a:round/>
            <a:headEnd/>
            <a:tailEnd/>
          </a:ln>
        </p:spPr>
      </p:cxnSp>
      <p:cxnSp>
        <p:nvCxnSpPr>
          <p:cNvPr id="166937" name="AutoShape 22"/>
          <p:cNvCxnSpPr>
            <a:cxnSpLocks noChangeShapeType="1"/>
            <a:stCxn id="166919" idx="6"/>
            <a:endCxn id="166925" idx="2"/>
          </p:cNvCxnSpPr>
          <p:nvPr/>
        </p:nvCxnSpPr>
        <p:spPr bwMode="auto">
          <a:xfrm>
            <a:off x="5326063" y="3159125"/>
            <a:ext cx="1770062" cy="993775"/>
          </a:xfrm>
          <a:prstGeom prst="straightConnector1">
            <a:avLst/>
          </a:prstGeom>
          <a:noFill/>
          <a:ln w="9525">
            <a:solidFill>
              <a:schemeClr val="tx1"/>
            </a:solidFill>
            <a:round/>
            <a:headEnd/>
            <a:tailEnd/>
          </a:ln>
        </p:spPr>
      </p:cxnSp>
      <p:cxnSp>
        <p:nvCxnSpPr>
          <p:cNvPr id="166938" name="AutoShape 23"/>
          <p:cNvCxnSpPr>
            <a:cxnSpLocks noChangeShapeType="1"/>
            <a:stCxn id="166919" idx="6"/>
            <a:endCxn id="166927" idx="2"/>
          </p:cNvCxnSpPr>
          <p:nvPr/>
        </p:nvCxnSpPr>
        <p:spPr bwMode="auto">
          <a:xfrm>
            <a:off x="5326063" y="3159125"/>
            <a:ext cx="2636837" cy="989013"/>
          </a:xfrm>
          <a:prstGeom prst="straightConnector1">
            <a:avLst/>
          </a:prstGeom>
          <a:noFill/>
          <a:ln w="9525">
            <a:solidFill>
              <a:schemeClr val="tx1"/>
            </a:solidFill>
            <a:round/>
            <a:headEnd/>
            <a:tailEnd/>
          </a:ln>
        </p:spPr>
      </p:cxnSp>
      <p:cxnSp>
        <p:nvCxnSpPr>
          <p:cNvPr id="166939" name="AutoShape 24"/>
          <p:cNvCxnSpPr>
            <a:cxnSpLocks noChangeShapeType="1"/>
            <a:stCxn id="166922" idx="4"/>
            <a:endCxn id="166926" idx="7"/>
          </p:cNvCxnSpPr>
          <p:nvPr/>
        </p:nvCxnSpPr>
        <p:spPr bwMode="auto">
          <a:xfrm flipH="1">
            <a:off x="5761038" y="3251200"/>
            <a:ext cx="233362" cy="833438"/>
          </a:xfrm>
          <a:prstGeom prst="straightConnector1">
            <a:avLst/>
          </a:prstGeom>
          <a:noFill/>
          <a:ln w="9525">
            <a:solidFill>
              <a:schemeClr val="tx1"/>
            </a:solidFill>
            <a:round/>
            <a:headEnd/>
            <a:tailEnd/>
          </a:ln>
        </p:spPr>
      </p:cxnSp>
      <p:cxnSp>
        <p:nvCxnSpPr>
          <p:cNvPr id="166940" name="AutoShape 25"/>
          <p:cNvCxnSpPr>
            <a:cxnSpLocks noChangeShapeType="1"/>
            <a:stCxn id="166922" idx="3"/>
            <a:endCxn id="166923" idx="7"/>
          </p:cNvCxnSpPr>
          <p:nvPr/>
        </p:nvCxnSpPr>
        <p:spPr bwMode="auto">
          <a:xfrm flipH="1">
            <a:off x="4991100" y="3224213"/>
            <a:ext cx="931863" cy="862012"/>
          </a:xfrm>
          <a:prstGeom prst="straightConnector1">
            <a:avLst/>
          </a:prstGeom>
          <a:noFill/>
          <a:ln w="9525">
            <a:solidFill>
              <a:schemeClr val="tx1"/>
            </a:solidFill>
            <a:round/>
            <a:headEnd/>
            <a:tailEnd/>
          </a:ln>
        </p:spPr>
      </p:cxnSp>
      <p:cxnSp>
        <p:nvCxnSpPr>
          <p:cNvPr id="166941" name="AutoShape 26"/>
          <p:cNvCxnSpPr>
            <a:cxnSpLocks noChangeShapeType="1"/>
            <a:stCxn id="166920" idx="3"/>
            <a:endCxn id="166923" idx="7"/>
          </p:cNvCxnSpPr>
          <p:nvPr/>
        </p:nvCxnSpPr>
        <p:spPr bwMode="auto">
          <a:xfrm flipH="1">
            <a:off x="4991100" y="3230563"/>
            <a:ext cx="1693863" cy="855662"/>
          </a:xfrm>
          <a:prstGeom prst="straightConnector1">
            <a:avLst/>
          </a:prstGeom>
          <a:noFill/>
          <a:ln w="9525">
            <a:solidFill>
              <a:schemeClr val="tx1"/>
            </a:solidFill>
            <a:round/>
            <a:headEnd/>
            <a:tailEnd/>
          </a:ln>
        </p:spPr>
      </p:cxnSp>
      <p:cxnSp>
        <p:nvCxnSpPr>
          <p:cNvPr id="166942" name="AutoShape 27"/>
          <p:cNvCxnSpPr>
            <a:cxnSpLocks noChangeShapeType="1"/>
            <a:stCxn id="166921" idx="3"/>
            <a:endCxn id="166923" idx="7"/>
          </p:cNvCxnSpPr>
          <p:nvPr/>
        </p:nvCxnSpPr>
        <p:spPr bwMode="auto">
          <a:xfrm flipH="1">
            <a:off x="4991100" y="3224213"/>
            <a:ext cx="2439988" cy="862012"/>
          </a:xfrm>
          <a:prstGeom prst="straightConnector1">
            <a:avLst/>
          </a:prstGeom>
          <a:noFill/>
          <a:ln w="9525">
            <a:solidFill>
              <a:schemeClr val="tx1"/>
            </a:solidFill>
            <a:round/>
            <a:headEnd/>
            <a:tailEnd/>
          </a:ln>
        </p:spPr>
      </p:cxnSp>
      <p:cxnSp>
        <p:nvCxnSpPr>
          <p:cNvPr id="166943" name="AutoShape 28"/>
          <p:cNvCxnSpPr>
            <a:cxnSpLocks noChangeShapeType="1"/>
            <a:stCxn id="166921" idx="5"/>
            <a:endCxn id="166927" idx="0"/>
          </p:cNvCxnSpPr>
          <p:nvPr/>
        </p:nvCxnSpPr>
        <p:spPr bwMode="auto">
          <a:xfrm>
            <a:off x="7573963" y="3224213"/>
            <a:ext cx="490537" cy="828675"/>
          </a:xfrm>
          <a:prstGeom prst="straightConnector1">
            <a:avLst/>
          </a:prstGeom>
          <a:noFill/>
          <a:ln w="9525">
            <a:solidFill>
              <a:schemeClr val="tx1"/>
            </a:solidFill>
            <a:round/>
            <a:headEnd/>
            <a:tailEnd/>
          </a:ln>
        </p:spPr>
      </p:cxnSp>
      <p:cxnSp>
        <p:nvCxnSpPr>
          <p:cNvPr id="166944" name="AutoShape 29"/>
          <p:cNvCxnSpPr>
            <a:cxnSpLocks noChangeShapeType="1"/>
            <a:stCxn id="166921" idx="4"/>
            <a:endCxn id="166925" idx="7"/>
          </p:cNvCxnSpPr>
          <p:nvPr/>
        </p:nvCxnSpPr>
        <p:spPr bwMode="auto">
          <a:xfrm flipH="1">
            <a:off x="7269163" y="3251200"/>
            <a:ext cx="233362" cy="833438"/>
          </a:xfrm>
          <a:prstGeom prst="straightConnector1">
            <a:avLst/>
          </a:prstGeom>
          <a:noFill/>
          <a:ln w="9525">
            <a:solidFill>
              <a:schemeClr val="tx1"/>
            </a:solidFill>
            <a:round/>
            <a:headEnd/>
            <a:tailEnd/>
          </a:ln>
        </p:spPr>
      </p:cxnSp>
      <p:cxnSp>
        <p:nvCxnSpPr>
          <p:cNvPr id="166945" name="AutoShape 30"/>
          <p:cNvCxnSpPr>
            <a:cxnSpLocks noChangeShapeType="1"/>
            <a:stCxn id="166921" idx="3"/>
            <a:endCxn id="166924" idx="0"/>
          </p:cNvCxnSpPr>
          <p:nvPr/>
        </p:nvCxnSpPr>
        <p:spPr bwMode="auto">
          <a:xfrm flipH="1">
            <a:off x="6451600" y="3224213"/>
            <a:ext cx="979488" cy="839787"/>
          </a:xfrm>
          <a:prstGeom prst="straightConnector1">
            <a:avLst/>
          </a:prstGeom>
          <a:noFill/>
          <a:ln w="9525">
            <a:solidFill>
              <a:schemeClr val="tx1"/>
            </a:solidFill>
            <a:round/>
            <a:headEnd/>
            <a:tailEnd/>
          </a:ln>
        </p:spPr>
      </p:cxnSp>
      <p:cxnSp>
        <p:nvCxnSpPr>
          <p:cNvPr id="166946" name="AutoShape 31"/>
          <p:cNvCxnSpPr>
            <a:cxnSpLocks noChangeShapeType="1"/>
            <a:stCxn id="166920" idx="4"/>
            <a:endCxn id="166926" idx="7"/>
          </p:cNvCxnSpPr>
          <p:nvPr/>
        </p:nvCxnSpPr>
        <p:spPr bwMode="auto">
          <a:xfrm flipH="1">
            <a:off x="5761038" y="3257550"/>
            <a:ext cx="995362" cy="827088"/>
          </a:xfrm>
          <a:prstGeom prst="straightConnector1">
            <a:avLst/>
          </a:prstGeom>
          <a:noFill/>
          <a:ln w="9525">
            <a:solidFill>
              <a:schemeClr val="tx1"/>
            </a:solidFill>
            <a:round/>
            <a:headEnd/>
            <a:tailEnd/>
          </a:ln>
        </p:spPr>
      </p:cxnSp>
      <p:cxnSp>
        <p:nvCxnSpPr>
          <p:cNvPr id="166947" name="AutoShape 32"/>
          <p:cNvCxnSpPr>
            <a:cxnSpLocks noChangeShapeType="1"/>
            <a:stCxn id="166920" idx="4"/>
            <a:endCxn id="166924" idx="0"/>
          </p:cNvCxnSpPr>
          <p:nvPr/>
        </p:nvCxnSpPr>
        <p:spPr bwMode="auto">
          <a:xfrm flipH="1">
            <a:off x="6451600" y="3257550"/>
            <a:ext cx="304800" cy="806450"/>
          </a:xfrm>
          <a:prstGeom prst="straightConnector1">
            <a:avLst/>
          </a:prstGeom>
          <a:noFill/>
          <a:ln w="9525">
            <a:solidFill>
              <a:schemeClr val="tx1"/>
            </a:solidFill>
            <a:round/>
            <a:headEnd/>
            <a:tailEnd/>
          </a:ln>
        </p:spPr>
      </p:cxnSp>
      <p:cxnSp>
        <p:nvCxnSpPr>
          <p:cNvPr id="166948" name="AutoShape 33"/>
          <p:cNvCxnSpPr>
            <a:cxnSpLocks noChangeShapeType="1"/>
            <a:stCxn id="166920" idx="4"/>
            <a:endCxn id="166925" idx="0"/>
          </p:cNvCxnSpPr>
          <p:nvPr/>
        </p:nvCxnSpPr>
        <p:spPr bwMode="auto">
          <a:xfrm>
            <a:off x="6756400" y="3257550"/>
            <a:ext cx="441325" cy="800100"/>
          </a:xfrm>
          <a:prstGeom prst="straightConnector1">
            <a:avLst/>
          </a:prstGeom>
          <a:noFill/>
          <a:ln w="9525">
            <a:solidFill>
              <a:schemeClr val="tx1"/>
            </a:solidFill>
            <a:round/>
            <a:headEnd/>
            <a:tailEnd/>
          </a:ln>
        </p:spPr>
      </p:cxnSp>
      <p:cxnSp>
        <p:nvCxnSpPr>
          <p:cNvPr id="166949" name="AutoShape 34"/>
          <p:cNvCxnSpPr>
            <a:cxnSpLocks noChangeShapeType="1"/>
            <a:stCxn id="166920" idx="5"/>
            <a:endCxn id="166927" idx="1"/>
          </p:cNvCxnSpPr>
          <p:nvPr/>
        </p:nvCxnSpPr>
        <p:spPr bwMode="auto">
          <a:xfrm>
            <a:off x="6827838" y="3230563"/>
            <a:ext cx="1165225" cy="849312"/>
          </a:xfrm>
          <a:prstGeom prst="straightConnector1">
            <a:avLst/>
          </a:prstGeom>
          <a:noFill/>
          <a:ln w="9525">
            <a:solidFill>
              <a:schemeClr val="tx1"/>
            </a:solidFill>
            <a:round/>
            <a:headEnd/>
            <a:tailEnd/>
          </a:ln>
        </p:spPr>
      </p:cxnSp>
      <p:cxnSp>
        <p:nvCxnSpPr>
          <p:cNvPr id="166950" name="AutoShape 35"/>
          <p:cNvCxnSpPr>
            <a:cxnSpLocks noChangeShapeType="1"/>
            <a:stCxn id="166922" idx="5"/>
            <a:endCxn id="166924" idx="0"/>
          </p:cNvCxnSpPr>
          <p:nvPr/>
        </p:nvCxnSpPr>
        <p:spPr bwMode="auto">
          <a:xfrm>
            <a:off x="6065838" y="3224213"/>
            <a:ext cx="385762" cy="839787"/>
          </a:xfrm>
          <a:prstGeom prst="straightConnector1">
            <a:avLst/>
          </a:prstGeom>
          <a:noFill/>
          <a:ln w="9525">
            <a:solidFill>
              <a:schemeClr val="tx1"/>
            </a:solidFill>
            <a:round/>
            <a:headEnd/>
            <a:tailEnd/>
          </a:ln>
        </p:spPr>
      </p:cxnSp>
      <p:cxnSp>
        <p:nvCxnSpPr>
          <p:cNvPr id="166951" name="AutoShape 36"/>
          <p:cNvCxnSpPr>
            <a:cxnSpLocks noChangeShapeType="1"/>
            <a:stCxn id="166922" idx="6"/>
            <a:endCxn id="166925" idx="1"/>
          </p:cNvCxnSpPr>
          <p:nvPr/>
        </p:nvCxnSpPr>
        <p:spPr bwMode="auto">
          <a:xfrm>
            <a:off x="6096000" y="3157538"/>
            <a:ext cx="1030288" cy="927100"/>
          </a:xfrm>
          <a:prstGeom prst="straightConnector1">
            <a:avLst/>
          </a:prstGeom>
          <a:noFill/>
          <a:ln w="9525">
            <a:solidFill>
              <a:schemeClr val="tx1"/>
            </a:solidFill>
            <a:round/>
            <a:headEnd/>
            <a:tailEnd/>
          </a:ln>
        </p:spPr>
      </p:cxnSp>
      <p:cxnSp>
        <p:nvCxnSpPr>
          <p:cNvPr id="166952" name="AutoShape 37"/>
          <p:cNvCxnSpPr>
            <a:cxnSpLocks noChangeShapeType="1"/>
            <a:stCxn id="166922" idx="6"/>
            <a:endCxn id="166927" idx="1"/>
          </p:cNvCxnSpPr>
          <p:nvPr/>
        </p:nvCxnSpPr>
        <p:spPr bwMode="auto">
          <a:xfrm>
            <a:off x="6096000" y="3157538"/>
            <a:ext cx="1897063" cy="922337"/>
          </a:xfrm>
          <a:prstGeom prst="straightConnector1">
            <a:avLst/>
          </a:prstGeom>
          <a:noFill/>
          <a:ln w="9525">
            <a:solidFill>
              <a:schemeClr val="tx1"/>
            </a:solidFill>
            <a:round/>
            <a:headEnd/>
            <a:tailEnd/>
          </a:ln>
        </p:spPr>
      </p:cxnSp>
      <p:cxnSp>
        <p:nvCxnSpPr>
          <p:cNvPr id="166953" name="AutoShape 38"/>
          <p:cNvCxnSpPr>
            <a:cxnSpLocks noChangeShapeType="1"/>
            <a:stCxn id="166923" idx="4"/>
            <a:endCxn id="166928" idx="0"/>
          </p:cNvCxnSpPr>
          <p:nvPr/>
        </p:nvCxnSpPr>
        <p:spPr bwMode="auto">
          <a:xfrm flipH="1">
            <a:off x="4657725" y="4248150"/>
            <a:ext cx="261938" cy="806450"/>
          </a:xfrm>
          <a:prstGeom prst="straightConnector1">
            <a:avLst/>
          </a:prstGeom>
          <a:noFill/>
          <a:ln w="9525">
            <a:solidFill>
              <a:schemeClr val="tx1"/>
            </a:solidFill>
            <a:round/>
            <a:headEnd/>
            <a:tailEnd/>
          </a:ln>
        </p:spPr>
      </p:cxnSp>
      <p:cxnSp>
        <p:nvCxnSpPr>
          <p:cNvPr id="166954" name="AutoShape 39"/>
          <p:cNvCxnSpPr>
            <a:cxnSpLocks noChangeShapeType="1"/>
            <a:stCxn id="166926" idx="4"/>
            <a:endCxn id="166929" idx="0"/>
          </p:cNvCxnSpPr>
          <p:nvPr/>
        </p:nvCxnSpPr>
        <p:spPr bwMode="auto">
          <a:xfrm>
            <a:off x="5689600" y="4246563"/>
            <a:ext cx="500063" cy="812800"/>
          </a:xfrm>
          <a:prstGeom prst="straightConnector1">
            <a:avLst/>
          </a:prstGeom>
          <a:noFill/>
          <a:ln w="9525">
            <a:solidFill>
              <a:schemeClr val="tx1"/>
            </a:solidFill>
            <a:round/>
            <a:headEnd/>
            <a:tailEnd/>
          </a:ln>
        </p:spPr>
      </p:cxnSp>
      <p:cxnSp>
        <p:nvCxnSpPr>
          <p:cNvPr id="166955" name="AutoShape 40"/>
          <p:cNvCxnSpPr>
            <a:cxnSpLocks noChangeShapeType="1"/>
            <a:stCxn id="166925" idx="4"/>
            <a:endCxn id="166930" idx="0"/>
          </p:cNvCxnSpPr>
          <p:nvPr/>
        </p:nvCxnSpPr>
        <p:spPr bwMode="auto">
          <a:xfrm flipH="1">
            <a:off x="6935788" y="4246563"/>
            <a:ext cx="261937" cy="806450"/>
          </a:xfrm>
          <a:prstGeom prst="straightConnector1">
            <a:avLst/>
          </a:prstGeom>
          <a:noFill/>
          <a:ln w="9525">
            <a:solidFill>
              <a:schemeClr val="tx1"/>
            </a:solidFill>
            <a:round/>
            <a:headEnd/>
            <a:tailEnd/>
          </a:ln>
        </p:spPr>
      </p:cxnSp>
      <p:cxnSp>
        <p:nvCxnSpPr>
          <p:cNvPr id="166956" name="AutoShape 41"/>
          <p:cNvCxnSpPr>
            <a:cxnSpLocks noChangeShapeType="1"/>
            <a:stCxn id="166924" idx="4"/>
            <a:endCxn id="166932" idx="2"/>
          </p:cNvCxnSpPr>
          <p:nvPr/>
        </p:nvCxnSpPr>
        <p:spPr bwMode="auto">
          <a:xfrm>
            <a:off x="6451600" y="4252913"/>
            <a:ext cx="1249363" cy="890587"/>
          </a:xfrm>
          <a:prstGeom prst="straightConnector1">
            <a:avLst/>
          </a:prstGeom>
          <a:noFill/>
          <a:ln w="9525">
            <a:solidFill>
              <a:schemeClr val="tx1"/>
            </a:solidFill>
            <a:round/>
            <a:headEnd/>
            <a:tailEnd/>
          </a:ln>
        </p:spPr>
      </p:cxnSp>
      <p:cxnSp>
        <p:nvCxnSpPr>
          <p:cNvPr id="166957" name="AutoShape 42"/>
          <p:cNvCxnSpPr>
            <a:cxnSpLocks noChangeShapeType="1"/>
            <a:stCxn id="166927" idx="4"/>
            <a:endCxn id="166932" idx="7"/>
          </p:cNvCxnSpPr>
          <p:nvPr/>
        </p:nvCxnSpPr>
        <p:spPr bwMode="auto">
          <a:xfrm flipH="1">
            <a:off x="7874000" y="4241800"/>
            <a:ext cx="190500" cy="833438"/>
          </a:xfrm>
          <a:prstGeom prst="straightConnector1">
            <a:avLst/>
          </a:prstGeom>
          <a:noFill/>
          <a:ln w="9525">
            <a:solidFill>
              <a:schemeClr val="tx1"/>
            </a:solidFill>
            <a:round/>
            <a:headEnd/>
            <a:tailEnd/>
          </a:ln>
        </p:spPr>
      </p:cxnSp>
      <p:cxnSp>
        <p:nvCxnSpPr>
          <p:cNvPr id="166958" name="AutoShape 43"/>
          <p:cNvCxnSpPr>
            <a:cxnSpLocks noChangeShapeType="1"/>
            <a:stCxn id="166928" idx="4"/>
            <a:endCxn id="166931" idx="4"/>
          </p:cNvCxnSpPr>
          <p:nvPr/>
        </p:nvCxnSpPr>
        <p:spPr bwMode="auto">
          <a:xfrm rot="5400000" flipH="1" flipV="1">
            <a:off x="5041900" y="4857750"/>
            <a:ext cx="1588" cy="769938"/>
          </a:xfrm>
          <a:prstGeom prst="curvedConnector3">
            <a:avLst>
              <a:gd name="adj1" fmla="val -14400000"/>
            </a:avLst>
          </a:prstGeom>
          <a:noFill/>
          <a:ln w="9525">
            <a:solidFill>
              <a:schemeClr val="tx1"/>
            </a:solidFill>
            <a:round/>
            <a:headEnd/>
            <a:tailEnd/>
          </a:ln>
        </p:spPr>
      </p:cxnSp>
      <p:cxnSp>
        <p:nvCxnSpPr>
          <p:cNvPr id="166959" name="AutoShape 44"/>
          <p:cNvCxnSpPr>
            <a:cxnSpLocks noChangeShapeType="1"/>
            <a:stCxn id="166929" idx="5"/>
            <a:endCxn id="166933" idx="4"/>
          </p:cNvCxnSpPr>
          <p:nvPr/>
        </p:nvCxnSpPr>
        <p:spPr bwMode="auto">
          <a:xfrm rot="16200000" flipH="1">
            <a:off x="7445376" y="4037012"/>
            <a:ext cx="11112" cy="2379663"/>
          </a:xfrm>
          <a:prstGeom prst="curvedConnector3">
            <a:avLst>
              <a:gd name="adj1" fmla="val 2300000"/>
            </a:avLst>
          </a:prstGeom>
          <a:noFill/>
          <a:ln w="9525">
            <a:solidFill>
              <a:schemeClr val="tx1"/>
            </a:solidFill>
            <a:round/>
            <a:headEnd/>
            <a:tailEnd/>
          </a:ln>
        </p:spPr>
      </p:cxnSp>
      <p:grpSp>
        <p:nvGrpSpPr>
          <p:cNvPr id="64" name="Group 63"/>
          <p:cNvGrpSpPr/>
          <p:nvPr/>
        </p:nvGrpSpPr>
        <p:grpSpPr>
          <a:xfrm>
            <a:off x="7200900" y="1485900"/>
            <a:ext cx="1193800" cy="1206500"/>
            <a:chOff x="7200900" y="1485900"/>
            <a:chExt cx="1193800" cy="1206500"/>
          </a:xfrm>
        </p:grpSpPr>
        <p:sp>
          <p:nvSpPr>
            <p:cNvPr id="49" name="Rectangle 48"/>
            <p:cNvSpPr/>
            <p:nvPr/>
          </p:nvSpPr>
          <p:spPr bwMode="auto">
            <a:xfrm>
              <a:off x="7518400" y="1778000"/>
              <a:ext cx="292100" cy="304800"/>
            </a:xfrm>
            <a:prstGeom prst="rect">
              <a:avLst/>
            </a:prstGeom>
            <a:solidFill>
              <a:schemeClr val="tx1">
                <a:lumMod val="40000"/>
                <a:lumOff val="60000"/>
              </a:schemeClr>
            </a:solidFill>
            <a:ln w="3175" cap="flat" cmpd="sng" algn="ctr">
              <a:solidFill>
                <a:schemeClr val="tx1"/>
              </a:solidFill>
              <a:prstDash val="solid"/>
              <a:round/>
              <a:headEnd type="none" w="sm" len="sm"/>
              <a:tailEnd type="none" w="med" len="med"/>
            </a:ln>
            <a:effectLst/>
          </p:spPr>
          <p:txBody>
            <a:bodyPr rtlCol="0" anchor="ctr"/>
            <a:lstStyle/>
            <a:p>
              <a:endParaRPr lang="en-US"/>
            </a:p>
          </p:txBody>
        </p:sp>
        <p:sp>
          <p:nvSpPr>
            <p:cNvPr id="50" name="Rectangle 49"/>
            <p:cNvSpPr/>
            <p:nvPr/>
          </p:nvSpPr>
          <p:spPr bwMode="auto">
            <a:xfrm>
              <a:off x="7810500" y="1778000"/>
              <a:ext cx="292100" cy="304800"/>
            </a:xfrm>
            <a:prstGeom prst="rect">
              <a:avLst/>
            </a:prstGeom>
            <a:solidFill>
              <a:schemeClr val="tx1">
                <a:lumMod val="40000"/>
                <a:lumOff val="60000"/>
              </a:schemeClr>
            </a:solid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51" name="Rectangle 50"/>
            <p:cNvSpPr/>
            <p:nvPr/>
          </p:nvSpPr>
          <p:spPr bwMode="auto">
            <a:xfrm>
              <a:off x="7810500" y="2082800"/>
              <a:ext cx="292100" cy="304800"/>
            </a:xfrm>
            <a:prstGeom prst="rect">
              <a:avLst/>
            </a:prstGeom>
            <a:no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52" name="Rectangle 51"/>
            <p:cNvSpPr/>
            <p:nvPr/>
          </p:nvSpPr>
          <p:spPr bwMode="auto">
            <a:xfrm>
              <a:off x="7518400" y="2082800"/>
              <a:ext cx="292100" cy="304800"/>
            </a:xfrm>
            <a:prstGeom prst="rect">
              <a:avLst/>
            </a:prstGeom>
            <a:solidFill>
              <a:srgbClr val="5C5CFF"/>
            </a:solid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53" name="Oval 52"/>
            <p:cNvSpPr/>
            <p:nvPr/>
          </p:nvSpPr>
          <p:spPr bwMode="auto">
            <a:xfrm>
              <a:off x="7200900" y="1866900"/>
              <a:ext cx="127000" cy="139700"/>
            </a:xfrm>
            <a:prstGeom prst="ellipse">
              <a:avLst/>
            </a:prstGeom>
            <a:solidFill>
              <a:srgbClr val="008000"/>
            </a:solidFill>
            <a:ln w="3175" cap="flat" cmpd="sng" algn="ctr">
              <a:noFill/>
              <a:prstDash val="solid"/>
              <a:round/>
              <a:headEnd type="none" w="sm" len="sm"/>
              <a:tailEnd type="none" w="med" len="med"/>
            </a:ln>
            <a:effectLst/>
          </p:spPr>
          <p:txBody>
            <a:bodyPr rtlCol="0" anchor="ctr"/>
            <a:lstStyle/>
            <a:p>
              <a:pPr algn="ctr"/>
              <a:endParaRPr lang="en-US"/>
            </a:p>
          </p:txBody>
        </p:sp>
        <p:sp>
          <p:nvSpPr>
            <p:cNvPr id="54" name="Oval 53"/>
            <p:cNvSpPr/>
            <p:nvPr/>
          </p:nvSpPr>
          <p:spPr bwMode="auto">
            <a:xfrm>
              <a:off x="7594600" y="1498600"/>
              <a:ext cx="127000" cy="139700"/>
            </a:xfrm>
            <a:prstGeom prst="ellipse">
              <a:avLst/>
            </a:prstGeom>
            <a:solidFill>
              <a:srgbClr val="008000"/>
            </a:solidFill>
            <a:ln w="3175" cap="flat" cmpd="sng" algn="ctr">
              <a:noFill/>
              <a:prstDash val="solid"/>
              <a:round/>
              <a:headEnd type="none" w="sm" len="sm"/>
              <a:tailEnd type="none" w="med" len="med"/>
            </a:ln>
            <a:effectLst/>
          </p:spPr>
          <p:txBody>
            <a:bodyPr rtlCol="0" anchor="ctr"/>
            <a:lstStyle/>
            <a:p>
              <a:pPr algn="ctr"/>
              <a:endParaRPr lang="en-US"/>
            </a:p>
          </p:txBody>
        </p:sp>
        <p:sp>
          <p:nvSpPr>
            <p:cNvPr id="55" name="Oval 54"/>
            <p:cNvSpPr/>
            <p:nvPr/>
          </p:nvSpPr>
          <p:spPr bwMode="auto">
            <a:xfrm>
              <a:off x="7213600" y="2209800"/>
              <a:ext cx="127000" cy="139700"/>
            </a:xfrm>
            <a:prstGeom prst="ellipse">
              <a:avLst/>
            </a:prstGeom>
            <a:solidFill>
              <a:srgbClr val="FF8000"/>
            </a:solidFill>
            <a:ln w="3175" cap="flat" cmpd="sng" algn="ctr">
              <a:noFill/>
              <a:prstDash val="solid"/>
              <a:round/>
              <a:headEnd type="none" w="sm" len="sm"/>
              <a:tailEnd type="none" w="med" len="med"/>
            </a:ln>
            <a:effectLst/>
          </p:spPr>
          <p:txBody>
            <a:bodyPr rtlCol="0" anchor="ctr"/>
            <a:lstStyle/>
            <a:p>
              <a:pPr algn="ctr"/>
              <a:endParaRPr lang="en-US"/>
            </a:p>
          </p:txBody>
        </p:sp>
        <p:sp>
          <p:nvSpPr>
            <p:cNvPr id="56" name="Oval 55"/>
            <p:cNvSpPr/>
            <p:nvPr/>
          </p:nvSpPr>
          <p:spPr bwMode="auto">
            <a:xfrm>
              <a:off x="7886700" y="1485900"/>
              <a:ext cx="127000" cy="139700"/>
            </a:xfrm>
            <a:prstGeom prst="ellipse">
              <a:avLst/>
            </a:prstGeom>
            <a:solidFill>
              <a:srgbClr val="FF8000"/>
            </a:solidFill>
            <a:ln w="3175" cap="flat" cmpd="sng" algn="ctr">
              <a:noFill/>
              <a:prstDash val="solid"/>
              <a:round/>
              <a:headEnd type="none" w="sm" len="sm"/>
              <a:tailEnd type="none" w="med" len="med"/>
            </a:ln>
            <a:effectLst/>
          </p:spPr>
          <p:txBody>
            <a:bodyPr rtlCol="0" anchor="ctr"/>
            <a:lstStyle/>
            <a:p>
              <a:endParaRPr lang="en-US"/>
            </a:p>
          </p:txBody>
        </p:sp>
        <p:sp>
          <p:nvSpPr>
            <p:cNvPr id="57" name="Rectangle 56"/>
            <p:cNvSpPr/>
            <p:nvPr/>
          </p:nvSpPr>
          <p:spPr bwMode="auto">
            <a:xfrm>
              <a:off x="7518400" y="2387600"/>
              <a:ext cx="292100" cy="304800"/>
            </a:xfrm>
            <a:prstGeom prst="rect">
              <a:avLst/>
            </a:prstGeom>
            <a:no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58" name="Rectangle 57"/>
            <p:cNvSpPr/>
            <p:nvPr/>
          </p:nvSpPr>
          <p:spPr bwMode="auto">
            <a:xfrm>
              <a:off x="7810500" y="2387600"/>
              <a:ext cx="292100" cy="304800"/>
            </a:xfrm>
            <a:prstGeom prst="rect">
              <a:avLst/>
            </a:prstGeom>
            <a:solidFill>
              <a:schemeClr val="tx1">
                <a:lumMod val="40000"/>
                <a:lumOff val="60000"/>
              </a:schemeClr>
            </a:solidFill>
            <a:ln w="3175" cap="flat" cmpd="sng" algn="ctr">
              <a:solidFill>
                <a:schemeClr val="tx1"/>
              </a:solidFill>
              <a:prstDash val="solid"/>
              <a:round/>
              <a:headEnd type="none" w="sm" len="sm"/>
              <a:tailEnd type="none" w="med" len="med"/>
            </a:ln>
            <a:effectLst/>
          </p:spPr>
          <p:txBody>
            <a:bodyPr rtlCol="0" anchor="ctr"/>
            <a:lstStyle/>
            <a:p>
              <a:endParaRPr lang="en-US"/>
            </a:p>
          </p:txBody>
        </p:sp>
        <p:sp>
          <p:nvSpPr>
            <p:cNvPr id="59" name="Rectangle 58"/>
            <p:cNvSpPr/>
            <p:nvPr/>
          </p:nvSpPr>
          <p:spPr bwMode="auto">
            <a:xfrm>
              <a:off x="8102600" y="1778000"/>
              <a:ext cx="292100" cy="304800"/>
            </a:xfrm>
            <a:prstGeom prst="rect">
              <a:avLst/>
            </a:prstGeom>
            <a:no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60" name="Rectangle 59"/>
            <p:cNvSpPr/>
            <p:nvPr/>
          </p:nvSpPr>
          <p:spPr bwMode="auto">
            <a:xfrm>
              <a:off x="8102600" y="2387600"/>
              <a:ext cx="292100" cy="304800"/>
            </a:xfrm>
            <a:prstGeom prst="rect">
              <a:avLst/>
            </a:prstGeom>
            <a:noFill/>
            <a:ln w="3175" cap="flat" cmpd="sng" algn="ctr">
              <a:solidFill>
                <a:schemeClr val="tx1"/>
              </a:solidFill>
              <a:prstDash val="solid"/>
              <a:round/>
              <a:headEnd type="none" w="sm" len="sm"/>
              <a:tailEnd type="none" w="med" len="med"/>
            </a:ln>
            <a:effectLst/>
          </p:spPr>
          <p:txBody>
            <a:bodyPr rtlCol="0" anchor="ctr"/>
            <a:lstStyle/>
            <a:p>
              <a:pPr algn="ctr"/>
              <a:endParaRPr lang="en-US"/>
            </a:p>
          </p:txBody>
        </p:sp>
        <p:sp>
          <p:nvSpPr>
            <p:cNvPr id="61" name="Rectangle 60"/>
            <p:cNvSpPr/>
            <p:nvPr/>
          </p:nvSpPr>
          <p:spPr bwMode="auto">
            <a:xfrm>
              <a:off x="8102600" y="2082800"/>
              <a:ext cx="292100" cy="304800"/>
            </a:xfrm>
            <a:prstGeom prst="rect">
              <a:avLst/>
            </a:prstGeom>
            <a:solidFill>
              <a:schemeClr val="tx1">
                <a:lumMod val="40000"/>
                <a:lumOff val="60000"/>
              </a:schemeClr>
            </a:solidFill>
            <a:ln w="3175" cap="flat" cmpd="sng" algn="ctr">
              <a:solidFill>
                <a:schemeClr val="tx1"/>
              </a:solidFill>
              <a:prstDash val="solid"/>
              <a:round/>
              <a:headEnd type="none" w="sm" len="sm"/>
              <a:tailEnd type="none" w="med" len="med"/>
            </a:ln>
            <a:effectLst/>
          </p:spPr>
          <p:txBody>
            <a:bodyPr rtlCol="0" anchor="ctr"/>
            <a:lstStyle/>
            <a:p>
              <a:endParaRPr lang="en-US"/>
            </a:p>
          </p:txBody>
        </p:sp>
        <p:sp>
          <p:nvSpPr>
            <p:cNvPr id="62" name="Oval 61"/>
            <p:cNvSpPr/>
            <p:nvPr/>
          </p:nvSpPr>
          <p:spPr bwMode="auto">
            <a:xfrm>
              <a:off x="8197850" y="1498600"/>
              <a:ext cx="127000" cy="139700"/>
            </a:xfrm>
            <a:prstGeom prst="ellipse">
              <a:avLst/>
            </a:prstGeom>
            <a:solidFill>
              <a:schemeClr val="tx2"/>
            </a:solidFill>
            <a:ln w="3175" cap="flat" cmpd="sng" algn="ctr">
              <a:noFill/>
              <a:prstDash val="solid"/>
              <a:round/>
              <a:headEnd type="none" w="sm" len="sm"/>
              <a:tailEnd type="none" w="med" len="med"/>
            </a:ln>
            <a:effectLst/>
          </p:spPr>
          <p:txBody>
            <a:bodyPr rtlCol="0" anchor="ctr"/>
            <a:lstStyle/>
            <a:p>
              <a:pPr algn="ctr"/>
              <a:endParaRPr lang="en-US"/>
            </a:p>
          </p:txBody>
        </p:sp>
        <p:sp>
          <p:nvSpPr>
            <p:cNvPr id="63" name="Oval 62"/>
            <p:cNvSpPr/>
            <p:nvPr/>
          </p:nvSpPr>
          <p:spPr bwMode="auto">
            <a:xfrm>
              <a:off x="7213600" y="2495550"/>
              <a:ext cx="127000" cy="139700"/>
            </a:xfrm>
            <a:prstGeom prst="ellipse">
              <a:avLst/>
            </a:prstGeom>
            <a:solidFill>
              <a:schemeClr val="tx2"/>
            </a:solidFill>
            <a:ln w="3175" cap="flat" cmpd="sng" algn="ctr">
              <a:noFill/>
              <a:prstDash val="solid"/>
              <a:round/>
              <a:headEnd type="none" w="sm" len="sm"/>
              <a:tailEnd type="none" w="med" len="med"/>
            </a:ln>
            <a:effectLst/>
          </p:spPr>
          <p:txBody>
            <a:bodyPr rtlCol="0" anchor="ctr"/>
            <a:lstStyle/>
            <a:p>
              <a:endParaRPr lang="en-US"/>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a:ea typeface="ＭＳ Ｐゴシック" charset="-128"/>
                <a:cs typeface="ＭＳ Ｐゴシック" charset="-128"/>
              </a:rPr>
              <a:t>Popular press</a:t>
            </a:r>
          </a:p>
        </p:txBody>
      </p:sp>
      <p:sp>
        <p:nvSpPr>
          <p:cNvPr id="167939" name="Content Placeholder 2"/>
          <p:cNvSpPr>
            <a:spLocks noGrp="1"/>
          </p:cNvSpPr>
          <p:nvPr>
            <p:ph idx="1"/>
          </p:nvPr>
        </p:nvSpPr>
        <p:spPr/>
        <p:txBody>
          <a:bodyPr/>
          <a:lstStyle/>
          <a:p>
            <a:pPr>
              <a:buFontTx/>
              <a:buNone/>
            </a:pPr>
            <a:endParaRPr lang="en-US" dirty="0">
              <a:ea typeface="ＭＳ Ｐゴシック" charset="-128"/>
              <a:cs typeface="ＭＳ Ｐゴシック" charset="-128"/>
            </a:endParaRPr>
          </a:p>
          <a:p>
            <a:pPr>
              <a:buFontTx/>
              <a:buNone/>
            </a:pPr>
            <a:endParaRPr lang="en-US" dirty="0">
              <a:ea typeface="ＭＳ Ｐゴシック" charset="-128"/>
              <a:cs typeface="ＭＳ Ｐゴシック" charset="-128"/>
            </a:endParaRPr>
          </a:p>
          <a:p>
            <a:pPr>
              <a:buFontTx/>
              <a:buNone/>
            </a:pPr>
            <a:endParaRPr lang="en-US" dirty="0">
              <a:ea typeface="ＭＳ Ｐゴシック" charset="-128"/>
              <a:cs typeface="ＭＳ Ｐゴシック" charset="-128"/>
            </a:endParaRPr>
          </a:p>
          <a:p>
            <a:pPr>
              <a:buFontTx/>
              <a:buNone/>
            </a:pPr>
            <a:endParaRPr lang="en-US" dirty="0">
              <a:ea typeface="ＭＳ Ｐゴシック" charset="-128"/>
              <a:cs typeface="ＭＳ Ｐゴシック" charset="-128"/>
            </a:endParaRPr>
          </a:p>
          <a:p>
            <a:endParaRPr lang="en-US" dirty="0">
              <a:ea typeface="ＭＳ Ｐゴシック" charset="-128"/>
              <a:cs typeface="ＭＳ Ｐゴシック" charset="-128"/>
            </a:endParaRPr>
          </a:p>
          <a:p>
            <a:pPr>
              <a:buFontTx/>
              <a:buNone/>
            </a:pPr>
            <a:r>
              <a:rPr lang="en-US" dirty="0">
                <a:ea typeface="ＭＳ Ｐゴシック" charset="-128"/>
                <a:cs typeface="ＭＳ Ｐゴシック" charset="-128"/>
              </a:rPr>
              <a:t>And less desirable attention:</a:t>
            </a:r>
          </a:p>
          <a:p>
            <a:r>
              <a:rPr lang="en-US" dirty="0">
                <a:ea typeface="ＭＳ Ｐゴシック" charset="-128"/>
                <a:cs typeface="ＭＳ Ｐゴシック" charset="-128"/>
              </a:rPr>
              <a:t>E-mail from ‘Belgium police’ (‘copy of your code?’)</a:t>
            </a:r>
          </a:p>
        </p:txBody>
      </p:sp>
      <p:sp>
        <p:nvSpPr>
          <p:cNvPr id="167940" name="Date Placeholder 3"/>
          <p:cNvSpPr>
            <a:spLocks noGrp="1"/>
          </p:cNvSpPr>
          <p:nvPr>
            <p:ph type="dt" sz="quarter" idx="10"/>
          </p:nvPr>
        </p:nvSpPr>
        <p:spPr>
          <a:noFill/>
        </p:spPr>
        <p:txBody>
          <a:bodyPr/>
          <a:lstStyle/>
          <a:p>
            <a:r>
              <a:rPr lang="en-US"/>
              <a:t>CMU 2024</a:t>
            </a:r>
          </a:p>
        </p:txBody>
      </p:sp>
      <p:sp>
        <p:nvSpPr>
          <p:cNvPr id="167941" name="Footer Placeholder 4"/>
          <p:cNvSpPr>
            <a:spLocks noGrp="1"/>
          </p:cNvSpPr>
          <p:nvPr>
            <p:ph type="ftr" sz="quarter" idx="11"/>
          </p:nvPr>
        </p:nvSpPr>
        <p:spPr>
          <a:noFill/>
        </p:spPr>
        <p:txBody>
          <a:bodyPr/>
          <a:lstStyle/>
          <a:p>
            <a:r>
              <a:rPr lang="fi-FI"/>
              <a:t>C. Faloutsos</a:t>
            </a:r>
            <a:endParaRPr lang="en-US"/>
          </a:p>
        </p:txBody>
      </p:sp>
      <p:sp>
        <p:nvSpPr>
          <p:cNvPr id="167942" name="Slide Number Placeholder 5"/>
          <p:cNvSpPr>
            <a:spLocks noGrp="1"/>
          </p:cNvSpPr>
          <p:nvPr>
            <p:ph type="sldNum" sz="quarter" idx="12"/>
          </p:nvPr>
        </p:nvSpPr>
        <p:spPr>
          <a:noFill/>
        </p:spPr>
        <p:txBody>
          <a:bodyPr/>
          <a:lstStyle/>
          <a:p>
            <a:fld id="{3E556D7B-08FB-824C-A18E-1E237A701D29}" type="slidenum">
              <a:rPr lang="en-US" smtClean="0"/>
              <a:pPr/>
              <a:t>16</a:t>
            </a:fld>
            <a:endParaRPr lang="en-US"/>
          </a:p>
        </p:txBody>
      </p:sp>
      <p:pic>
        <p:nvPicPr>
          <p:cNvPr id="167943" name="Picture 6" descr="washpo.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6938" y="2201863"/>
            <a:ext cx="3906837" cy="919162"/>
          </a:xfrm>
          <a:prstGeom prst="rect">
            <a:avLst/>
          </a:prstGeom>
          <a:noFill/>
          <a:ln w="9525">
            <a:noFill/>
            <a:miter lim="800000"/>
            <a:headEnd/>
            <a:tailEnd/>
          </a:ln>
        </p:spPr>
      </p:pic>
      <p:pic>
        <p:nvPicPr>
          <p:cNvPr id="167944" name="Picture 7" descr="USA-Today-Logo.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1506538"/>
            <a:ext cx="1100138" cy="690562"/>
          </a:xfrm>
          <a:prstGeom prst="rect">
            <a:avLst/>
          </a:prstGeom>
          <a:noFill/>
          <a:ln w="9525">
            <a:noFill/>
            <a:miter lim="800000"/>
            <a:headEnd/>
            <a:tailEnd/>
          </a:ln>
        </p:spPr>
      </p:pic>
      <p:pic>
        <p:nvPicPr>
          <p:cNvPr id="167945" name="Picture 8" descr="la_times.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1838" y="3105150"/>
            <a:ext cx="3960812" cy="50165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6D6FF">
            <a:alpha val="50000"/>
          </a:srgbClr>
        </a:solidFill>
        <a:effectLst/>
      </p:bgPr>
    </p:bg>
    <p:spTree>
      <p:nvGrpSpPr>
        <p:cNvPr id="1" name="">
          <a:extLst>
            <a:ext uri="{FF2B5EF4-FFF2-40B4-BE49-F238E27FC236}">
              <a16:creationId xmlns:a16="http://schemas.microsoft.com/office/drawing/2014/main" id="{C58C78A2-019F-5FA7-D4C2-3550007646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ACAA9-8D17-86F9-2A7D-114F8BF0C59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16E54E8-8DA7-1F30-4C39-E079986BE4BC}"/>
              </a:ext>
            </a:extLst>
          </p:cNvPr>
          <p:cNvSpPr>
            <a:spLocks noGrp="1"/>
          </p:cNvSpPr>
          <p:nvPr>
            <p:ph idx="1"/>
          </p:nvPr>
        </p:nvSpPr>
        <p:spPr/>
        <p:txBody>
          <a:bodyPr/>
          <a:lstStyle/>
          <a:p>
            <a:r>
              <a:rPr lang="en-US" dirty="0"/>
              <a:t>Intro – motivation</a:t>
            </a:r>
          </a:p>
          <a:p>
            <a:r>
              <a:rPr lang="en-US" dirty="0"/>
              <a:t>Fraud types in</a:t>
            </a:r>
          </a:p>
          <a:p>
            <a:pPr lvl="1"/>
            <a:r>
              <a:rPr lang="en-US" dirty="0"/>
              <a:t>F1) E-commerce</a:t>
            </a:r>
          </a:p>
          <a:p>
            <a:pPr lvl="2"/>
            <a:r>
              <a:rPr lang="en-US" dirty="0"/>
              <a:t>F1.1) ‘brushing’</a:t>
            </a:r>
          </a:p>
          <a:p>
            <a:pPr lvl="2"/>
            <a:r>
              <a:rPr lang="en-US" dirty="0"/>
              <a:t>F1.2) buyer-seller collusion</a:t>
            </a:r>
          </a:p>
          <a:p>
            <a:pPr lvl="2"/>
            <a:r>
              <a:rPr lang="en-US" dirty="0"/>
              <a:t>F1.3) fake reviews</a:t>
            </a:r>
          </a:p>
          <a:p>
            <a:pPr lvl="1"/>
            <a:r>
              <a:rPr lang="en-US" dirty="0"/>
              <a:t>F2) Financial networks</a:t>
            </a:r>
          </a:p>
          <a:p>
            <a:pPr lvl="1"/>
            <a:r>
              <a:rPr lang="en-US" dirty="0"/>
              <a:t>F3) …</a:t>
            </a:r>
          </a:p>
        </p:txBody>
      </p:sp>
      <p:sp>
        <p:nvSpPr>
          <p:cNvPr id="4" name="Date Placeholder 3">
            <a:extLst>
              <a:ext uri="{FF2B5EF4-FFF2-40B4-BE49-F238E27FC236}">
                <a16:creationId xmlns:a16="http://schemas.microsoft.com/office/drawing/2014/main" id="{431553D7-3076-26A8-6DBF-110FFF70B512}"/>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B50F8371-0405-2DEC-FC78-3683CF5C0CEB}"/>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3472F3E8-1613-125A-5A27-E1F368100BDF}"/>
              </a:ext>
            </a:extLst>
          </p:cNvPr>
          <p:cNvSpPr>
            <a:spLocks noGrp="1"/>
          </p:cNvSpPr>
          <p:nvPr>
            <p:ph type="sldNum" sz="quarter" idx="12"/>
          </p:nvPr>
        </p:nvSpPr>
        <p:spPr/>
        <p:txBody>
          <a:bodyPr/>
          <a:lstStyle/>
          <a:p>
            <a:pPr>
              <a:defRPr/>
            </a:pPr>
            <a:fld id="{F9B43987-7F84-BB4A-8611-CDF75B6A737D}" type="slidenum">
              <a:rPr lang="en-US" smtClean="0"/>
              <a:pPr>
                <a:defRPr/>
              </a:pPr>
              <a:t>17</a:t>
            </a:fld>
            <a:endParaRPr lang="en-US"/>
          </a:p>
        </p:txBody>
      </p:sp>
      <p:pic>
        <p:nvPicPr>
          <p:cNvPr id="8" name="Graphic 7" descr="Hummingbird">
            <a:extLst>
              <a:ext uri="{FF2B5EF4-FFF2-40B4-BE49-F238E27FC236}">
                <a16:creationId xmlns:a16="http://schemas.microsoft.com/office/drawing/2014/main" id="{FAB5168F-2113-73BE-C5AE-1DA916A190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5935">
            <a:off x="7484899" y="677"/>
            <a:ext cx="1217847" cy="1217847"/>
          </a:xfrm>
          <a:prstGeom prst="rect">
            <a:avLst/>
          </a:prstGeom>
        </p:spPr>
      </p:pic>
      <p:sp>
        <p:nvSpPr>
          <p:cNvPr id="7" name="Right Arrow 6">
            <a:extLst>
              <a:ext uri="{FF2B5EF4-FFF2-40B4-BE49-F238E27FC236}">
                <a16:creationId xmlns:a16="http://schemas.microsoft.com/office/drawing/2014/main" id="{3469839D-8FBC-C0DC-C49F-D2803026CBA3}"/>
              </a:ext>
            </a:extLst>
          </p:cNvPr>
          <p:cNvSpPr/>
          <p:nvPr/>
        </p:nvSpPr>
        <p:spPr bwMode="auto">
          <a:xfrm>
            <a:off x="200595" y="4009694"/>
            <a:ext cx="557048" cy="378372"/>
          </a:xfrm>
          <a:prstGeom prst="rightArrow">
            <a:avLst/>
          </a:prstGeom>
          <a:solidFill>
            <a:srgbClr val="C00000"/>
          </a:solidFill>
          <a:ln w="25400" cap="flat" cmpd="sng" algn="ctr">
            <a:noFill/>
            <a:prstDash val="solid"/>
            <a:round/>
            <a:headEnd type="none" w="sm" len="sm"/>
            <a:tailEnd type="triangle" w="lg" len="lg"/>
          </a:ln>
          <a:effectLst/>
        </p:spPr>
        <p:txBody>
          <a:bodyPr rtlCol="0" anchor="ctr"/>
          <a:lstStyle/>
          <a:p>
            <a:pPr algn="ctr"/>
            <a:endParaRPr lang="en-US"/>
          </a:p>
        </p:txBody>
      </p:sp>
      <p:pic>
        <p:nvPicPr>
          <p:cNvPr id="9" name="Graphic 8" descr="Present with solid fill">
            <a:extLst>
              <a:ext uri="{FF2B5EF4-FFF2-40B4-BE49-F238E27FC236}">
                <a16:creationId xmlns:a16="http://schemas.microsoft.com/office/drawing/2014/main" id="{6D4C24B8-325F-E5CE-5985-7BF4ECB792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0187" y="2452744"/>
            <a:ext cx="566026" cy="566026"/>
          </a:xfrm>
          <a:prstGeom prst="rect">
            <a:avLst/>
          </a:prstGeom>
        </p:spPr>
      </p:pic>
      <p:pic>
        <p:nvPicPr>
          <p:cNvPr id="10" name="Graphic 9" descr="Money outline">
            <a:extLst>
              <a:ext uri="{FF2B5EF4-FFF2-40B4-BE49-F238E27FC236}">
                <a16:creationId xmlns:a16="http://schemas.microsoft.com/office/drawing/2014/main" id="{12E82259-DD6D-65CC-972A-82A300BCB9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70187" y="4382478"/>
            <a:ext cx="566027" cy="566027"/>
          </a:xfrm>
          <a:prstGeom prst="rect">
            <a:avLst/>
          </a:prstGeom>
        </p:spPr>
      </p:pic>
    </p:spTree>
    <p:extLst>
      <p:ext uri="{BB962C8B-B14F-4D97-AF65-F5344CB8AC3E}">
        <p14:creationId xmlns:p14="http://schemas.microsoft.com/office/powerpoint/2010/main" val="1017452849"/>
      </p:ext>
    </p:extLst>
  </p:cSld>
  <p:clrMapOvr>
    <a:overrideClrMapping bg1="lt1" tx1="dk1" bg2="lt2" tx2="dk2" accent1="accent1" accent2="accent2" accent3="accent3" accent4="accent4" accent5="accent5" accent6="accent6" hlink="hlink" folHlink="folHlink"/>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25" y="609600"/>
            <a:ext cx="8203675" cy="685800"/>
          </a:xfrm>
        </p:spPr>
        <p:txBody>
          <a:bodyPr/>
          <a:lstStyle/>
          <a:p>
            <a:r>
              <a:rPr lang="en-US" dirty="0"/>
              <a:t>F1: Fraud in e-commerce</a:t>
            </a:r>
          </a:p>
        </p:txBody>
      </p:sp>
      <p:sp>
        <p:nvSpPr>
          <p:cNvPr id="3" name="Content Placeholder 2"/>
          <p:cNvSpPr>
            <a:spLocks noGrp="1"/>
          </p:cNvSpPr>
          <p:nvPr>
            <p:ph idx="1"/>
          </p:nvPr>
        </p:nvSpPr>
        <p:spPr>
          <a:xfrm>
            <a:off x="4568116" y="1329948"/>
            <a:ext cx="4584700" cy="4365942"/>
          </a:xfrm>
        </p:spPr>
        <p:txBody>
          <a:bodyPr/>
          <a:lstStyle/>
          <a:p>
            <a:r>
              <a:rPr lang="en-US" b="1" dirty="0"/>
              <a:t>Given</a:t>
            </a:r>
            <a:r>
              <a:rPr lang="en-US" dirty="0"/>
              <a:t> a heterogeneous graph on users, products, sellers and positive/negative ratings with “seed labels”</a:t>
            </a:r>
          </a:p>
          <a:p>
            <a:r>
              <a:rPr lang="en-US" b="1" dirty="0"/>
              <a:t>Find</a:t>
            </a:r>
            <a:r>
              <a:rPr lang="en-US" dirty="0"/>
              <a:t> the top </a:t>
            </a:r>
            <a:r>
              <a:rPr lang="en-US" i="1" dirty="0"/>
              <a:t>k</a:t>
            </a:r>
            <a:r>
              <a:rPr lang="en-US" dirty="0"/>
              <a:t> most fraudulent users, products and sellers</a:t>
            </a:r>
          </a:p>
        </p:txBody>
      </p:sp>
      <p:sp>
        <p:nvSpPr>
          <p:cNvPr id="4" name="Date Placeholder 3"/>
          <p:cNvSpPr>
            <a:spLocks noGrp="1"/>
          </p:cNvSpPr>
          <p:nvPr>
            <p:ph type="dt" sz="half" idx="10"/>
          </p:nvPr>
        </p:nvSpPr>
        <p:spPr/>
        <p:txBody>
          <a:bodyPr/>
          <a:lstStyle/>
          <a:p>
            <a:pPr>
              <a:defRPr/>
            </a:pPr>
            <a:r>
              <a:rPr lang="en-US"/>
              <a:t>CMU 2024</a:t>
            </a:r>
          </a:p>
        </p:txBody>
      </p:sp>
      <p:sp>
        <p:nvSpPr>
          <p:cNvPr id="5" name="Footer Placeholder 4"/>
          <p:cNvSpPr>
            <a:spLocks noGrp="1"/>
          </p:cNvSpPr>
          <p:nvPr>
            <p:ph type="ftr" sz="quarter" idx="11"/>
          </p:nvPr>
        </p:nvSpPr>
        <p:spPr/>
        <p:txBody>
          <a:bodyPr/>
          <a:lstStyle/>
          <a:p>
            <a:pPr>
              <a:defRPr/>
            </a:pPr>
            <a:r>
              <a:rPr lang="en-US"/>
              <a:t>C. Faloutsos</a:t>
            </a:r>
          </a:p>
        </p:txBody>
      </p:sp>
      <p:sp>
        <p:nvSpPr>
          <p:cNvPr id="6" name="Slide Number Placeholder 5"/>
          <p:cNvSpPr>
            <a:spLocks noGrp="1"/>
          </p:cNvSpPr>
          <p:nvPr>
            <p:ph type="sldNum" sz="quarter" idx="12"/>
          </p:nvPr>
        </p:nvSpPr>
        <p:spPr/>
        <p:txBody>
          <a:bodyPr/>
          <a:lstStyle/>
          <a:p>
            <a:pPr>
              <a:defRPr/>
            </a:pPr>
            <a:fld id="{F9B43987-7F84-BB4A-8611-CDF75B6A737D}" type="slidenum">
              <a:rPr lang="en-US" smtClean="0"/>
              <a:pPr>
                <a:defRPr/>
              </a:pPr>
              <a:t>18</a:t>
            </a:fld>
            <a:endParaRPr lang="en-US"/>
          </a:p>
        </p:txBody>
      </p:sp>
      <p:pic>
        <p:nvPicPr>
          <p:cNvPr id="7" name="Picture 6" descr="cf2014-t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6800" y="4485329"/>
            <a:ext cx="901962" cy="1091374"/>
          </a:xfrm>
          <a:prstGeom prst="rect">
            <a:avLst/>
          </a:prstGeom>
        </p:spPr>
      </p:pic>
      <p:sp>
        <p:nvSpPr>
          <p:cNvPr id="9" name="TextBox 8"/>
          <p:cNvSpPr txBox="1"/>
          <p:nvPr/>
        </p:nvSpPr>
        <p:spPr>
          <a:xfrm>
            <a:off x="0" y="5559056"/>
            <a:ext cx="9144000" cy="1292662"/>
          </a:xfrm>
          <a:prstGeom prst="rect">
            <a:avLst/>
          </a:prstGeom>
          <a:solidFill>
            <a:srgbClr val="FF6600"/>
          </a:solidFill>
        </p:spPr>
        <p:txBody>
          <a:bodyPr wrap="square" rtlCol="0">
            <a:spAutoFit/>
          </a:bodyPr>
          <a:lstStyle/>
          <a:p>
            <a:pPr algn="just"/>
            <a:r>
              <a:rPr lang="en-US" u="sng" dirty="0">
                <a:solidFill>
                  <a:schemeClr val="bg1"/>
                </a:solidFill>
              </a:rPr>
              <a:t>Dhivya Eswaran</a:t>
            </a:r>
            <a:r>
              <a:rPr lang="en-US" dirty="0">
                <a:solidFill>
                  <a:schemeClr val="bg1"/>
                </a:solidFill>
              </a:rPr>
              <a:t>, Stephan </a:t>
            </a:r>
            <a:r>
              <a:rPr lang="en-US" dirty="0" err="1">
                <a:solidFill>
                  <a:schemeClr val="bg1"/>
                </a:solidFill>
              </a:rPr>
              <a:t>Günnemann</a:t>
            </a:r>
            <a:r>
              <a:rPr lang="en-US" dirty="0">
                <a:solidFill>
                  <a:schemeClr val="bg1"/>
                </a:solidFill>
              </a:rPr>
              <a:t>, Christos Faloutsos, Disha </a:t>
            </a:r>
            <a:r>
              <a:rPr lang="en-US" dirty="0" err="1">
                <a:solidFill>
                  <a:schemeClr val="bg1"/>
                </a:solidFill>
              </a:rPr>
              <a:t>Makhija</a:t>
            </a:r>
            <a:r>
              <a:rPr lang="en-US" dirty="0">
                <a:solidFill>
                  <a:schemeClr val="bg1"/>
                </a:solidFill>
              </a:rPr>
              <a:t>, Mohit Kumar, “</a:t>
            </a:r>
            <a:r>
              <a:rPr lang="en-US" i="1" dirty="0" err="1">
                <a:solidFill>
                  <a:schemeClr val="bg1"/>
                </a:solidFill>
              </a:rPr>
              <a:t>ZooBP</a:t>
            </a:r>
            <a:r>
              <a:rPr lang="en-US" i="1" dirty="0">
                <a:solidFill>
                  <a:schemeClr val="bg1"/>
                </a:solidFill>
              </a:rPr>
              <a:t>: </a:t>
            </a:r>
            <a:r>
              <a:rPr lang="en-US" dirty="0">
                <a:solidFill>
                  <a:schemeClr val="bg1"/>
                </a:solidFill>
              </a:rPr>
              <a:t>Belief Propagation for Heterogeneous Networks”, VLDB 2017</a:t>
            </a:r>
          </a:p>
        </p:txBody>
      </p:sp>
      <p:pic>
        <p:nvPicPr>
          <p:cNvPr id="10" name="Picture 9" descr="schematic-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925" y="1302319"/>
            <a:ext cx="4161191" cy="3120893"/>
          </a:xfrm>
          <a:prstGeom prst="rect">
            <a:avLst/>
          </a:prstGeom>
        </p:spPr>
      </p:pic>
      <p:pic>
        <p:nvPicPr>
          <p:cNvPr id="11" name="Picture 10" descr="guenneman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8642" y="4438141"/>
            <a:ext cx="937135" cy="1149859"/>
          </a:xfrm>
          <a:prstGeom prst="rect">
            <a:avLst/>
          </a:prstGeom>
        </p:spPr>
      </p:pic>
      <p:pic>
        <p:nvPicPr>
          <p:cNvPr id="12" name="Picture 11" descr="dhivya-eswaran-231x23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382" y="4441213"/>
            <a:ext cx="1086517" cy="1112920"/>
          </a:xfrm>
          <a:prstGeom prst="rect">
            <a:avLst/>
          </a:prstGeom>
        </p:spPr>
      </p:pic>
      <p:sp>
        <p:nvSpPr>
          <p:cNvPr id="8" name="Right Arrow 7">
            <a:extLst>
              <a:ext uri="{FF2B5EF4-FFF2-40B4-BE49-F238E27FC236}">
                <a16:creationId xmlns:a16="http://schemas.microsoft.com/office/drawing/2014/main" id="{819C648E-F5AC-FFB8-9069-5BB2C223B5DF}"/>
              </a:ext>
            </a:extLst>
          </p:cNvPr>
          <p:cNvSpPr/>
          <p:nvPr/>
        </p:nvSpPr>
        <p:spPr bwMode="auto">
          <a:xfrm>
            <a:off x="7399284" y="57361"/>
            <a:ext cx="1682968" cy="552239"/>
          </a:xfrm>
          <a:prstGeom prst="rightArrow">
            <a:avLst>
              <a:gd name="adj1" fmla="val 100000"/>
              <a:gd name="adj2" fmla="val 50000"/>
            </a:avLst>
          </a:prstGeom>
          <a:solidFill>
            <a:schemeClr val="tx2"/>
          </a:solidFill>
          <a:ln w="25400" cap="flat" cmpd="sng" algn="ctr">
            <a:noFill/>
            <a:prstDash val="solid"/>
            <a:round/>
            <a:headEnd type="none" w="sm" len="sm"/>
            <a:tailEnd type="triangle" w="lg" len="lg"/>
          </a:ln>
          <a:effectLst/>
        </p:spPr>
        <p:txBody>
          <a:bodyPr rtlCol="0" anchor="ctr"/>
          <a:lstStyle/>
          <a:p>
            <a:pPr algn="ctr"/>
            <a:r>
              <a:rPr lang="en-US" b="1" dirty="0">
                <a:solidFill>
                  <a:schemeClr val="bg1"/>
                </a:solidFill>
              </a:rPr>
              <a:t>Details</a:t>
            </a:r>
          </a:p>
        </p:txBody>
      </p:sp>
    </p:spTree>
    <p:extLst>
      <p:ext uri="{BB962C8B-B14F-4D97-AF65-F5344CB8AC3E}">
        <p14:creationId xmlns:p14="http://schemas.microsoft.com/office/powerpoint/2010/main" val="19945759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F1: Fraud in e-commerce</a:t>
            </a:r>
          </a:p>
        </p:txBody>
      </p:sp>
      <p:pic>
        <p:nvPicPr>
          <p:cNvPr id="3" name="Picture 2" descr="effectiveness-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993" y="1993900"/>
            <a:ext cx="3646608" cy="3390499"/>
          </a:xfrm>
          <a:prstGeom prst="rect">
            <a:avLst/>
          </a:prstGeom>
        </p:spPr>
      </p:pic>
      <p:sp>
        <p:nvSpPr>
          <p:cNvPr id="7" name="TextBox 6"/>
          <p:cNvSpPr txBox="1"/>
          <p:nvPr/>
        </p:nvSpPr>
        <p:spPr>
          <a:xfrm>
            <a:off x="4340772" y="2238110"/>
            <a:ext cx="4643477" cy="2492990"/>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latin typeface="+mn-lt"/>
              </a:rPr>
              <a:t>Near 100% precision on top 300 users (Flipkart)</a:t>
            </a:r>
          </a:p>
          <a:p>
            <a:pPr marL="457200" indent="-457200" algn="l">
              <a:buFont typeface="Arial"/>
              <a:buChar char="•"/>
            </a:pPr>
            <a:r>
              <a:rPr lang="en-US" sz="2800" dirty="0">
                <a:latin typeface="+mn-lt"/>
              </a:rPr>
              <a:t>Flagged users: suspicious</a:t>
            </a:r>
          </a:p>
          <a:p>
            <a:pPr marL="914400" lvl="1" indent="-457200" algn="l">
              <a:buFont typeface="Arial"/>
              <a:buChar char="•"/>
            </a:pPr>
            <a:r>
              <a:rPr lang="en-US" sz="2400" dirty="0">
                <a:solidFill>
                  <a:schemeClr val="tx2"/>
                </a:solidFill>
                <a:latin typeface="+mn-lt"/>
              </a:rPr>
              <a:t>400 ratings in 1 sec</a:t>
            </a:r>
          </a:p>
          <a:p>
            <a:pPr marL="914400" lvl="1" indent="-457200" algn="l">
              <a:buFont typeface="Arial"/>
              <a:buChar char="•"/>
            </a:pPr>
            <a:r>
              <a:rPr lang="en-US" sz="2400" dirty="0">
                <a:solidFill>
                  <a:schemeClr val="tx2"/>
                </a:solidFill>
                <a:latin typeface="+mn-lt"/>
              </a:rPr>
              <a:t>5000 good ratings and no bad ratings</a:t>
            </a:r>
          </a:p>
        </p:txBody>
      </p:sp>
      <p:sp>
        <p:nvSpPr>
          <p:cNvPr id="8" name="Date Placeholder 7"/>
          <p:cNvSpPr>
            <a:spLocks noGrp="1"/>
          </p:cNvSpPr>
          <p:nvPr>
            <p:ph type="dt" sz="half" idx="10"/>
          </p:nvPr>
        </p:nvSpPr>
        <p:spPr/>
        <p:txBody>
          <a:bodyPr/>
          <a:lstStyle/>
          <a:p>
            <a:pPr>
              <a:defRPr/>
            </a:pPr>
            <a:r>
              <a:rPr lang="en-US"/>
              <a:t>CMU 2024</a:t>
            </a:r>
          </a:p>
        </p:txBody>
      </p:sp>
      <p:sp>
        <p:nvSpPr>
          <p:cNvPr id="10" name="Slide Number Placeholder 9"/>
          <p:cNvSpPr>
            <a:spLocks noGrp="1"/>
          </p:cNvSpPr>
          <p:nvPr>
            <p:ph type="sldNum" sz="quarter" idx="12"/>
          </p:nvPr>
        </p:nvSpPr>
        <p:spPr/>
        <p:txBody>
          <a:bodyPr/>
          <a:lstStyle/>
          <a:p>
            <a:pPr>
              <a:defRPr/>
            </a:pPr>
            <a:fld id="{F9B43987-7F84-BB4A-8611-CDF75B6A737D}" type="slidenum">
              <a:rPr lang="en-US" smtClean="0"/>
              <a:pPr>
                <a:defRPr/>
              </a:pPr>
              <a:t>19</a:t>
            </a:fld>
            <a:endParaRPr lang="en-US"/>
          </a:p>
        </p:txBody>
      </p:sp>
      <p:sp>
        <p:nvSpPr>
          <p:cNvPr id="11" name="Footer Placeholder 10"/>
          <p:cNvSpPr>
            <a:spLocks noGrp="1"/>
          </p:cNvSpPr>
          <p:nvPr>
            <p:ph type="ftr" sz="quarter" idx="11"/>
          </p:nvPr>
        </p:nvSpPr>
        <p:spPr/>
        <p:txBody>
          <a:bodyPr/>
          <a:lstStyle/>
          <a:p>
            <a:pPr>
              <a:defRPr/>
            </a:pPr>
            <a:r>
              <a:rPr lang="en-US"/>
              <a:t>C. Faloutsos</a:t>
            </a:r>
          </a:p>
        </p:txBody>
      </p:sp>
      <p:sp>
        <p:nvSpPr>
          <p:cNvPr id="9" name="TextBox 8"/>
          <p:cNvSpPr txBox="1"/>
          <p:nvPr/>
        </p:nvSpPr>
        <p:spPr>
          <a:xfrm>
            <a:off x="0" y="5546348"/>
            <a:ext cx="9144000" cy="1292662"/>
          </a:xfrm>
          <a:prstGeom prst="rect">
            <a:avLst/>
          </a:prstGeom>
          <a:solidFill>
            <a:srgbClr val="FF6600"/>
          </a:solidFill>
        </p:spPr>
        <p:txBody>
          <a:bodyPr wrap="square" rtlCol="0">
            <a:spAutoFit/>
          </a:bodyPr>
          <a:lstStyle/>
          <a:p>
            <a:pPr algn="just"/>
            <a:r>
              <a:rPr lang="en-US" u="sng" dirty="0">
                <a:solidFill>
                  <a:schemeClr val="bg1"/>
                </a:solidFill>
              </a:rPr>
              <a:t>Dhivya Eswaran</a:t>
            </a:r>
            <a:r>
              <a:rPr lang="en-US" dirty="0">
                <a:solidFill>
                  <a:schemeClr val="bg1"/>
                </a:solidFill>
              </a:rPr>
              <a:t>, Stephan </a:t>
            </a:r>
            <a:r>
              <a:rPr lang="en-US" dirty="0" err="1">
                <a:solidFill>
                  <a:schemeClr val="bg1"/>
                </a:solidFill>
              </a:rPr>
              <a:t>Günnemann</a:t>
            </a:r>
            <a:r>
              <a:rPr lang="en-US" dirty="0">
                <a:solidFill>
                  <a:schemeClr val="bg1"/>
                </a:solidFill>
              </a:rPr>
              <a:t>, Christos Faloutsos, Disha </a:t>
            </a:r>
            <a:r>
              <a:rPr lang="en-US" dirty="0" err="1">
                <a:solidFill>
                  <a:schemeClr val="bg1"/>
                </a:solidFill>
              </a:rPr>
              <a:t>Makhija</a:t>
            </a:r>
            <a:r>
              <a:rPr lang="en-US" dirty="0">
                <a:solidFill>
                  <a:schemeClr val="bg1"/>
                </a:solidFill>
              </a:rPr>
              <a:t>, Mohit Kumar, “</a:t>
            </a:r>
            <a:r>
              <a:rPr lang="en-US" i="1" dirty="0" err="1">
                <a:solidFill>
                  <a:schemeClr val="bg1"/>
                </a:solidFill>
              </a:rPr>
              <a:t>ZooBP</a:t>
            </a:r>
            <a:r>
              <a:rPr lang="en-US" i="1" dirty="0">
                <a:solidFill>
                  <a:schemeClr val="bg1"/>
                </a:solidFill>
              </a:rPr>
              <a:t>: </a:t>
            </a:r>
            <a:r>
              <a:rPr lang="en-US" dirty="0">
                <a:solidFill>
                  <a:schemeClr val="bg1"/>
                </a:solidFill>
              </a:rPr>
              <a:t>Belief Propagation for Heterogeneous Networks”, VLDB 2017</a:t>
            </a:r>
          </a:p>
        </p:txBody>
      </p:sp>
      <p:pic>
        <p:nvPicPr>
          <p:cNvPr id="4" name="Picture 3">
            <a:extLst>
              <a:ext uri="{FF2B5EF4-FFF2-40B4-BE49-F238E27FC236}">
                <a16:creationId xmlns:a16="http://schemas.microsoft.com/office/drawing/2014/main" id="{93D92D7D-CE49-DCF5-9042-B21D764496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8449" y="2574441"/>
            <a:ext cx="733137" cy="733137"/>
          </a:xfrm>
          <a:prstGeom prst="rect">
            <a:avLst/>
          </a:prstGeom>
        </p:spPr>
      </p:pic>
      <p:sp>
        <p:nvSpPr>
          <p:cNvPr id="5" name="TextBox 4">
            <a:extLst>
              <a:ext uri="{FF2B5EF4-FFF2-40B4-BE49-F238E27FC236}">
                <a16:creationId xmlns:a16="http://schemas.microsoft.com/office/drawing/2014/main" id="{A344503B-3515-E0E9-41AA-D2ADE1543ADF}"/>
              </a:ext>
            </a:extLst>
          </p:cNvPr>
          <p:cNvSpPr txBox="1"/>
          <p:nvPr/>
        </p:nvSpPr>
        <p:spPr>
          <a:xfrm>
            <a:off x="588924" y="1358183"/>
            <a:ext cx="7451490" cy="646331"/>
          </a:xfrm>
          <a:prstGeom prst="rect">
            <a:avLst/>
          </a:prstGeom>
          <a:noFill/>
        </p:spPr>
        <p:txBody>
          <a:bodyPr wrap="square" rtlCol="0">
            <a:spAutoFit/>
          </a:bodyPr>
          <a:lstStyle/>
          <a:p>
            <a:pPr marL="457200" indent="-457200" algn="l">
              <a:buFont typeface="Arial" panose="020B0604020202020204" pitchFamily="34" charset="0"/>
              <a:buChar char="•"/>
            </a:pPr>
            <a:r>
              <a:rPr lang="en-US" sz="3600" dirty="0">
                <a:latin typeface="+mn-lt"/>
              </a:rPr>
              <a:t>F1.3 Fake reviews -&gt; ‘</a:t>
            </a:r>
            <a:r>
              <a:rPr lang="en-US" sz="3600" dirty="0" err="1">
                <a:latin typeface="+mn-lt"/>
              </a:rPr>
              <a:t>zooBP</a:t>
            </a:r>
            <a:r>
              <a:rPr lang="en-US" sz="3600" dirty="0">
                <a:latin typeface="+mn-lt"/>
              </a:rPr>
              <a:t>’</a:t>
            </a:r>
          </a:p>
        </p:txBody>
      </p:sp>
      <p:sp>
        <p:nvSpPr>
          <p:cNvPr id="6" name="Rounded Rectangle 5">
            <a:extLst>
              <a:ext uri="{FF2B5EF4-FFF2-40B4-BE49-F238E27FC236}">
                <a16:creationId xmlns:a16="http://schemas.microsoft.com/office/drawing/2014/main" id="{E677A042-CAA5-D7B6-C5AB-59C0DE1958B2}"/>
              </a:ext>
            </a:extLst>
          </p:cNvPr>
          <p:cNvSpPr/>
          <p:nvPr/>
        </p:nvSpPr>
        <p:spPr bwMode="auto">
          <a:xfrm>
            <a:off x="4572000" y="3599626"/>
            <a:ext cx="4004442" cy="1198179"/>
          </a:xfrm>
          <a:prstGeom prst="roundRect">
            <a:avLst/>
          </a:prstGeom>
          <a:solidFill>
            <a:schemeClr val="bg1">
              <a:alpha val="90000"/>
            </a:schemeClr>
          </a:solidFill>
          <a:ln w="25400" cap="flat" cmpd="sng" algn="ctr">
            <a:noFill/>
            <a:prstDash val="solid"/>
            <a:round/>
            <a:headEnd type="none" w="sm" len="sm"/>
            <a:tailEnd type="triangle" w="lg" len="lg"/>
          </a:ln>
          <a:effectLst/>
        </p:spPr>
        <p:txBody>
          <a:bodyPr rtlCol="0" anchor="ctr"/>
          <a:lstStyle/>
          <a:p>
            <a:pPr algn="ctr"/>
            <a:endParaRPr lang="en-US" dirty="0"/>
          </a:p>
        </p:txBody>
      </p:sp>
    </p:spTree>
    <p:extLst>
      <p:ext uri="{BB962C8B-B14F-4D97-AF65-F5344CB8AC3E}">
        <p14:creationId xmlns:p14="http://schemas.microsoft.com/office/powerpoint/2010/main" val="6279562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D6FF">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4D30-E5E6-22C5-A2A8-B7B484E7447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5BEF048-F860-A3DB-EAB0-70326458F1E8}"/>
              </a:ext>
            </a:extLst>
          </p:cNvPr>
          <p:cNvSpPr>
            <a:spLocks noGrp="1"/>
          </p:cNvSpPr>
          <p:nvPr>
            <p:ph idx="1"/>
          </p:nvPr>
        </p:nvSpPr>
        <p:spPr/>
        <p:txBody>
          <a:bodyPr/>
          <a:lstStyle/>
          <a:p>
            <a:r>
              <a:rPr lang="en-US" dirty="0"/>
              <a:t>Intro – motivation</a:t>
            </a:r>
          </a:p>
          <a:p>
            <a:r>
              <a:rPr lang="en-US" dirty="0"/>
              <a:t>Fraud types in</a:t>
            </a:r>
          </a:p>
          <a:p>
            <a:pPr lvl="1"/>
            <a:r>
              <a:rPr lang="en-US" dirty="0"/>
              <a:t>F1) E-commerce</a:t>
            </a:r>
          </a:p>
          <a:p>
            <a:pPr lvl="1"/>
            <a:r>
              <a:rPr lang="en-US" dirty="0"/>
              <a:t>F2) Financial networks</a:t>
            </a:r>
          </a:p>
          <a:p>
            <a:pPr lvl="1"/>
            <a:r>
              <a:rPr lang="en-US" dirty="0"/>
              <a:t>F3) Social networks</a:t>
            </a:r>
          </a:p>
          <a:p>
            <a:pPr lvl="1"/>
            <a:r>
              <a:rPr lang="en-US" dirty="0"/>
              <a:t>F4) Phone-call graphs</a:t>
            </a:r>
          </a:p>
          <a:p>
            <a:r>
              <a:rPr lang="en-US" dirty="0"/>
              <a:t>‘</a:t>
            </a:r>
            <a:r>
              <a:rPr lang="en-US" dirty="0" err="1"/>
              <a:t>TgraphSpot</a:t>
            </a:r>
            <a:r>
              <a:rPr lang="en-US" dirty="0"/>
              <a:t>’: </a:t>
            </a:r>
            <a:r>
              <a:rPr lang="en-US" dirty="0" err="1"/>
              <a:t>ML+Viz</a:t>
            </a:r>
            <a:r>
              <a:rPr lang="en-US" dirty="0"/>
              <a:t> tool</a:t>
            </a:r>
          </a:p>
          <a:p>
            <a:pPr lvl="1"/>
            <a:r>
              <a:rPr lang="en-US" dirty="0"/>
              <a:t>Case #1</a:t>
            </a:r>
          </a:p>
          <a:p>
            <a:pPr lvl="1"/>
            <a:r>
              <a:rPr lang="en-US" dirty="0"/>
              <a:t>Case #2</a:t>
            </a:r>
          </a:p>
        </p:txBody>
      </p:sp>
      <p:sp>
        <p:nvSpPr>
          <p:cNvPr id="4" name="Date Placeholder 3">
            <a:extLst>
              <a:ext uri="{FF2B5EF4-FFF2-40B4-BE49-F238E27FC236}">
                <a16:creationId xmlns:a16="http://schemas.microsoft.com/office/drawing/2014/main" id="{8E3D2224-544A-1DD2-4080-1F2C5F8D42A7}"/>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3B4D3F14-17A8-7810-1582-BFF7D5D2CB81}"/>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B119F57F-B13C-B346-D247-5845B14B829C}"/>
              </a:ext>
            </a:extLst>
          </p:cNvPr>
          <p:cNvSpPr>
            <a:spLocks noGrp="1"/>
          </p:cNvSpPr>
          <p:nvPr>
            <p:ph type="sldNum" sz="quarter" idx="12"/>
          </p:nvPr>
        </p:nvSpPr>
        <p:spPr/>
        <p:txBody>
          <a:bodyPr/>
          <a:lstStyle/>
          <a:p>
            <a:pPr>
              <a:defRPr/>
            </a:pPr>
            <a:fld id="{F9B43987-7F84-BB4A-8611-CDF75B6A737D}" type="slidenum">
              <a:rPr lang="en-US" smtClean="0"/>
              <a:pPr>
                <a:defRPr/>
              </a:pPr>
              <a:t>2</a:t>
            </a:fld>
            <a:endParaRPr lang="en-US"/>
          </a:p>
        </p:txBody>
      </p:sp>
      <p:pic>
        <p:nvPicPr>
          <p:cNvPr id="8" name="Graphic 7" descr="Hummingbird">
            <a:extLst>
              <a:ext uri="{FF2B5EF4-FFF2-40B4-BE49-F238E27FC236}">
                <a16:creationId xmlns:a16="http://schemas.microsoft.com/office/drawing/2014/main" id="{7067199D-C49F-1C3F-AB6F-92F7E5304B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5935">
            <a:off x="7484899" y="677"/>
            <a:ext cx="1217847" cy="1217847"/>
          </a:xfrm>
          <a:prstGeom prst="rect">
            <a:avLst/>
          </a:prstGeom>
        </p:spPr>
      </p:pic>
      <p:pic>
        <p:nvPicPr>
          <p:cNvPr id="10" name="Graphic 9" descr="Present with solid fill">
            <a:extLst>
              <a:ext uri="{FF2B5EF4-FFF2-40B4-BE49-F238E27FC236}">
                <a16:creationId xmlns:a16="http://schemas.microsoft.com/office/drawing/2014/main" id="{6B9F8447-CC8D-3A46-0F20-9BF4EB2A2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0187" y="2452744"/>
            <a:ext cx="566026" cy="566026"/>
          </a:xfrm>
          <a:prstGeom prst="rect">
            <a:avLst/>
          </a:prstGeom>
        </p:spPr>
      </p:pic>
      <p:pic>
        <p:nvPicPr>
          <p:cNvPr id="12" name="Graphic 11" descr="Money outline">
            <a:extLst>
              <a:ext uri="{FF2B5EF4-FFF2-40B4-BE49-F238E27FC236}">
                <a16:creationId xmlns:a16="http://schemas.microsoft.com/office/drawing/2014/main" id="{4C84FECB-F9C3-9FE8-786F-142B90398B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70187" y="3037159"/>
            <a:ext cx="566027" cy="566027"/>
          </a:xfrm>
          <a:prstGeom prst="rect">
            <a:avLst/>
          </a:prstGeom>
        </p:spPr>
      </p:pic>
      <p:pic>
        <p:nvPicPr>
          <p:cNvPr id="14" name="Graphic 13" descr="Connections with solid fill">
            <a:extLst>
              <a:ext uri="{FF2B5EF4-FFF2-40B4-BE49-F238E27FC236}">
                <a16:creationId xmlns:a16="http://schemas.microsoft.com/office/drawing/2014/main" id="{DA111CD1-8A06-7EA1-B8D2-5BB0A0183B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70187" y="3603186"/>
            <a:ext cx="566026" cy="566026"/>
          </a:xfrm>
          <a:prstGeom prst="rect">
            <a:avLst/>
          </a:prstGeom>
        </p:spPr>
      </p:pic>
      <p:pic>
        <p:nvPicPr>
          <p:cNvPr id="16" name="Graphic 15" descr="Telephone outline">
            <a:extLst>
              <a:ext uri="{FF2B5EF4-FFF2-40B4-BE49-F238E27FC236}">
                <a16:creationId xmlns:a16="http://schemas.microsoft.com/office/drawing/2014/main" id="{30D90FAA-FFD9-FE5F-0A39-89D183E823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70186" y="4084131"/>
            <a:ext cx="566026" cy="566026"/>
          </a:xfrm>
          <a:prstGeom prst="rect">
            <a:avLst/>
          </a:prstGeom>
        </p:spPr>
      </p:pic>
    </p:spTree>
    <p:extLst>
      <p:ext uri="{BB962C8B-B14F-4D97-AF65-F5344CB8AC3E}">
        <p14:creationId xmlns:p14="http://schemas.microsoft.com/office/powerpoint/2010/main" val="3136410130"/>
      </p:ext>
    </p:extLst>
  </p:cSld>
  <p:clrMapOvr>
    <a:overrideClrMapping bg1="lt1" tx1="dk1" bg2="lt2" tx2="dk2" accent1="accent1" accent2="accent2" accent3="accent3" accent4="accent4" accent5="accent5" accent6="accent6" hlink="hlink" folHlink="folHlink"/>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8BDD7-5794-CF71-2384-5B2EDE6B6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ABA7A-5B6F-BC62-06CD-C2BBEFD77200}"/>
              </a:ext>
            </a:extLst>
          </p:cNvPr>
          <p:cNvSpPr>
            <a:spLocks noGrp="1"/>
          </p:cNvSpPr>
          <p:nvPr>
            <p:ph type="title"/>
          </p:nvPr>
        </p:nvSpPr>
        <p:spPr/>
        <p:txBody>
          <a:bodyPr/>
          <a:lstStyle/>
          <a:p>
            <a:r>
              <a:rPr lang="en-US" dirty="0"/>
              <a:t>F1: Fraud in e-commerce</a:t>
            </a:r>
          </a:p>
        </p:txBody>
      </p:sp>
      <p:pic>
        <p:nvPicPr>
          <p:cNvPr id="3" name="Picture 2" descr="effectiveness-2.png">
            <a:extLst>
              <a:ext uri="{FF2B5EF4-FFF2-40B4-BE49-F238E27FC236}">
                <a16:creationId xmlns:a16="http://schemas.microsoft.com/office/drawing/2014/main" id="{0C4787F0-D6C1-FEF6-4BE9-86838D4EB6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993" y="1993900"/>
            <a:ext cx="3646608" cy="3390499"/>
          </a:xfrm>
          <a:prstGeom prst="rect">
            <a:avLst/>
          </a:prstGeom>
        </p:spPr>
      </p:pic>
      <p:sp>
        <p:nvSpPr>
          <p:cNvPr id="7" name="TextBox 6">
            <a:extLst>
              <a:ext uri="{FF2B5EF4-FFF2-40B4-BE49-F238E27FC236}">
                <a16:creationId xmlns:a16="http://schemas.microsoft.com/office/drawing/2014/main" id="{B27B79EB-B49A-2145-B681-0E1884C5EDDE}"/>
              </a:ext>
            </a:extLst>
          </p:cNvPr>
          <p:cNvSpPr txBox="1"/>
          <p:nvPr/>
        </p:nvSpPr>
        <p:spPr>
          <a:xfrm>
            <a:off x="4340772" y="2238110"/>
            <a:ext cx="4643477" cy="2492990"/>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latin typeface="+mn-lt"/>
              </a:rPr>
              <a:t>Near 100% precision on top 300 users (Flipkart)</a:t>
            </a:r>
          </a:p>
          <a:p>
            <a:pPr marL="457200" indent="-457200" algn="l">
              <a:buFont typeface="Arial"/>
              <a:buChar char="•"/>
            </a:pPr>
            <a:r>
              <a:rPr lang="en-US" sz="2800" dirty="0">
                <a:latin typeface="+mn-lt"/>
              </a:rPr>
              <a:t>Flagged users: suspicious</a:t>
            </a:r>
          </a:p>
          <a:p>
            <a:pPr marL="914400" lvl="1" indent="-457200" algn="l">
              <a:buFont typeface="Arial"/>
              <a:buChar char="•"/>
            </a:pPr>
            <a:r>
              <a:rPr lang="en-US" sz="2400" dirty="0">
                <a:solidFill>
                  <a:schemeClr val="tx2"/>
                </a:solidFill>
                <a:latin typeface="+mn-lt"/>
              </a:rPr>
              <a:t>400 ratings in 1 sec</a:t>
            </a:r>
          </a:p>
          <a:p>
            <a:pPr marL="914400" lvl="1" indent="-457200" algn="l">
              <a:buFont typeface="Arial"/>
              <a:buChar char="•"/>
            </a:pPr>
            <a:r>
              <a:rPr lang="en-US" sz="2400" dirty="0">
                <a:solidFill>
                  <a:schemeClr val="tx2"/>
                </a:solidFill>
                <a:latin typeface="+mn-lt"/>
              </a:rPr>
              <a:t>5000 good ratings and no bad ratings</a:t>
            </a:r>
          </a:p>
        </p:txBody>
      </p:sp>
      <p:sp>
        <p:nvSpPr>
          <p:cNvPr id="8" name="Date Placeholder 7">
            <a:extLst>
              <a:ext uri="{FF2B5EF4-FFF2-40B4-BE49-F238E27FC236}">
                <a16:creationId xmlns:a16="http://schemas.microsoft.com/office/drawing/2014/main" id="{9DA456C3-86D8-356F-0B5F-39CFB2921E48}"/>
              </a:ext>
            </a:extLst>
          </p:cNvPr>
          <p:cNvSpPr>
            <a:spLocks noGrp="1"/>
          </p:cNvSpPr>
          <p:nvPr>
            <p:ph type="dt" sz="half" idx="10"/>
          </p:nvPr>
        </p:nvSpPr>
        <p:spPr/>
        <p:txBody>
          <a:bodyPr/>
          <a:lstStyle/>
          <a:p>
            <a:pPr>
              <a:defRPr/>
            </a:pPr>
            <a:r>
              <a:rPr lang="en-US"/>
              <a:t>CMU 2024</a:t>
            </a:r>
          </a:p>
        </p:txBody>
      </p:sp>
      <p:sp>
        <p:nvSpPr>
          <p:cNvPr id="10" name="Slide Number Placeholder 9">
            <a:extLst>
              <a:ext uri="{FF2B5EF4-FFF2-40B4-BE49-F238E27FC236}">
                <a16:creationId xmlns:a16="http://schemas.microsoft.com/office/drawing/2014/main" id="{21199B25-D94B-1718-FD4D-CEC2B44C4F83}"/>
              </a:ext>
            </a:extLst>
          </p:cNvPr>
          <p:cNvSpPr>
            <a:spLocks noGrp="1"/>
          </p:cNvSpPr>
          <p:nvPr>
            <p:ph type="sldNum" sz="quarter" idx="12"/>
          </p:nvPr>
        </p:nvSpPr>
        <p:spPr/>
        <p:txBody>
          <a:bodyPr/>
          <a:lstStyle/>
          <a:p>
            <a:pPr>
              <a:defRPr/>
            </a:pPr>
            <a:fld id="{F9B43987-7F84-BB4A-8611-CDF75B6A737D}" type="slidenum">
              <a:rPr lang="en-US" smtClean="0"/>
              <a:pPr>
                <a:defRPr/>
              </a:pPr>
              <a:t>20</a:t>
            </a:fld>
            <a:endParaRPr lang="en-US"/>
          </a:p>
        </p:txBody>
      </p:sp>
      <p:sp>
        <p:nvSpPr>
          <p:cNvPr id="11" name="Footer Placeholder 10">
            <a:extLst>
              <a:ext uri="{FF2B5EF4-FFF2-40B4-BE49-F238E27FC236}">
                <a16:creationId xmlns:a16="http://schemas.microsoft.com/office/drawing/2014/main" id="{DB2E139C-40A5-832E-458D-8AC1703D369C}"/>
              </a:ext>
            </a:extLst>
          </p:cNvPr>
          <p:cNvSpPr>
            <a:spLocks noGrp="1"/>
          </p:cNvSpPr>
          <p:nvPr>
            <p:ph type="ftr" sz="quarter" idx="11"/>
          </p:nvPr>
        </p:nvSpPr>
        <p:spPr/>
        <p:txBody>
          <a:bodyPr/>
          <a:lstStyle/>
          <a:p>
            <a:pPr>
              <a:defRPr/>
            </a:pPr>
            <a:r>
              <a:rPr lang="en-US"/>
              <a:t>C. Faloutsos</a:t>
            </a:r>
          </a:p>
        </p:txBody>
      </p:sp>
      <p:sp>
        <p:nvSpPr>
          <p:cNvPr id="9" name="TextBox 8">
            <a:extLst>
              <a:ext uri="{FF2B5EF4-FFF2-40B4-BE49-F238E27FC236}">
                <a16:creationId xmlns:a16="http://schemas.microsoft.com/office/drawing/2014/main" id="{953C0AF5-94D0-1710-1EF6-AB47A5F4A2C8}"/>
              </a:ext>
            </a:extLst>
          </p:cNvPr>
          <p:cNvSpPr txBox="1"/>
          <p:nvPr/>
        </p:nvSpPr>
        <p:spPr>
          <a:xfrm>
            <a:off x="0" y="5546348"/>
            <a:ext cx="9144000" cy="1292662"/>
          </a:xfrm>
          <a:prstGeom prst="rect">
            <a:avLst/>
          </a:prstGeom>
          <a:solidFill>
            <a:srgbClr val="FF6600"/>
          </a:solidFill>
        </p:spPr>
        <p:txBody>
          <a:bodyPr wrap="square" rtlCol="0">
            <a:spAutoFit/>
          </a:bodyPr>
          <a:lstStyle/>
          <a:p>
            <a:pPr algn="just"/>
            <a:r>
              <a:rPr lang="en-US" u="sng" dirty="0">
                <a:solidFill>
                  <a:schemeClr val="bg1"/>
                </a:solidFill>
              </a:rPr>
              <a:t>Dhivya Eswaran</a:t>
            </a:r>
            <a:r>
              <a:rPr lang="en-US" dirty="0">
                <a:solidFill>
                  <a:schemeClr val="bg1"/>
                </a:solidFill>
              </a:rPr>
              <a:t>, Stephan </a:t>
            </a:r>
            <a:r>
              <a:rPr lang="en-US" dirty="0" err="1">
                <a:solidFill>
                  <a:schemeClr val="bg1"/>
                </a:solidFill>
              </a:rPr>
              <a:t>Günnemann</a:t>
            </a:r>
            <a:r>
              <a:rPr lang="en-US" dirty="0">
                <a:solidFill>
                  <a:schemeClr val="bg1"/>
                </a:solidFill>
              </a:rPr>
              <a:t>, Christos Faloutsos, Disha </a:t>
            </a:r>
            <a:r>
              <a:rPr lang="en-US" dirty="0" err="1">
                <a:solidFill>
                  <a:schemeClr val="bg1"/>
                </a:solidFill>
              </a:rPr>
              <a:t>Makhija</a:t>
            </a:r>
            <a:r>
              <a:rPr lang="en-US" dirty="0">
                <a:solidFill>
                  <a:schemeClr val="bg1"/>
                </a:solidFill>
              </a:rPr>
              <a:t>, Mohit Kumar, “</a:t>
            </a:r>
            <a:r>
              <a:rPr lang="en-US" i="1" dirty="0" err="1">
                <a:solidFill>
                  <a:schemeClr val="bg1"/>
                </a:solidFill>
              </a:rPr>
              <a:t>ZooBP</a:t>
            </a:r>
            <a:r>
              <a:rPr lang="en-US" i="1" dirty="0">
                <a:solidFill>
                  <a:schemeClr val="bg1"/>
                </a:solidFill>
              </a:rPr>
              <a:t>: </a:t>
            </a:r>
            <a:r>
              <a:rPr lang="en-US" dirty="0">
                <a:solidFill>
                  <a:schemeClr val="bg1"/>
                </a:solidFill>
              </a:rPr>
              <a:t>Belief Propagation for Heterogeneous Networks”, VLDB 2017</a:t>
            </a:r>
          </a:p>
        </p:txBody>
      </p:sp>
      <p:pic>
        <p:nvPicPr>
          <p:cNvPr id="4" name="Picture 3">
            <a:extLst>
              <a:ext uri="{FF2B5EF4-FFF2-40B4-BE49-F238E27FC236}">
                <a16:creationId xmlns:a16="http://schemas.microsoft.com/office/drawing/2014/main" id="{AE979BAC-8D3E-F6C6-A3AF-9A6A59C9F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8449" y="2574441"/>
            <a:ext cx="733137" cy="733137"/>
          </a:xfrm>
          <a:prstGeom prst="rect">
            <a:avLst/>
          </a:prstGeom>
        </p:spPr>
      </p:pic>
      <p:sp>
        <p:nvSpPr>
          <p:cNvPr id="5" name="TextBox 4">
            <a:extLst>
              <a:ext uri="{FF2B5EF4-FFF2-40B4-BE49-F238E27FC236}">
                <a16:creationId xmlns:a16="http://schemas.microsoft.com/office/drawing/2014/main" id="{CA352CC5-2C1E-E9EE-41B5-760EFF8898AF}"/>
              </a:ext>
            </a:extLst>
          </p:cNvPr>
          <p:cNvSpPr txBox="1"/>
          <p:nvPr/>
        </p:nvSpPr>
        <p:spPr>
          <a:xfrm>
            <a:off x="588924" y="1358183"/>
            <a:ext cx="7451490" cy="646331"/>
          </a:xfrm>
          <a:prstGeom prst="rect">
            <a:avLst/>
          </a:prstGeom>
          <a:noFill/>
        </p:spPr>
        <p:txBody>
          <a:bodyPr wrap="square" rtlCol="0">
            <a:spAutoFit/>
          </a:bodyPr>
          <a:lstStyle/>
          <a:p>
            <a:pPr marL="457200" indent="-457200" algn="l">
              <a:buFont typeface="Arial" panose="020B0604020202020204" pitchFamily="34" charset="0"/>
              <a:buChar char="•"/>
            </a:pPr>
            <a:r>
              <a:rPr lang="en-US" sz="3600" dirty="0">
                <a:latin typeface="+mn-lt"/>
              </a:rPr>
              <a:t>F1.3 Fake reviews -&gt; ‘</a:t>
            </a:r>
            <a:r>
              <a:rPr lang="en-US" sz="3600" dirty="0" err="1">
                <a:latin typeface="+mn-lt"/>
              </a:rPr>
              <a:t>zooBP</a:t>
            </a:r>
            <a:r>
              <a:rPr lang="en-US" sz="3600" dirty="0">
                <a:latin typeface="+mn-lt"/>
              </a:rPr>
              <a:t>’</a:t>
            </a:r>
          </a:p>
        </p:txBody>
      </p:sp>
      <p:sp>
        <p:nvSpPr>
          <p:cNvPr id="6" name="Rounded Rectangle 5">
            <a:extLst>
              <a:ext uri="{FF2B5EF4-FFF2-40B4-BE49-F238E27FC236}">
                <a16:creationId xmlns:a16="http://schemas.microsoft.com/office/drawing/2014/main" id="{3E5297D1-948C-67D7-478E-079579F8D41B}"/>
              </a:ext>
            </a:extLst>
          </p:cNvPr>
          <p:cNvSpPr/>
          <p:nvPr/>
        </p:nvSpPr>
        <p:spPr bwMode="auto">
          <a:xfrm>
            <a:off x="4660289" y="3991531"/>
            <a:ext cx="4004442" cy="967553"/>
          </a:xfrm>
          <a:prstGeom prst="roundRect">
            <a:avLst/>
          </a:prstGeom>
          <a:solidFill>
            <a:schemeClr val="bg1">
              <a:alpha val="90000"/>
            </a:schemeClr>
          </a:solidFill>
          <a:ln w="25400" cap="flat" cmpd="sng" algn="ctr">
            <a:noFill/>
            <a:prstDash val="solid"/>
            <a:round/>
            <a:headEnd type="none" w="sm" len="sm"/>
            <a:tailEnd type="triangle" w="lg" len="lg"/>
          </a:ln>
          <a:effectLst/>
        </p:spPr>
        <p:txBody>
          <a:bodyPr rtlCol="0" anchor="ctr"/>
          <a:lstStyle/>
          <a:p>
            <a:pPr algn="ctr"/>
            <a:endParaRPr lang="en-US" dirty="0"/>
          </a:p>
        </p:txBody>
      </p:sp>
    </p:spTree>
    <p:extLst>
      <p:ext uri="{BB962C8B-B14F-4D97-AF65-F5344CB8AC3E}">
        <p14:creationId xmlns:p14="http://schemas.microsoft.com/office/powerpoint/2010/main" val="33304310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CC007-1B56-61A8-536E-81FEB879D9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FE46A-60FE-3AA0-6E22-273A09959011}"/>
              </a:ext>
            </a:extLst>
          </p:cNvPr>
          <p:cNvSpPr>
            <a:spLocks noGrp="1"/>
          </p:cNvSpPr>
          <p:nvPr>
            <p:ph type="title"/>
          </p:nvPr>
        </p:nvSpPr>
        <p:spPr/>
        <p:txBody>
          <a:bodyPr/>
          <a:lstStyle/>
          <a:p>
            <a:r>
              <a:rPr lang="en-US" dirty="0"/>
              <a:t>F1: Fraud in e-commerce</a:t>
            </a:r>
          </a:p>
        </p:txBody>
      </p:sp>
      <p:pic>
        <p:nvPicPr>
          <p:cNvPr id="3" name="Picture 2" descr="effectiveness-2.png">
            <a:extLst>
              <a:ext uri="{FF2B5EF4-FFF2-40B4-BE49-F238E27FC236}">
                <a16:creationId xmlns:a16="http://schemas.microsoft.com/office/drawing/2014/main" id="{85BB0774-E410-56D4-992F-24CCA704EB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993" y="1993900"/>
            <a:ext cx="3646608" cy="3390499"/>
          </a:xfrm>
          <a:prstGeom prst="rect">
            <a:avLst/>
          </a:prstGeom>
        </p:spPr>
      </p:pic>
      <p:sp>
        <p:nvSpPr>
          <p:cNvPr id="7" name="TextBox 6">
            <a:extLst>
              <a:ext uri="{FF2B5EF4-FFF2-40B4-BE49-F238E27FC236}">
                <a16:creationId xmlns:a16="http://schemas.microsoft.com/office/drawing/2014/main" id="{FC5F298E-951B-3C66-E723-3BDE46FC9370}"/>
              </a:ext>
            </a:extLst>
          </p:cNvPr>
          <p:cNvSpPr txBox="1"/>
          <p:nvPr/>
        </p:nvSpPr>
        <p:spPr>
          <a:xfrm>
            <a:off x="4340772" y="2238110"/>
            <a:ext cx="4643477" cy="2492990"/>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latin typeface="+mn-lt"/>
              </a:rPr>
              <a:t>Near 100% precision on top 300 users (Flipkart)</a:t>
            </a:r>
          </a:p>
          <a:p>
            <a:pPr marL="457200" indent="-457200" algn="l">
              <a:buFont typeface="Arial"/>
              <a:buChar char="•"/>
            </a:pPr>
            <a:r>
              <a:rPr lang="en-US" sz="2800" dirty="0">
                <a:latin typeface="+mn-lt"/>
              </a:rPr>
              <a:t>Flagged users: suspicious</a:t>
            </a:r>
          </a:p>
          <a:p>
            <a:pPr marL="914400" lvl="1" indent="-457200" algn="l">
              <a:buFont typeface="Arial"/>
              <a:buChar char="•"/>
            </a:pPr>
            <a:r>
              <a:rPr lang="en-US" sz="2400" dirty="0">
                <a:solidFill>
                  <a:schemeClr val="tx2"/>
                </a:solidFill>
                <a:latin typeface="+mn-lt"/>
              </a:rPr>
              <a:t>400 ratings in 1 sec</a:t>
            </a:r>
          </a:p>
          <a:p>
            <a:pPr marL="914400" lvl="1" indent="-457200" algn="l">
              <a:buFont typeface="Arial"/>
              <a:buChar char="•"/>
            </a:pPr>
            <a:r>
              <a:rPr lang="en-US" sz="2400" dirty="0">
                <a:solidFill>
                  <a:schemeClr val="tx2"/>
                </a:solidFill>
                <a:latin typeface="+mn-lt"/>
              </a:rPr>
              <a:t>5000 good ratings and no bad ratings</a:t>
            </a:r>
          </a:p>
        </p:txBody>
      </p:sp>
      <p:sp>
        <p:nvSpPr>
          <p:cNvPr id="8" name="Date Placeholder 7">
            <a:extLst>
              <a:ext uri="{FF2B5EF4-FFF2-40B4-BE49-F238E27FC236}">
                <a16:creationId xmlns:a16="http://schemas.microsoft.com/office/drawing/2014/main" id="{E6B25DF2-8A32-4B44-23CA-698CC2093972}"/>
              </a:ext>
            </a:extLst>
          </p:cNvPr>
          <p:cNvSpPr>
            <a:spLocks noGrp="1"/>
          </p:cNvSpPr>
          <p:nvPr>
            <p:ph type="dt" sz="half" idx="10"/>
          </p:nvPr>
        </p:nvSpPr>
        <p:spPr/>
        <p:txBody>
          <a:bodyPr/>
          <a:lstStyle/>
          <a:p>
            <a:pPr>
              <a:defRPr/>
            </a:pPr>
            <a:r>
              <a:rPr lang="en-US"/>
              <a:t>CMU 2024</a:t>
            </a:r>
          </a:p>
        </p:txBody>
      </p:sp>
      <p:sp>
        <p:nvSpPr>
          <p:cNvPr id="10" name="Slide Number Placeholder 9">
            <a:extLst>
              <a:ext uri="{FF2B5EF4-FFF2-40B4-BE49-F238E27FC236}">
                <a16:creationId xmlns:a16="http://schemas.microsoft.com/office/drawing/2014/main" id="{E12C5D79-323F-8929-8B1F-5E9BB82F8E4A}"/>
              </a:ext>
            </a:extLst>
          </p:cNvPr>
          <p:cNvSpPr>
            <a:spLocks noGrp="1"/>
          </p:cNvSpPr>
          <p:nvPr>
            <p:ph type="sldNum" sz="quarter" idx="12"/>
          </p:nvPr>
        </p:nvSpPr>
        <p:spPr/>
        <p:txBody>
          <a:bodyPr/>
          <a:lstStyle/>
          <a:p>
            <a:pPr>
              <a:defRPr/>
            </a:pPr>
            <a:fld id="{F9B43987-7F84-BB4A-8611-CDF75B6A737D}" type="slidenum">
              <a:rPr lang="en-US" smtClean="0"/>
              <a:pPr>
                <a:defRPr/>
              </a:pPr>
              <a:t>21</a:t>
            </a:fld>
            <a:endParaRPr lang="en-US"/>
          </a:p>
        </p:txBody>
      </p:sp>
      <p:sp>
        <p:nvSpPr>
          <p:cNvPr id="11" name="Footer Placeholder 10">
            <a:extLst>
              <a:ext uri="{FF2B5EF4-FFF2-40B4-BE49-F238E27FC236}">
                <a16:creationId xmlns:a16="http://schemas.microsoft.com/office/drawing/2014/main" id="{5C74DF39-3888-AB2C-7A7D-BD49148CABB4}"/>
              </a:ext>
            </a:extLst>
          </p:cNvPr>
          <p:cNvSpPr>
            <a:spLocks noGrp="1"/>
          </p:cNvSpPr>
          <p:nvPr>
            <p:ph type="ftr" sz="quarter" idx="11"/>
          </p:nvPr>
        </p:nvSpPr>
        <p:spPr/>
        <p:txBody>
          <a:bodyPr/>
          <a:lstStyle/>
          <a:p>
            <a:pPr>
              <a:defRPr/>
            </a:pPr>
            <a:r>
              <a:rPr lang="en-US"/>
              <a:t>C. Faloutsos</a:t>
            </a:r>
          </a:p>
        </p:txBody>
      </p:sp>
      <p:sp>
        <p:nvSpPr>
          <p:cNvPr id="9" name="TextBox 8">
            <a:extLst>
              <a:ext uri="{FF2B5EF4-FFF2-40B4-BE49-F238E27FC236}">
                <a16:creationId xmlns:a16="http://schemas.microsoft.com/office/drawing/2014/main" id="{45763612-8560-8F63-C64A-132EE110BF3A}"/>
              </a:ext>
            </a:extLst>
          </p:cNvPr>
          <p:cNvSpPr txBox="1"/>
          <p:nvPr/>
        </p:nvSpPr>
        <p:spPr>
          <a:xfrm>
            <a:off x="0" y="5546348"/>
            <a:ext cx="9144000" cy="1292662"/>
          </a:xfrm>
          <a:prstGeom prst="rect">
            <a:avLst/>
          </a:prstGeom>
          <a:solidFill>
            <a:srgbClr val="FF6600"/>
          </a:solidFill>
        </p:spPr>
        <p:txBody>
          <a:bodyPr wrap="square" rtlCol="0">
            <a:spAutoFit/>
          </a:bodyPr>
          <a:lstStyle/>
          <a:p>
            <a:pPr algn="just"/>
            <a:r>
              <a:rPr lang="en-US" u="sng" dirty="0">
                <a:solidFill>
                  <a:schemeClr val="bg1"/>
                </a:solidFill>
              </a:rPr>
              <a:t>Dhivya Eswaran</a:t>
            </a:r>
            <a:r>
              <a:rPr lang="en-US" dirty="0">
                <a:solidFill>
                  <a:schemeClr val="bg1"/>
                </a:solidFill>
              </a:rPr>
              <a:t>, Stephan </a:t>
            </a:r>
            <a:r>
              <a:rPr lang="en-US" dirty="0" err="1">
                <a:solidFill>
                  <a:schemeClr val="bg1"/>
                </a:solidFill>
              </a:rPr>
              <a:t>Günnemann</a:t>
            </a:r>
            <a:r>
              <a:rPr lang="en-US" dirty="0">
                <a:solidFill>
                  <a:schemeClr val="bg1"/>
                </a:solidFill>
              </a:rPr>
              <a:t>, Christos Faloutsos, Disha </a:t>
            </a:r>
            <a:r>
              <a:rPr lang="en-US" dirty="0" err="1">
                <a:solidFill>
                  <a:schemeClr val="bg1"/>
                </a:solidFill>
              </a:rPr>
              <a:t>Makhija</a:t>
            </a:r>
            <a:r>
              <a:rPr lang="en-US" dirty="0">
                <a:solidFill>
                  <a:schemeClr val="bg1"/>
                </a:solidFill>
              </a:rPr>
              <a:t>, Mohit Kumar, “</a:t>
            </a:r>
            <a:r>
              <a:rPr lang="en-US" i="1" dirty="0" err="1">
                <a:solidFill>
                  <a:schemeClr val="bg1"/>
                </a:solidFill>
              </a:rPr>
              <a:t>ZooBP</a:t>
            </a:r>
            <a:r>
              <a:rPr lang="en-US" i="1" dirty="0">
                <a:solidFill>
                  <a:schemeClr val="bg1"/>
                </a:solidFill>
              </a:rPr>
              <a:t>: </a:t>
            </a:r>
            <a:r>
              <a:rPr lang="en-US" dirty="0">
                <a:solidFill>
                  <a:schemeClr val="bg1"/>
                </a:solidFill>
              </a:rPr>
              <a:t>Belief Propagation for Heterogeneous Networks”, VLDB 2017</a:t>
            </a:r>
          </a:p>
        </p:txBody>
      </p:sp>
      <p:pic>
        <p:nvPicPr>
          <p:cNvPr id="4" name="Picture 3">
            <a:extLst>
              <a:ext uri="{FF2B5EF4-FFF2-40B4-BE49-F238E27FC236}">
                <a16:creationId xmlns:a16="http://schemas.microsoft.com/office/drawing/2014/main" id="{481C147C-2BB0-2367-2018-93EA2A93E0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8449" y="2574441"/>
            <a:ext cx="733137" cy="733137"/>
          </a:xfrm>
          <a:prstGeom prst="rect">
            <a:avLst/>
          </a:prstGeom>
        </p:spPr>
      </p:pic>
      <p:sp>
        <p:nvSpPr>
          <p:cNvPr id="5" name="TextBox 4">
            <a:extLst>
              <a:ext uri="{FF2B5EF4-FFF2-40B4-BE49-F238E27FC236}">
                <a16:creationId xmlns:a16="http://schemas.microsoft.com/office/drawing/2014/main" id="{99FC0EC4-C8BE-34B9-B5A0-267F0983AE12}"/>
              </a:ext>
            </a:extLst>
          </p:cNvPr>
          <p:cNvSpPr txBox="1"/>
          <p:nvPr/>
        </p:nvSpPr>
        <p:spPr>
          <a:xfrm>
            <a:off x="588924" y="1358183"/>
            <a:ext cx="7451490" cy="646331"/>
          </a:xfrm>
          <a:prstGeom prst="rect">
            <a:avLst/>
          </a:prstGeom>
          <a:noFill/>
        </p:spPr>
        <p:txBody>
          <a:bodyPr wrap="square" rtlCol="0">
            <a:spAutoFit/>
          </a:bodyPr>
          <a:lstStyle/>
          <a:p>
            <a:pPr marL="457200" indent="-457200" algn="l">
              <a:buFont typeface="Arial" panose="020B0604020202020204" pitchFamily="34" charset="0"/>
              <a:buChar char="•"/>
            </a:pPr>
            <a:r>
              <a:rPr lang="en-US" sz="3600" dirty="0">
                <a:latin typeface="+mn-lt"/>
              </a:rPr>
              <a:t>F1.3 Fake reviews -&gt; ‘</a:t>
            </a:r>
            <a:r>
              <a:rPr lang="en-US" sz="3600" dirty="0" err="1">
                <a:latin typeface="+mn-lt"/>
              </a:rPr>
              <a:t>zooBP</a:t>
            </a:r>
            <a:r>
              <a:rPr lang="en-US" sz="3600" dirty="0">
                <a:latin typeface="+mn-lt"/>
              </a:rPr>
              <a:t>’</a:t>
            </a:r>
          </a:p>
        </p:txBody>
      </p:sp>
    </p:spTree>
    <p:extLst>
      <p:ext uri="{BB962C8B-B14F-4D97-AF65-F5344CB8AC3E}">
        <p14:creationId xmlns:p14="http://schemas.microsoft.com/office/powerpoint/2010/main" val="29415681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6D6FF">
            <a:alpha val="50000"/>
          </a:srgbClr>
        </a:solidFill>
        <a:effectLst/>
      </p:bgPr>
    </p:bg>
    <p:spTree>
      <p:nvGrpSpPr>
        <p:cNvPr id="1" name="">
          <a:extLst>
            <a:ext uri="{FF2B5EF4-FFF2-40B4-BE49-F238E27FC236}">
              <a16:creationId xmlns:a16="http://schemas.microsoft.com/office/drawing/2014/main" id="{7D30CEDD-335C-ED0E-E0E2-26A0B60B2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9F00C-0B5E-180F-68CA-C66DC725F68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3A219A2-4142-9568-C8B0-ABE1F6DDBF1A}"/>
              </a:ext>
            </a:extLst>
          </p:cNvPr>
          <p:cNvSpPr>
            <a:spLocks noGrp="1"/>
          </p:cNvSpPr>
          <p:nvPr>
            <p:ph idx="1"/>
          </p:nvPr>
        </p:nvSpPr>
        <p:spPr/>
        <p:txBody>
          <a:bodyPr/>
          <a:lstStyle/>
          <a:p>
            <a:r>
              <a:rPr lang="en-US" dirty="0"/>
              <a:t>Intro – motivation</a:t>
            </a:r>
          </a:p>
          <a:p>
            <a:r>
              <a:rPr lang="en-US" dirty="0"/>
              <a:t>Fraud types in</a:t>
            </a:r>
          </a:p>
          <a:p>
            <a:pPr lvl="1"/>
            <a:r>
              <a:rPr lang="en-US" dirty="0"/>
              <a:t>F1) E-commerce</a:t>
            </a:r>
          </a:p>
          <a:p>
            <a:pPr lvl="1"/>
            <a:r>
              <a:rPr lang="en-US" dirty="0"/>
              <a:t>F2) Financial networks</a:t>
            </a:r>
          </a:p>
          <a:p>
            <a:pPr lvl="1"/>
            <a:r>
              <a:rPr lang="en-US" dirty="0"/>
              <a:t>F3) Social networks</a:t>
            </a:r>
          </a:p>
          <a:p>
            <a:pPr lvl="1"/>
            <a:r>
              <a:rPr lang="en-US" dirty="0"/>
              <a:t>F4) Phone-call graphs</a:t>
            </a:r>
          </a:p>
          <a:p>
            <a:r>
              <a:rPr lang="en-US" dirty="0"/>
              <a:t>‘</a:t>
            </a:r>
            <a:r>
              <a:rPr lang="en-US" dirty="0" err="1"/>
              <a:t>TgraphSpot</a:t>
            </a:r>
            <a:r>
              <a:rPr lang="en-US" dirty="0"/>
              <a:t>’: </a:t>
            </a:r>
            <a:r>
              <a:rPr lang="en-US" dirty="0" err="1"/>
              <a:t>ML+Viz</a:t>
            </a:r>
            <a:r>
              <a:rPr lang="en-US" dirty="0"/>
              <a:t> tool</a:t>
            </a:r>
          </a:p>
          <a:p>
            <a:pPr lvl="1"/>
            <a:r>
              <a:rPr lang="en-US" dirty="0"/>
              <a:t>Case #1</a:t>
            </a:r>
          </a:p>
          <a:p>
            <a:pPr lvl="1"/>
            <a:r>
              <a:rPr lang="en-US" dirty="0"/>
              <a:t>Case #2</a:t>
            </a:r>
          </a:p>
        </p:txBody>
      </p:sp>
      <p:sp>
        <p:nvSpPr>
          <p:cNvPr id="4" name="Date Placeholder 3">
            <a:extLst>
              <a:ext uri="{FF2B5EF4-FFF2-40B4-BE49-F238E27FC236}">
                <a16:creationId xmlns:a16="http://schemas.microsoft.com/office/drawing/2014/main" id="{F1E75013-0EC7-A83C-0A69-0227A2F58CA9}"/>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A4DC17CF-7247-3077-8583-A2D9C670CBA3}"/>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889DB742-56E9-E6B9-E857-F6A0725D31A7}"/>
              </a:ext>
            </a:extLst>
          </p:cNvPr>
          <p:cNvSpPr>
            <a:spLocks noGrp="1"/>
          </p:cNvSpPr>
          <p:nvPr>
            <p:ph type="sldNum" sz="quarter" idx="12"/>
          </p:nvPr>
        </p:nvSpPr>
        <p:spPr/>
        <p:txBody>
          <a:bodyPr/>
          <a:lstStyle/>
          <a:p>
            <a:pPr>
              <a:defRPr/>
            </a:pPr>
            <a:fld id="{F9B43987-7F84-BB4A-8611-CDF75B6A737D}" type="slidenum">
              <a:rPr lang="en-US" smtClean="0"/>
              <a:pPr>
                <a:defRPr/>
              </a:pPr>
              <a:t>22</a:t>
            </a:fld>
            <a:endParaRPr lang="en-US"/>
          </a:p>
        </p:txBody>
      </p:sp>
      <p:pic>
        <p:nvPicPr>
          <p:cNvPr id="8" name="Graphic 7" descr="Hummingbird">
            <a:extLst>
              <a:ext uri="{FF2B5EF4-FFF2-40B4-BE49-F238E27FC236}">
                <a16:creationId xmlns:a16="http://schemas.microsoft.com/office/drawing/2014/main" id="{9DD84337-4583-BA04-B564-8319CA7B9F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5935">
            <a:off x="7484899" y="677"/>
            <a:ext cx="1217847" cy="1217847"/>
          </a:xfrm>
          <a:prstGeom prst="rect">
            <a:avLst/>
          </a:prstGeom>
        </p:spPr>
      </p:pic>
      <p:sp>
        <p:nvSpPr>
          <p:cNvPr id="7" name="Right Arrow 6">
            <a:extLst>
              <a:ext uri="{FF2B5EF4-FFF2-40B4-BE49-F238E27FC236}">
                <a16:creationId xmlns:a16="http://schemas.microsoft.com/office/drawing/2014/main" id="{5B4B6F08-4D7C-756C-5671-67C28D65D443}"/>
              </a:ext>
            </a:extLst>
          </p:cNvPr>
          <p:cNvSpPr/>
          <p:nvPr/>
        </p:nvSpPr>
        <p:spPr bwMode="auto">
          <a:xfrm>
            <a:off x="200595" y="3746934"/>
            <a:ext cx="557048" cy="378372"/>
          </a:xfrm>
          <a:prstGeom prst="rightArrow">
            <a:avLst/>
          </a:prstGeom>
          <a:solidFill>
            <a:srgbClr val="C00000"/>
          </a:solidFill>
          <a:ln w="25400" cap="flat" cmpd="sng" algn="ctr">
            <a:noFill/>
            <a:prstDash val="solid"/>
            <a:round/>
            <a:headEnd type="none" w="sm" len="sm"/>
            <a:tailEnd type="triangle" w="lg" len="lg"/>
          </a:ln>
          <a:effectLst/>
        </p:spPr>
        <p:txBody>
          <a:bodyPr rtlCol="0" anchor="ctr"/>
          <a:lstStyle/>
          <a:p>
            <a:pPr algn="ctr"/>
            <a:endParaRPr lang="en-US"/>
          </a:p>
        </p:txBody>
      </p:sp>
      <p:grpSp>
        <p:nvGrpSpPr>
          <p:cNvPr id="9" name="Group 8">
            <a:extLst>
              <a:ext uri="{FF2B5EF4-FFF2-40B4-BE49-F238E27FC236}">
                <a16:creationId xmlns:a16="http://schemas.microsoft.com/office/drawing/2014/main" id="{850BEB8A-E377-8B51-15EE-38941E400D15}"/>
              </a:ext>
            </a:extLst>
          </p:cNvPr>
          <p:cNvGrpSpPr/>
          <p:nvPr/>
        </p:nvGrpSpPr>
        <p:grpSpPr>
          <a:xfrm>
            <a:off x="6270186" y="2452744"/>
            <a:ext cx="566028" cy="2197413"/>
            <a:chOff x="6270186" y="2452744"/>
            <a:chExt cx="566028" cy="2197413"/>
          </a:xfrm>
        </p:grpSpPr>
        <p:pic>
          <p:nvPicPr>
            <p:cNvPr id="10" name="Graphic 9" descr="Present with solid fill">
              <a:extLst>
                <a:ext uri="{FF2B5EF4-FFF2-40B4-BE49-F238E27FC236}">
                  <a16:creationId xmlns:a16="http://schemas.microsoft.com/office/drawing/2014/main" id="{881C1AA5-BEFC-6D8B-C9A6-2CDDAD7CE4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0187" y="2452744"/>
              <a:ext cx="566026" cy="566026"/>
            </a:xfrm>
            <a:prstGeom prst="rect">
              <a:avLst/>
            </a:prstGeom>
          </p:spPr>
        </p:pic>
        <p:pic>
          <p:nvPicPr>
            <p:cNvPr id="11" name="Graphic 10" descr="Money outline">
              <a:extLst>
                <a:ext uri="{FF2B5EF4-FFF2-40B4-BE49-F238E27FC236}">
                  <a16:creationId xmlns:a16="http://schemas.microsoft.com/office/drawing/2014/main" id="{ADDAA217-FEE9-15C8-9D8D-A3BC628FA3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70187" y="3037159"/>
              <a:ext cx="566027" cy="566027"/>
            </a:xfrm>
            <a:prstGeom prst="rect">
              <a:avLst/>
            </a:prstGeom>
          </p:spPr>
        </p:pic>
        <p:pic>
          <p:nvPicPr>
            <p:cNvPr id="12" name="Graphic 11" descr="Connections with solid fill">
              <a:extLst>
                <a:ext uri="{FF2B5EF4-FFF2-40B4-BE49-F238E27FC236}">
                  <a16:creationId xmlns:a16="http://schemas.microsoft.com/office/drawing/2014/main" id="{D6295EC8-BD20-A2CB-467D-A0A84EF398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70187" y="3603186"/>
              <a:ext cx="566026" cy="566026"/>
            </a:xfrm>
            <a:prstGeom prst="rect">
              <a:avLst/>
            </a:prstGeom>
          </p:spPr>
        </p:pic>
        <p:pic>
          <p:nvPicPr>
            <p:cNvPr id="13" name="Graphic 12" descr="Telephone outline">
              <a:extLst>
                <a:ext uri="{FF2B5EF4-FFF2-40B4-BE49-F238E27FC236}">
                  <a16:creationId xmlns:a16="http://schemas.microsoft.com/office/drawing/2014/main" id="{947B20BD-53AE-9B89-8251-8810D1CA8C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70186" y="4084131"/>
              <a:ext cx="566026" cy="566026"/>
            </a:xfrm>
            <a:prstGeom prst="rect">
              <a:avLst/>
            </a:prstGeom>
          </p:spPr>
        </p:pic>
      </p:grpSp>
    </p:spTree>
    <p:extLst>
      <p:ext uri="{BB962C8B-B14F-4D97-AF65-F5344CB8AC3E}">
        <p14:creationId xmlns:p14="http://schemas.microsoft.com/office/powerpoint/2010/main" val="2321154887"/>
      </p:ext>
    </p:extLst>
  </p:cSld>
  <p:clrMapOvr>
    <a:overrideClrMapping bg1="lt1" tx1="dk1" bg2="lt2" tx2="dk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A328-68DF-DC1B-3EC2-A0492306D333}"/>
              </a:ext>
            </a:extLst>
          </p:cNvPr>
          <p:cNvSpPr>
            <a:spLocks noGrp="1"/>
          </p:cNvSpPr>
          <p:nvPr>
            <p:ph type="title"/>
          </p:nvPr>
        </p:nvSpPr>
        <p:spPr/>
        <p:txBody>
          <a:bodyPr/>
          <a:lstStyle/>
          <a:p>
            <a:r>
              <a:rPr lang="en-US" dirty="0"/>
              <a:t>F3: Fraud in social networks</a:t>
            </a:r>
          </a:p>
        </p:txBody>
      </p:sp>
      <p:sp>
        <p:nvSpPr>
          <p:cNvPr id="3" name="Content Placeholder 2">
            <a:extLst>
              <a:ext uri="{FF2B5EF4-FFF2-40B4-BE49-F238E27FC236}">
                <a16:creationId xmlns:a16="http://schemas.microsoft.com/office/drawing/2014/main" id="{740D6AD1-FE2C-FCC2-8ECB-D58BE2F8D6A8}"/>
              </a:ext>
            </a:extLst>
          </p:cNvPr>
          <p:cNvSpPr>
            <a:spLocks noGrp="1"/>
          </p:cNvSpPr>
          <p:nvPr>
            <p:ph idx="1"/>
          </p:nvPr>
        </p:nvSpPr>
        <p:spPr/>
        <p:txBody>
          <a:bodyPr/>
          <a:lstStyle/>
          <a:p>
            <a:r>
              <a:rPr lang="en-US" dirty="0"/>
              <a:t>F3.1. Fake twitter followers</a:t>
            </a:r>
          </a:p>
        </p:txBody>
      </p:sp>
      <p:sp>
        <p:nvSpPr>
          <p:cNvPr id="4" name="Date Placeholder 3">
            <a:extLst>
              <a:ext uri="{FF2B5EF4-FFF2-40B4-BE49-F238E27FC236}">
                <a16:creationId xmlns:a16="http://schemas.microsoft.com/office/drawing/2014/main" id="{AC2F555B-14F2-F6F6-62F1-6672DB6C582F}"/>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CB288995-883D-A340-77E8-266C1FD64F4B}"/>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BC8DD780-8C36-E347-925F-A7FBB9A53675}"/>
              </a:ext>
            </a:extLst>
          </p:cNvPr>
          <p:cNvSpPr>
            <a:spLocks noGrp="1"/>
          </p:cNvSpPr>
          <p:nvPr>
            <p:ph type="sldNum" sz="quarter" idx="12"/>
          </p:nvPr>
        </p:nvSpPr>
        <p:spPr/>
        <p:txBody>
          <a:bodyPr/>
          <a:lstStyle/>
          <a:p>
            <a:pPr>
              <a:defRPr/>
            </a:pPr>
            <a:fld id="{F9B43987-7F84-BB4A-8611-CDF75B6A737D}" type="slidenum">
              <a:rPr lang="en-US" smtClean="0"/>
              <a:pPr>
                <a:defRPr/>
              </a:pPr>
              <a:t>23</a:t>
            </a:fld>
            <a:endParaRPr lang="en-US"/>
          </a:p>
        </p:txBody>
      </p:sp>
      <p:sp>
        <p:nvSpPr>
          <p:cNvPr id="7" name="TextBox 6">
            <a:extLst>
              <a:ext uri="{FF2B5EF4-FFF2-40B4-BE49-F238E27FC236}">
                <a16:creationId xmlns:a16="http://schemas.microsoft.com/office/drawing/2014/main" id="{CA4437B6-2301-E886-3D12-3F16E9E27C88}"/>
              </a:ext>
            </a:extLst>
          </p:cNvPr>
          <p:cNvSpPr txBox="1"/>
          <p:nvPr/>
        </p:nvSpPr>
        <p:spPr>
          <a:xfrm>
            <a:off x="28575" y="6034002"/>
            <a:ext cx="9092107" cy="830997"/>
          </a:xfrm>
          <a:prstGeom prst="rect">
            <a:avLst/>
          </a:prstGeom>
          <a:solidFill>
            <a:srgbClr val="FF9300"/>
          </a:solidFill>
        </p:spPr>
        <p:txBody>
          <a:bodyPr wrap="square" rtlCol="0">
            <a:spAutoFit/>
          </a:bodyPr>
          <a:lstStyle/>
          <a:p>
            <a:pPr algn="just"/>
            <a:r>
              <a:rPr lang="en-US" sz="2400" b="1" i="1" dirty="0" err="1">
                <a:solidFill>
                  <a:srgbClr val="FFFFFF"/>
                </a:solidFill>
              </a:rPr>
              <a:t>FRAUDAR:Bounding</a:t>
            </a:r>
            <a:r>
              <a:rPr lang="en-US" sz="2400" b="1" i="1" dirty="0">
                <a:solidFill>
                  <a:srgbClr val="FFFFFF"/>
                </a:solidFill>
              </a:rPr>
              <a:t> Graph Fraud …; </a:t>
            </a:r>
            <a:r>
              <a:rPr lang="en-US" sz="2400" b="1" dirty="0">
                <a:solidFill>
                  <a:srgbClr val="FFFFFF"/>
                </a:solidFill>
              </a:rPr>
              <a:t>B. </a:t>
            </a:r>
            <a:r>
              <a:rPr lang="en-US" sz="2400" b="1" dirty="0" err="1">
                <a:solidFill>
                  <a:srgbClr val="FFFFFF"/>
                </a:solidFill>
              </a:rPr>
              <a:t>Hooi</a:t>
            </a:r>
            <a:r>
              <a:rPr lang="en-US" sz="2400" b="1" dirty="0">
                <a:solidFill>
                  <a:srgbClr val="FFFFFF"/>
                </a:solidFill>
              </a:rPr>
              <a:t>, H.A. Song, A. </a:t>
            </a:r>
            <a:r>
              <a:rPr lang="en-US" sz="2400" b="1" dirty="0" err="1">
                <a:solidFill>
                  <a:srgbClr val="FFFFFF"/>
                </a:solidFill>
              </a:rPr>
              <a:t>Beutel</a:t>
            </a:r>
            <a:r>
              <a:rPr lang="en-US" sz="2400" b="1" dirty="0">
                <a:solidFill>
                  <a:srgbClr val="FFFFFF"/>
                </a:solidFill>
              </a:rPr>
              <a:t>, N. Shah, K. Shin, C. Faloutsos, KDD 2016 (best paper)</a:t>
            </a:r>
          </a:p>
        </p:txBody>
      </p:sp>
      <p:pic>
        <p:nvPicPr>
          <p:cNvPr id="10" name="Picture 9" descr="A screenshot of a social media account&#10;&#10;Description automatically generated">
            <a:extLst>
              <a:ext uri="{FF2B5EF4-FFF2-40B4-BE49-F238E27FC236}">
                <a16:creationId xmlns:a16="http://schemas.microsoft.com/office/drawing/2014/main" id="{5722C5C2-F1AB-F9AF-C299-C724202C17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859" y="2082524"/>
            <a:ext cx="2586638" cy="3378752"/>
          </a:xfrm>
          <a:prstGeom prst="rect">
            <a:avLst/>
          </a:prstGeom>
        </p:spPr>
      </p:pic>
      <p:pic>
        <p:nvPicPr>
          <p:cNvPr id="12" name="Picture 11" descr="A screenshot of a social media page&#10;&#10;Description automatically generated">
            <a:extLst>
              <a:ext uri="{FF2B5EF4-FFF2-40B4-BE49-F238E27FC236}">
                <a16:creationId xmlns:a16="http://schemas.microsoft.com/office/drawing/2014/main" id="{3B81236B-4B40-038E-B6D7-DEC0154A59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6906" y="1931013"/>
            <a:ext cx="2864585" cy="3816626"/>
          </a:xfrm>
          <a:prstGeom prst="rect">
            <a:avLst/>
          </a:prstGeom>
        </p:spPr>
      </p:pic>
      <p:sp>
        <p:nvSpPr>
          <p:cNvPr id="13" name="TextBox 12">
            <a:extLst>
              <a:ext uri="{FF2B5EF4-FFF2-40B4-BE49-F238E27FC236}">
                <a16:creationId xmlns:a16="http://schemas.microsoft.com/office/drawing/2014/main" id="{E26863C9-6A5E-0FF7-5B50-6FBB25B36F7A}"/>
              </a:ext>
            </a:extLst>
          </p:cNvPr>
          <p:cNvSpPr txBox="1"/>
          <p:nvPr/>
        </p:nvSpPr>
        <p:spPr>
          <a:xfrm>
            <a:off x="6616847" y="2542988"/>
            <a:ext cx="2156360" cy="400110"/>
          </a:xfrm>
          <a:prstGeom prst="rect">
            <a:avLst/>
          </a:prstGeom>
          <a:noFill/>
        </p:spPr>
        <p:txBody>
          <a:bodyPr wrap="none" rtlCol="0">
            <a:spAutoFit/>
          </a:bodyPr>
          <a:lstStyle/>
          <a:p>
            <a:r>
              <a:rPr lang="en-US" sz="2000" dirty="0">
                <a:latin typeface="+mn-lt"/>
              </a:rPr>
              <a:t>$0.02 Per Follower</a:t>
            </a:r>
          </a:p>
        </p:txBody>
      </p:sp>
      <p:sp>
        <p:nvSpPr>
          <p:cNvPr id="15" name="Oval 14">
            <a:extLst>
              <a:ext uri="{FF2B5EF4-FFF2-40B4-BE49-F238E27FC236}">
                <a16:creationId xmlns:a16="http://schemas.microsoft.com/office/drawing/2014/main" id="{6105F171-62AC-93F8-80A5-ACCAED57AA25}"/>
              </a:ext>
            </a:extLst>
          </p:cNvPr>
          <p:cNvSpPr/>
          <p:nvPr/>
        </p:nvSpPr>
        <p:spPr bwMode="auto">
          <a:xfrm>
            <a:off x="4701208" y="2775249"/>
            <a:ext cx="834887" cy="335699"/>
          </a:xfrm>
          <a:prstGeom prst="ellipse">
            <a:avLst/>
          </a:prstGeom>
          <a:noFill/>
          <a:ln w="25400" cap="flat" cmpd="sng" algn="ctr">
            <a:solidFill>
              <a:schemeClr val="tx1"/>
            </a:solidFill>
            <a:prstDash val="solid"/>
            <a:round/>
            <a:headEnd type="none" w="sm" len="sm"/>
            <a:tailEnd type="triangle" w="lg" len="lg"/>
          </a:ln>
          <a:effectLst/>
        </p:spPr>
        <p:txBody>
          <a:bodyPr rtlCol="0" anchor="ctr"/>
          <a:lstStyle/>
          <a:p>
            <a:pPr algn="ctr"/>
            <a:endParaRPr lang="en-US"/>
          </a:p>
        </p:txBody>
      </p:sp>
      <p:sp>
        <p:nvSpPr>
          <p:cNvPr id="20" name="Oval 19">
            <a:extLst>
              <a:ext uri="{FF2B5EF4-FFF2-40B4-BE49-F238E27FC236}">
                <a16:creationId xmlns:a16="http://schemas.microsoft.com/office/drawing/2014/main" id="{74732392-0AFC-DECF-3576-479C6E2F0031}"/>
              </a:ext>
            </a:extLst>
          </p:cNvPr>
          <p:cNvSpPr/>
          <p:nvPr/>
        </p:nvSpPr>
        <p:spPr bwMode="auto">
          <a:xfrm>
            <a:off x="6481323" y="2432349"/>
            <a:ext cx="2427409" cy="685800"/>
          </a:xfrm>
          <a:prstGeom prst="ellipse">
            <a:avLst/>
          </a:prstGeom>
          <a:noFill/>
          <a:ln w="25400" cap="flat" cmpd="sng" algn="ctr">
            <a:solidFill>
              <a:schemeClr val="tx1"/>
            </a:solidFill>
            <a:prstDash val="solid"/>
            <a:round/>
            <a:headEnd type="none" w="sm" len="sm"/>
            <a:tailEnd type="triangle" w="lg" len="lg"/>
          </a:ln>
          <a:effectLst/>
        </p:spPr>
        <p:txBody>
          <a:bodyPr rtlCol="0" anchor="ctr"/>
          <a:lstStyle/>
          <a:p>
            <a:pPr algn="ctr"/>
            <a:endParaRPr lang="en-US"/>
          </a:p>
        </p:txBody>
      </p:sp>
      <p:cxnSp>
        <p:nvCxnSpPr>
          <p:cNvPr id="22" name="Straight Connector 21">
            <a:extLst>
              <a:ext uri="{FF2B5EF4-FFF2-40B4-BE49-F238E27FC236}">
                <a16:creationId xmlns:a16="http://schemas.microsoft.com/office/drawing/2014/main" id="{59C7E8EA-2DE3-7D77-5AD2-5CEAE5E69B01}"/>
              </a:ext>
            </a:extLst>
          </p:cNvPr>
          <p:cNvCxnSpPr>
            <a:stCxn id="15" idx="7"/>
            <a:endCxn id="20" idx="1"/>
          </p:cNvCxnSpPr>
          <p:nvPr/>
        </p:nvCxnSpPr>
        <p:spPr bwMode="auto">
          <a:xfrm flipV="1">
            <a:off x="5413829" y="2532782"/>
            <a:ext cx="1422980" cy="291629"/>
          </a:xfrm>
          <a:prstGeom prst="line">
            <a:avLst/>
          </a:prstGeom>
          <a:solidFill>
            <a:schemeClr val="accent1"/>
          </a:solidFill>
          <a:ln w="3175" cap="flat" cmpd="sng" algn="ctr">
            <a:solidFill>
              <a:schemeClr val="tx1"/>
            </a:solidFill>
            <a:prstDash val="solid"/>
            <a:round/>
            <a:headEnd type="none" w="sm" len="sm"/>
            <a:tailEnd type="none" w="med" len="med"/>
          </a:ln>
          <a:effectLst/>
        </p:spPr>
      </p:cxnSp>
      <p:cxnSp>
        <p:nvCxnSpPr>
          <p:cNvPr id="24" name="Straight Connector 23">
            <a:extLst>
              <a:ext uri="{FF2B5EF4-FFF2-40B4-BE49-F238E27FC236}">
                <a16:creationId xmlns:a16="http://schemas.microsoft.com/office/drawing/2014/main" id="{4DFA3BDA-E6ED-50AC-6CC9-2C52EB0E29EC}"/>
              </a:ext>
            </a:extLst>
          </p:cNvPr>
          <p:cNvCxnSpPr>
            <a:stCxn id="15" idx="5"/>
            <a:endCxn id="20" idx="3"/>
          </p:cNvCxnSpPr>
          <p:nvPr/>
        </p:nvCxnSpPr>
        <p:spPr bwMode="auto">
          <a:xfrm flipV="1">
            <a:off x="5413829" y="3017716"/>
            <a:ext cx="1422980" cy="44070"/>
          </a:xfrm>
          <a:prstGeom prst="line">
            <a:avLst/>
          </a:prstGeom>
          <a:solidFill>
            <a:schemeClr val="accent1"/>
          </a:solidFill>
          <a:ln w="3175" cap="flat" cmpd="sng" algn="ctr">
            <a:solidFill>
              <a:schemeClr val="tx1"/>
            </a:solidFill>
            <a:prstDash val="solid"/>
            <a:round/>
            <a:headEnd type="none" w="sm" len="sm"/>
            <a:tailEnd type="none" w="med" len="med"/>
          </a:ln>
          <a:effectLst/>
        </p:spPr>
      </p:cxnSp>
      <p:pic>
        <p:nvPicPr>
          <p:cNvPr id="26" name="Picture 25">
            <a:extLst>
              <a:ext uri="{FF2B5EF4-FFF2-40B4-BE49-F238E27FC236}">
                <a16:creationId xmlns:a16="http://schemas.microsoft.com/office/drawing/2014/main" id="{4E610EAB-50FE-BDB2-286A-D25B197667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3253" y="1467248"/>
            <a:ext cx="1015479" cy="572361"/>
          </a:xfrm>
          <a:prstGeom prst="rect">
            <a:avLst/>
          </a:prstGeom>
        </p:spPr>
      </p:pic>
    </p:spTree>
    <p:extLst>
      <p:ext uri="{BB962C8B-B14F-4D97-AF65-F5344CB8AC3E}">
        <p14:creationId xmlns:p14="http://schemas.microsoft.com/office/powerpoint/2010/main" val="25685762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96090-BD78-F1A7-6911-2440940DF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89822-8CBD-2D22-411A-2F9A69CACCEE}"/>
              </a:ext>
            </a:extLst>
          </p:cNvPr>
          <p:cNvSpPr>
            <a:spLocks noGrp="1"/>
          </p:cNvSpPr>
          <p:nvPr>
            <p:ph type="title"/>
          </p:nvPr>
        </p:nvSpPr>
        <p:spPr/>
        <p:txBody>
          <a:bodyPr/>
          <a:lstStyle/>
          <a:p>
            <a:r>
              <a:rPr lang="en-US" dirty="0"/>
              <a:t>F3) Fraud in social networks</a:t>
            </a:r>
          </a:p>
        </p:txBody>
      </p:sp>
      <p:sp>
        <p:nvSpPr>
          <p:cNvPr id="4" name="Date Placeholder 3">
            <a:extLst>
              <a:ext uri="{FF2B5EF4-FFF2-40B4-BE49-F238E27FC236}">
                <a16:creationId xmlns:a16="http://schemas.microsoft.com/office/drawing/2014/main" id="{F8E86B5F-5A69-7B45-E007-BA56167F180F}"/>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6FBC7D41-4D5F-2B04-51AB-1358579FE39C}"/>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BA814910-FF9E-C8CE-0144-759752FB096F}"/>
              </a:ext>
            </a:extLst>
          </p:cNvPr>
          <p:cNvSpPr>
            <a:spLocks noGrp="1"/>
          </p:cNvSpPr>
          <p:nvPr>
            <p:ph type="sldNum" sz="quarter" idx="12"/>
          </p:nvPr>
        </p:nvSpPr>
        <p:spPr/>
        <p:txBody>
          <a:bodyPr/>
          <a:lstStyle/>
          <a:p>
            <a:pPr>
              <a:defRPr/>
            </a:pPr>
            <a:fld id="{F9B43987-7F84-BB4A-8611-CDF75B6A737D}" type="slidenum">
              <a:rPr lang="en-US" smtClean="0"/>
              <a:pPr>
                <a:defRPr/>
              </a:pPr>
              <a:t>24</a:t>
            </a:fld>
            <a:endParaRPr lang="en-US"/>
          </a:p>
        </p:txBody>
      </p:sp>
      <p:sp>
        <p:nvSpPr>
          <p:cNvPr id="7" name="TextBox 6">
            <a:extLst>
              <a:ext uri="{FF2B5EF4-FFF2-40B4-BE49-F238E27FC236}">
                <a16:creationId xmlns:a16="http://schemas.microsoft.com/office/drawing/2014/main" id="{4B2ADBF1-64E6-B329-D3B7-2EC5224537FC}"/>
              </a:ext>
            </a:extLst>
          </p:cNvPr>
          <p:cNvSpPr txBox="1"/>
          <p:nvPr/>
        </p:nvSpPr>
        <p:spPr>
          <a:xfrm>
            <a:off x="0" y="6027003"/>
            <a:ext cx="9144000" cy="830997"/>
          </a:xfrm>
          <a:prstGeom prst="rect">
            <a:avLst/>
          </a:prstGeom>
          <a:solidFill>
            <a:srgbClr val="FF9300"/>
          </a:solidFill>
        </p:spPr>
        <p:txBody>
          <a:bodyPr wrap="square" rtlCol="0">
            <a:spAutoFit/>
          </a:bodyPr>
          <a:lstStyle/>
          <a:p>
            <a:pPr algn="just"/>
            <a:r>
              <a:rPr lang="en-US" sz="2400" i="1" dirty="0">
                <a:solidFill>
                  <a:schemeClr val="bg1"/>
                </a:solidFill>
                <a:effectLst/>
                <a:latin typeface="+mn-lt"/>
              </a:rPr>
              <a:t>The Many Faces of Link Fraud, </a:t>
            </a:r>
            <a:r>
              <a:rPr lang="en-US" sz="2400" dirty="0">
                <a:solidFill>
                  <a:schemeClr val="bg1"/>
                </a:solidFill>
                <a:effectLst/>
                <a:latin typeface="+mn-lt"/>
              </a:rPr>
              <a:t>Neil Shah, </a:t>
            </a:r>
            <a:r>
              <a:rPr lang="en-US" sz="2400" dirty="0" err="1">
                <a:solidFill>
                  <a:schemeClr val="bg1"/>
                </a:solidFill>
                <a:effectLst/>
                <a:latin typeface="+mn-lt"/>
              </a:rPr>
              <a:t>Hemank</a:t>
            </a:r>
            <a:r>
              <a:rPr lang="en-US" sz="2400" dirty="0">
                <a:solidFill>
                  <a:schemeClr val="bg1"/>
                </a:solidFill>
                <a:effectLst/>
                <a:latin typeface="+mn-lt"/>
              </a:rPr>
              <a:t> Lamba, Alex Beutel, Christos Faloutsos, </a:t>
            </a:r>
            <a:r>
              <a:rPr lang="en-US" sz="2400" dirty="0" err="1">
                <a:solidFill>
                  <a:schemeClr val="bg1"/>
                </a:solidFill>
                <a:effectLst/>
                <a:latin typeface="+mn-lt"/>
              </a:rPr>
              <a:t>arxiv</a:t>
            </a:r>
            <a:r>
              <a:rPr lang="en-US" sz="2400" dirty="0">
                <a:solidFill>
                  <a:schemeClr val="bg1"/>
                </a:solidFill>
                <a:effectLst/>
                <a:latin typeface="+mn-lt"/>
              </a:rPr>
              <a:t> 2017</a:t>
            </a:r>
          </a:p>
        </p:txBody>
      </p:sp>
      <p:pic>
        <p:nvPicPr>
          <p:cNvPr id="11" name="Content Placeholder 10" descr="A diagram of different types of data&#10;&#10;Description automatically generated">
            <a:extLst>
              <a:ext uri="{FF2B5EF4-FFF2-40B4-BE49-F238E27FC236}">
                <a16:creationId xmlns:a16="http://schemas.microsoft.com/office/drawing/2014/main" id="{B37756E7-F7D9-0FB1-E03B-65E9B5ABB333}"/>
              </a:ext>
            </a:extLst>
          </p:cNvPr>
          <p:cNvPicPr>
            <a:picLocks noGrp="1" noChangeAspect="1"/>
          </p:cNvPicPr>
          <p:nvPr>
            <p:ph idx="1"/>
          </p:nvPr>
        </p:nvPicPr>
        <p:blipFill>
          <a:blip r:embed="rId2"/>
          <a:stretch>
            <a:fillRect/>
          </a:stretch>
        </p:blipFill>
        <p:spPr>
          <a:xfrm>
            <a:off x="1881352" y="1795116"/>
            <a:ext cx="5044966" cy="4079487"/>
          </a:xfrm>
        </p:spPr>
      </p:pic>
      <p:sp>
        <p:nvSpPr>
          <p:cNvPr id="3" name="TextBox 2">
            <a:extLst>
              <a:ext uri="{FF2B5EF4-FFF2-40B4-BE49-F238E27FC236}">
                <a16:creationId xmlns:a16="http://schemas.microsoft.com/office/drawing/2014/main" id="{0A43EF23-7CCD-C36F-59F0-D05F87138FD0}"/>
              </a:ext>
            </a:extLst>
          </p:cNvPr>
          <p:cNvSpPr txBox="1"/>
          <p:nvPr/>
        </p:nvSpPr>
        <p:spPr>
          <a:xfrm>
            <a:off x="346577" y="1457306"/>
            <a:ext cx="3962943" cy="523220"/>
          </a:xfrm>
          <a:prstGeom prst="rect">
            <a:avLst/>
          </a:prstGeom>
          <a:noFill/>
        </p:spPr>
        <p:txBody>
          <a:bodyPr wrap="none" rtlCol="0">
            <a:spAutoFit/>
          </a:bodyPr>
          <a:lstStyle/>
          <a:p>
            <a:r>
              <a:rPr lang="en-US" sz="2800" dirty="0">
                <a:latin typeface="+mn-lt"/>
              </a:rPr>
              <a:t>F3.1 – fake follower types</a:t>
            </a:r>
          </a:p>
        </p:txBody>
      </p:sp>
      <p:sp>
        <p:nvSpPr>
          <p:cNvPr id="8" name="TextBox 7">
            <a:extLst>
              <a:ext uri="{FF2B5EF4-FFF2-40B4-BE49-F238E27FC236}">
                <a16:creationId xmlns:a16="http://schemas.microsoft.com/office/drawing/2014/main" id="{552ADD43-B0EB-FE6A-9335-27E4AB93705E}"/>
              </a:ext>
            </a:extLst>
          </p:cNvPr>
          <p:cNvSpPr txBox="1"/>
          <p:nvPr/>
        </p:nvSpPr>
        <p:spPr>
          <a:xfrm>
            <a:off x="2507691" y="1987799"/>
            <a:ext cx="1128834" cy="492443"/>
          </a:xfrm>
          <a:prstGeom prst="rect">
            <a:avLst/>
          </a:prstGeom>
          <a:solidFill>
            <a:schemeClr val="bg1"/>
          </a:solidFill>
        </p:spPr>
        <p:txBody>
          <a:bodyPr wrap="none" rtlCol="0">
            <a:spAutoFit/>
          </a:bodyPr>
          <a:lstStyle/>
          <a:p>
            <a:r>
              <a:rPr lang="en-US" dirty="0">
                <a:solidFill>
                  <a:srgbClr val="008F00"/>
                </a:solidFill>
                <a:latin typeface="+mn-lt"/>
              </a:rPr>
              <a:t>Honest</a:t>
            </a:r>
          </a:p>
        </p:txBody>
      </p:sp>
      <p:sp>
        <p:nvSpPr>
          <p:cNvPr id="9" name="TextBox 8">
            <a:extLst>
              <a:ext uri="{FF2B5EF4-FFF2-40B4-BE49-F238E27FC236}">
                <a16:creationId xmlns:a16="http://schemas.microsoft.com/office/drawing/2014/main" id="{DB88E9CF-9A5B-A4F0-2D1A-A9218FD83891}"/>
              </a:ext>
            </a:extLst>
          </p:cNvPr>
          <p:cNvSpPr txBox="1"/>
          <p:nvPr/>
        </p:nvSpPr>
        <p:spPr>
          <a:xfrm>
            <a:off x="3762454" y="2064743"/>
            <a:ext cx="1619092" cy="338554"/>
          </a:xfrm>
          <a:prstGeom prst="rect">
            <a:avLst/>
          </a:prstGeom>
          <a:solidFill>
            <a:schemeClr val="bg1"/>
          </a:solidFill>
        </p:spPr>
        <p:txBody>
          <a:bodyPr wrap="square" rtlCol="0">
            <a:spAutoFit/>
          </a:bodyPr>
          <a:lstStyle/>
          <a:p>
            <a:r>
              <a:rPr lang="en-US" sz="1600" dirty="0">
                <a:solidFill>
                  <a:schemeClr val="tx2"/>
                </a:solidFill>
                <a:latin typeface="+mn-lt"/>
              </a:rPr>
              <a:t>Premium Fraud</a:t>
            </a:r>
          </a:p>
        </p:txBody>
      </p:sp>
      <p:sp>
        <p:nvSpPr>
          <p:cNvPr id="10" name="TextBox 9">
            <a:extLst>
              <a:ext uri="{FF2B5EF4-FFF2-40B4-BE49-F238E27FC236}">
                <a16:creationId xmlns:a16="http://schemas.microsoft.com/office/drawing/2014/main" id="{6AE139F2-AFFC-1806-11F1-D4C966D28BD6}"/>
              </a:ext>
            </a:extLst>
          </p:cNvPr>
          <p:cNvSpPr txBox="1"/>
          <p:nvPr/>
        </p:nvSpPr>
        <p:spPr>
          <a:xfrm>
            <a:off x="5507475" y="2064743"/>
            <a:ext cx="1326004" cy="369332"/>
          </a:xfrm>
          <a:prstGeom prst="rect">
            <a:avLst/>
          </a:prstGeom>
          <a:solidFill>
            <a:schemeClr val="bg1"/>
          </a:solidFill>
        </p:spPr>
        <p:txBody>
          <a:bodyPr wrap="none" rtlCol="0">
            <a:spAutoFit/>
          </a:bodyPr>
          <a:lstStyle/>
          <a:p>
            <a:r>
              <a:rPr lang="en-US" sz="1800" dirty="0" err="1">
                <a:solidFill>
                  <a:schemeClr val="tx2"/>
                </a:solidFill>
                <a:latin typeface="+mn-lt"/>
              </a:rPr>
              <a:t>Frem</a:t>
            </a:r>
            <a:r>
              <a:rPr lang="en-US" sz="1800" dirty="0">
                <a:solidFill>
                  <a:schemeClr val="tx2"/>
                </a:solidFill>
                <a:latin typeface="+mn-lt"/>
              </a:rPr>
              <a:t>. Fraud</a:t>
            </a:r>
          </a:p>
        </p:txBody>
      </p:sp>
      <p:pic>
        <p:nvPicPr>
          <p:cNvPr id="12" name="Picture 11" descr="alex_beutel_small.jpg">
            <a:extLst>
              <a:ext uri="{FF2B5EF4-FFF2-40B4-BE49-F238E27FC236}">
                <a16:creationId xmlns:a16="http://schemas.microsoft.com/office/drawing/2014/main" id="{87A58D30-295E-0F61-3C04-08CA94D53FBB}"/>
              </a:ext>
            </a:extLst>
          </p:cNvPr>
          <p:cNvPicPr>
            <a:picLocks noChangeAspect="1"/>
          </p:cNvPicPr>
          <p:nvPr/>
        </p:nvPicPr>
        <p:blipFill>
          <a:blip r:embed="rId3"/>
          <a:stretch>
            <a:fillRect/>
          </a:stretch>
        </p:blipFill>
        <p:spPr>
          <a:xfrm>
            <a:off x="7963120" y="5148241"/>
            <a:ext cx="571281" cy="697453"/>
          </a:xfrm>
          <a:prstGeom prst="rect">
            <a:avLst/>
          </a:prstGeom>
        </p:spPr>
      </p:pic>
    </p:spTree>
    <p:extLst>
      <p:ext uri="{BB962C8B-B14F-4D97-AF65-F5344CB8AC3E}">
        <p14:creationId xmlns:p14="http://schemas.microsoft.com/office/powerpoint/2010/main" val="39147918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6D6FF">
            <a:alpha val="50000"/>
          </a:srgbClr>
        </a:solidFill>
        <a:effectLst/>
      </p:bgPr>
    </p:bg>
    <p:spTree>
      <p:nvGrpSpPr>
        <p:cNvPr id="1" name="">
          <a:extLst>
            <a:ext uri="{FF2B5EF4-FFF2-40B4-BE49-F238E27FC236}">
              <a16:creationId xmlns:a16="http://schemas.microsoft.com/office/drawing/2014/main" id="{910E1669-F14E-478B-872D-AB0F25D27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E6498-866A-A2CA-244E-7E0C9C7A0A4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60DE8D0-F449-CE76-D4DB-1253A9F622B4}"/>
              </a:ext>
            </a:extLst>
          </p:cNvPr>
          <p:cNvSpPr>
            <a:spLocks noGrp="1"/>
          </p:cNvSpPr>
          <p:nvPr>
            <p:ph idx="1"/>
          </p:nvPr>
        </p:nvSpPr>
        <p:spPr/>
        <p:txBody>
          <a:bodyPr/>
          <a:lstStyle/>
          <a:p>
            <a:r>
              <a:rPr lang="en-US" dirty="0"/>
              <a:t>Intro – motivation</a:t>
            </a:r>
          </a:p>
          <a:p>
            <a:r>
              <a:rPr lang="en-US" dirty="0"/>
              <a:t>Fraud types in</a:t>
            </a:r>
          </a:p>
          <a:p>
            <a:pPr lvl="1"/>
            <a:r>
              <a:rPr lang="en-US" dirty="0"/>
              <a:t>F1) E-commerce</a:t>
            </a:r>
          </a:p>
          <a:p>
            <a:pPr lvl="1"/>
            <a:r>
              <a:rPr lang="en-US" dirty="0"/>
              <a:t>F2) Financial networks</a:t>
            </a:r>
          </a:p>
          <a:p>
            <a:pPr lvl="1"/>
            <a:r>
              <a:rPr lang="en-US" dirty="0"/>
              <a:t>F3) Social networks</a:t>
            </a:r>
          </a:p>
          <a:p>
            <a:pPr lvl="1"/>
            <a:r>
              <a:rPr lang="en-US" dirty="0"/>
              <a:t>F4) Phone-call graphs</a:t>
            </a:r>
          </a:p>
          <a:p>
            <a:r>
              <a:rPr lang="en-US" dirty="0"/>
              <a:t>‘</a:t>
            </a:r>
            <a:r>
              <a:rPr lang="en-US" dirty="0" err="1"/>
              <a:t>TgraphSpot</a:t>
            </a:r>
            <a:r>
              <a:rPr lang="en-US" dirty="0"/>
              <a:t>’: </a:t>
            </a:r>
            <a:r>
              <a:rPr lang="en-US" dirty="0" err="1"/>
              <a:t>ML+Viz</a:t>
            </a:r>
            <a:r>
              <a:rPr lang="en-US" dirty="0"/>
              <a:t> tool</a:t>
            </a:r>
          </a:p>
          <a:p>
            <a:pPr lvl="1"/>
            <a:r>
              <a:rPr lang="en-US" dirty="0"/>
              <a:t>Case #1</a:t>
            </a:r>
          </a:p>
          <a:p>
            <a:pPr lvl="1"/>
            <a:r>
              <a:rPr lang="en-US" dirty="0"/>
              <a:t>Case #2</a:t>
            </a:r>
          </a:p>
        </p:txBody>
      </p:sp>
      <p:sp>
        <p:nvSpPr>
          <p:cNvPr id="4" name="Date Placeholder 3">
            <a:extLst>
              <a:ext uri="{FF2B5EF4-FFF2-40B4-BE49-F238E27FC236}">
                <a16:creationId xmlns:a16="http://schemas.microsoft.com/office/drawing/2014/main" id="{E5820BC1-9255-733B-0FCA-899BAFD004C0}"/>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625520E0-5E7C-B13E-FB4D-EB49C4B688E4}"/>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280EE706-5EF5-936E-5228-5288FD50A194}"/>
              </a:ext>
            </a:extLst>
          </p:cNvPr>
          <p:cNvSpPr>
            <a:spLocks noGrp="1"/>
          </p:cNvSpPr>
          <p:nvPr>
            <p:ph type="sldNum" sz="quarter" idx="12"/>
          </p:nvPr>
        </p:nvSpPr>
        <p:spPr/>
        <p:txBody>
          <a:bodyPr/>
          <a:lstStyle/>
          <a:p>
            <a:pPr>
              <a:defRPr/>
            </a:pPr>
            <a:fld id="{F9B43987-7F84-BB4A-8611-CDF75B6A737D}" type="slidenum">
              <a:rPr lang="en-US" smtClean="0"/>
              <a:pPr>
                <a:defRPr/>
              </a:pPr>
              <a:t>25</a:t>
            </a:fld>
            <a:endParaRPr lang="en-US"/>
          </a:p>
        </p:txBody>
      </p:sp>
      <p:pic>
        <p:nvPicPr>
          <p:cNvPr id="8" name="Graphic 7" descr="Hummingbird">
            <a:extLst>
              <a:ext uri="{FF2B5EF4-FFF2-40B4-BE49-F238E27FC236}">
                <a16:creationId xmlns:a16="http://schemas.microsoft.com/office/drawing/2014/main" id="{B51E8E94-ACB9-05EA-ECA3-4D0D0F933C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5935">
            <a:off x="7484899" y="677"/>
            <a:ext cx="1217847" cy="1217847"/>
          </a:xfrm>
          <a:prstGeom prst="rect">
            <a:avLst/>
          </a:prstGeom>
        </p:spPr>
      </p:pic>
      <p:sp>
        <p:nvSpPr>
          <p:cNvPr id="7" name="Right Arrow 6">
            <a:extLst>
              <a:ext uri="{FF2B5EF4-FFF2-40B4-BE49-F238E27FC236}">
                <a16:creationId xmlns:a16="http://schemas.microsoft.com/office/drawing/2014/main" id="{8DAE71E5-CC63-00A6-E508-452E50B45B6E}"/>
              </a:ext>
            </a:extLst>
          </p:cNvPr>
          <p:cNvSpPr/>
          <p:nvPr/>
        </p:nvSpPr>
        <p:spPr bwMode="auto">
          <a:xfrm>
            <a:off x="200595" y="4230407"/>
            <a:ext cx="557048" cy="378372"/>
          </a:xfrm>
          <a:prstGeom prst="rightArrow">
            <a:avLst/>
          </a:prstGeom>
          <a:solidFill>
            <a:srgbClr val="C00000"/>
          </a:solidFill>
          <a:ln w="25400" cap="flat" cmpd="sng" algn="ctr">
            <a:noFill/>
            <a:prstDash val="solid"/>
            <a:round/>
            <a:headEnd type="none" w="sm" len="sm"/>
            <a:tailEnd type="triangle" w="lg" len="lg"/>
          </a:ln>
          <a:effectLst/>
        </p:spPr>
        <p:txBody>
          <a:bodyPr rtlCol="0" anchor="ctr"/>
          <a:lstStyle/>
          <a:p>
            <a:pPr algn="ctr"/>
            <a:endParaRPr lang="en-US"/>
          </a:p>
        </p:txBody>
      </p:sp>
      <p:grpSp>
        <p:nvGrpSpPr>
          <p:cNvPr id="9" name="Group 8">
            <a:extLst>
              <a:ext uri="{FF2B5EF4-FFF2-40B4-BE49-F238E27FC236}">
                <a16:creationId xmlns:a16="http://schemas.microsoft.com/office/drawing/2014/main" id="{A2F289F2-98FE-5FC7-EB02-737434E3E12E}"/>
              </a:ext>
            </a:extLst>
          </p:cNvPr>
          <p:cNvGrpSpPr/>
          <p:nvPr/>
        </p:nvGrpSpPr>
        <p:grpSpPr>
          <a:xfrm>
            <a:off x="6270186" y="2452744"/>
            <a:ext cx="566028" cy="2197413"/>
            <a:chOff x="6270186" y="2452744"/>
            <a:chExt cx="566028" cy="2197413"/>
          </a:xfrm>
        </p:grpSpPr>
        <p:pic>
          <p:nvPicPr>
            <p:cNvPr id="10" name="Graphic 9" descr="Present with solid fill">
              <a:extLst>
                <a:ext uri="{FF2B5EF4-FFF2-40B4-BE49-F238E27FC236}">
                  <a16:creationId xmlns:a16="http://schemas.microsoft.com/office/drawing/2014/main" id="{47E37A8C-7E29-F18F-7489-738FDCB359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0187" y="2452744"/>
              <a:ext cx="566026" cy="566026"/>
            </a:xfrm>
            <a:prstGeom prst="rect">
              <a:avLst/>
            </a:prstGeom>
          </p:spPr>
        </p:pic>
        <p:pic>
          <p:nvPicPr>
            <p:cNvPr id="11" name="Graphic 10" descr="Money outline">
              <a:extLst>
                <a:ext uri="{FF2B5EF4-FFF2-40B4-BE49-F238E27FC236}">
                  <a16:creationId xmlns:a16="http://schemas.microsoft.com/office/drawing/2014/main" id="{28C7204F-2C4F-4163-8950-53A0507321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70187" y="3037159"/>
              <a:ext cx="566027" cy="566027"/>
            </a:xfrm>
            <a:prstGeom prst="rect">
              <a:avLst/>
            </a:prstGeom>
          </p:spPr>
        </p:pic>
        <p:pic>
          <p:nvPicPr>
            <p:cNvPr id="12" name="Graphic 11" descr="Connections with solid fill">
              <a:extLst>
                <a:ext uri="{FF2B5EF4-FFF2-40B4-BE49-F238E27FC236}">
                  <a16:creationId xmlns:a16="http://schemas.microsoft.com/office/drawing/2014/main" id="{1E074FAA-4DE7-E881-6D7B-1343E06C76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70187" y="3603186"/>
              <a:ext cx="566026" cy="566026"/>
            </a:xfrm>
            <a:prstGeom prst="rect">
              <a:avLst/>
            </a:prstGeom>
          </p:spPr>
        </p:pic>
        <p:pic>
          <p:nvPicPr>
            <p:cNvPr id="13" name="Graphic 12" descr="Telephone outline">
              <a:extLst>
                <a:ext uri="{FF2B5EF4-FFF2-40B4-BE49-F238E27FC236}">
                  <a16:creationId xmlns:a16="http://schemas.microsoft.com/office/drawing/2014/main" id="{31EAA537-7FC9-9914-F704-0BE3841C805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70186" y="4084131"/>
              <a:ext cx="566026" cy="566026"/>
            </a:xfrm>
            <a:prstGeom prst="rect">
              <a:avLst/>
            </a:prstGeom>
          </p:spPr>
        </p:pic>
      </p:grpSp>
    </p:spTree>
    <p:extLst>
      <p:ext uri="{BB962C8B-B14F-4D97-AF65-F5344CB8AC3E}">
        <p14:creationId xmlns:p14="http://schemas.microsoft.com/office/powerpoint/2010/main" val="1476547714"/>
      </p:ext>
    </p:extLst>
  </p:cSld>
  <p:clrMapOvr>
    <a:overrideClrMapping bg1="lt1" tx1="dk1" bg2="lt2" tx2="dk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BCAC-F8BC-434F-AE29-1FBF91D62374}"/>
              </a:ext>
            </a:extLst>
          </p:cNvPr>
          <p:cNvSpPr>
            <a:spLocks noGrp="1"/>
          </p:cNvSpPr>
          <p:nvPr>
            <p:ph type="title"/>
          </p:nvPr>
        </p:nvSpPr>
        <p:spPr/>
        <p:txBody>
          <a:bodyPr/>
          <a:lstStyle/>
          <a:p>
            <a:r>
              <a:rPr lang="en-US" dirty="0"/>
              <a:t>F4) </a:t>
            </a:r>
            <a:r>
              <a:rPr lang="en-US" dirty="0" err="1"/>
              <a:t>Phonecall</a:t>
            </a:r>
            <a:r>
              <a:rPr lang="en-US" dirty="0"/>
              <a:t> graphs</a:t>
            </a:r>
          </a:p>
        </p:txBody>
      </p:sp>
      <p:sp>
        <p:nvSpPr>
          <p:cNvPr id="3" name="Content Placeholder 2">
            <a:extLst>
              <a:ext uri="{FF2B5EF4-FFF2-40B4-BE49-F238E27FC236}">
                <a16:creationId xmlns:a16="http://schemas.microsoft.com/office/drawing/2014/main" id="{CE8B58C5-30A3-7E99-084E-7872393A16FD}"/>
              </a:ext>
            </a:extLst>
          </p:cNvPr>
          <p:cNvSpPr>
            <a:spLocks noGrp="1"/>
          </p:cNvSpPr>
          <p:nvPr>
            <p:ph idx="1"/>
          </p:nvPr>
        </p:nvSpPr>
        <p:spPr/>
        <p:txBody>
          <a:bodyPr/>
          <a:lstStyle/>
          <a:p>
            <a:r>
              <a:rPr lang="en-US" dirty="0"/>
              <a:t>F4.1) Telemarketers</a:t>
            </a:r>
          </a:p>
          <a:p>
            <a:endParaRPr lang="en-US" dirty="0"/>
          </a:p>
          <a:p>
            <a:r>
              <a:rPr lang="en-US" dirty="0"/>
              <a:t>F4.2) ‘</a:t>
            </a:r>
            <a:r>
              <a:rPr lang="en-US" dirty="0" err="1"/>
              <a:t>wangiri</a:t>
            </a:r>
            <a:r>
              <a:rPr lang="en-US" dirty="0"/>
              <a:t>’ ‘one-ring scam’</a:t>
            </a:r>
          </a:p>
          <a:p>
            <a:pPr lvl="1"/>
            <a:r>
              <a:rPr lang="en-US" dirty="0">
                <a:hlinkClick r:id="rId3"/>
              </a:rPr>
              <a:t>Europol</a:t>
            </a:r>
            <a:r>
              <a:rPr lang="en-US" dirty="0"/>
              <a:t>; </a:t>
            </a:r>
            <a:r>
              <a:rPr lang="en-US" dirty="0">
                <a:hlinkClick r:id="rId4"/>
              </a:rPr>
              <a:t>AT&amp;T</a:t>
            </a:r>
            <a:endParaRPr lang="en-US" dirty="0"/>
          </a:p>
          <a:p>
            <a:pPr lvl="1"/>
            <a:endParaRPr lang="en-US" dirty="0"/>
          </a:p>
          <a:p>
            <a:r>
              <a:rPr lang="en-US" dirty="0"/>
              <a:t>F4.3) Telephony Denial of Service (</a:t>
            </a:r>
            <a:r>
              <a:rPr lang="en-US" dirty="0" err="1"/>
              <a:t>TDoS</a:t>
            </a:r>
            <a:r>
              <a:rPr lang="en-US" dirty="0"/>
              <a:t>)(</a:t>
            </a:r>
            <a:r>
              <a:rPr lang="en-US" dirty="0">
                <a:hlinkClick r:id="rId5"/>
              </a:rPr>
              <a:t>DHS</a:t>
            </a:r>
            <a:r>
              <a:rPr lang="en-US" dirty="0"/>
              <a:t>)</a:t>
            </a:r>
          </a:p>
        </p:txBody>
      </p:sp>
      <p:sp>
        <p:nvSpPr>
          <p:cNvPr id="4" name="Date Placeholder 3">
            <a:extLst>
              <a:ext uri="{FF2B5EF4-FFF2-40B4-BE49-F238E27FC236}">
                <a16:creationId xmlns:a16="http://schemas.microsoft.com/office/drawing/2014/main" id="{7949DB6F-BB53-6E88-5C1F-6BB33E8A3BCD}"/>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520DB0E6-A6CE-0B13-F22A-636247D37C4F}"/>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DE54C6E4-5659-0FCD-0DE9-5B303DFA32CF}"/>
              </a:ext>
            </a:extLst>
          </p:cNvPr>
          <p:cNvSpPr>
            <a:spLocks noGrp="1"/>
          </p:cNvSpPr>
          <p:nvPr>
            <p:ph type="sldNum" sz="quarter" idx="12"/>
          </p:nvPr>
        </p:nvSpPr>
        <p:spPr/>
        <p:txBody>
          <a:bodyPr/>
          <a:lstStyle/>
          <a:p>
            <a:pPr>
              <a:defRPr/>
            </a:pPr>
            <a:fld id="{F9B43987-7F84-BB4A-8611-CDF75B6A737D}" type="slidenum">
              <a:rPr lang="en-US" smtClean="0"/>
              <a:pPr>
                <a:defRPr/>
              </a:pPr>
              <a:t>26</a:t>
            </a:fld>
            <a:endParaRPr lang="en-US" dirty="0"/>
          </a:p>
        </p:txBody>
      </p:sp>
      <p:pic>
        <p:nvPicPr>
          <p:cNvPr id="7" name="Picture 3">
            <a:extLst>
              <a:ext uri="{FF2B5EF4-FFF2-40B4-BE49-F238E27FC236}">
                <a16:creationId xmlns:a16="http://schemas.microsoft.com/office/drawing/2014/main" id="{8A557BEA-694A-4199-F2B9-F4E512EB58D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72639" y="1564515"/>
            <a:ext cx="1724025"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Graphic 8" descr="Receiver with solid fill">
            <a:extLst>
              <a:ext uri="{FF2B5EF4-FFF2-40B4-BE49-F238E27FC236}">
                <a16:creationId xmlns:a16="http://schemas.microsoft.com/office/drawing/2014/main" id="{CE8AA7A2-264B-087A-B966-3E2BE9A9C80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45426" y="3528391"/>
            <a:ext cx="457200" cy="457200"/>
          </a:xfrm>
          <a:prstGeom prst="rect">
            <a:avLst/>
          </a:prstGeom>
        </p:spPr>
      </p:pic>
      <p:pic>
        <p:nvPicPr>
          <p:cNvPr id="10" name="Graphic 9" descr="Receiver with solid fill">
            <a:extLst>
              <a:ext uri="{FF2B5EF4-FFF2-40B4-BE49-F238E27FC236}">
                <a16:creationId xmlns:a16="http://schemas.microsoft.com/office/drawing/2014/main" id="{B4034AC1-4823-A00C-1824-FE6AE06455C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8080429">
            <a:off x="6585805" y="3543301"/>
            <a:ext cx="457200" cy="457200"/>
          </a:xfrm>
          <a:prstGeom prst="rect">
            <a:avLst/>
          </a:prstGeom>
        </p:spPr>
      </p:pic>
      <p:sp>
        <p:nvSpPr>
          <p:cNvPr id="11" name="Left-Right Arrow 10">
            <a:extLst>
              <a:ext uri="{FF2B5EF4-FFF2-40B4-BE49-F238E27FC236}">
                <a16:creationId xmlns:a16="http://schemas.microsoft.com/office/drawing/2014/main" id="{71AF0269-2AEB-6B94-85FD-0AE8A0D102EA}"/>
              </a:ext>
            </a:extLst>
          </p:cNvPr>
          <p:cNvSpPr/>
          <p:nvPr/>
        </p:nvSpPr>
        <p:spPr bwMode="auto">
          <a:xfrm>
            <a:off x="5907591" y="3429000"/>
            <a:ext cx="778565" cy="145110"/>
          </a:xfrm>
          <a:prstGeom prst="leftRightArrow">
            <a:avLst/>
          </a:prstGeom>
          <a:noFill/>
          <a:ln w="6350" cap="flat" cmpd="sng" algn="ctr">
            <a:solidFill>
              <a:schemeClr val="tx1"/>
            </a:solidFill>
            <a:prstDash val="solid"/>
            <a:round/>
            <a:headEnd type="none" w="sm" len="sm"/>
            <a:tailEnd type="triangle" w="lg" len="lg"/>
          </a:ln>
          <a:effectLst/>
        </p:spPr>
        <p:txBody>
          <a:bodyPr rtlCol="0" anchor="ctr"/>
          <a:lstStyle/>
          <a:p>
            <a:pPr algn="ctr"/>
            <a:endParaRPr lang="en-US"/>
          </a:p>
        </p:txBody>
      </p:sp>
      <p:sp>
        <p:nvSpPr>
          <p:cNvPr id="12" name="TextBox 11">
            <a:extLst>
              <a:ext uri="{FF2B5EF4-FFF2-40B4-BE49-F238E27FC236}">
                <a16:creationId xmlns:a16="http://schemas.microsoft.com/office/drawing/2014/main" id="{858F13EB-F0A3-0F01-04A2-C21D4AEA1115}"/>
              </a:ext>
            </a:extLst>
          </p:cNvPr>
          <p:cNvSpPr txBox="1"/>
          <p:nvPr/>
        </p:nvSpPr>
        <p:spPr>
          <a:xfrm>
            <a:off x="5811003" y="2989694"/>
            <a:ext cx="971741" cy="492443"/>
          </a:xfrm>
          <a:prstGeom prst="rect">
            <a:avLst/>
          </a:prstGeom>
          <a:noFill/>
        </p:spPr>
        <p:txBody>
          <a:bodyPr wrap="none" rtlCol="0">
            <a:spAutoFit/>
          </a:bodyPr>
          <a:lstStyle/>
          <a:p>
            <a:r>
              <a:rPr lang="en-US" dirty="0">
                <a:latin typeface="+mn-lt"/>
              </a:rPr>
              <a:t>1 ring</a:t>
            </a:r>
          </a:p>
        </p:txBody>
      </p:sp>
      <p:pic>
        <p:nvPicPr>
          <p:cNvPr id="13" name="Graphic 12" descr="Receiver with solid fill">
            <a:extLst>
              <a:ext uri="{FF2B5EF4-FFF2-40B4-BE49-F238E27FC236}">
                <a16:creationId xmlns:a16="http://schemas.microsoft.com/office/drawing/2014/main" id="{5E0A40AC-BBD3-87FF-6A88-16298024BDD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71777" y="5148738"/>
            <a:ext cx="295252" cy="295252"/>
          </a:xfrm>
          <a:prstGeom prst="rect">
            <a:avLst/>
          </a:prstGeom>
        </p:spPr>
      </p:pic>
      <p:pic>
        <p:nvPicPr>
          <p:cNvPr id="14" name="Graphic 13" descr="Receiver with solid fill">
            <a:extLst>
              <a:ext uri="{FF2B5EF4-FFF2-40B4-BE49-F238E27FC236}">
                <a16:creationId xmlns:a16="http://schemas.microsoft.com/office/drawing/2014/main" id="{0DCFDC91-E65C-EA85-2A0E-D88FD7168D9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69528" y="5456286"/>
            <a:ext cx="295252" cy="295252"/>
          </a:xfrm>
          <a:prstGeom prst="rect">
            <a:avLst/>
          </a:prstGeom>
        </p:spPr>
      </p:pic>
      <p:pic>
        <p:nvPicPr>
          <p:cNvPr id="15" name="Graphic 14" descr="Receiver with solid fill">
            <a:extLst>
              <a:ext uri="{FF2B5EF4-FFF2-40B4-BE49-F238E27FC236}">
                <a16:creationId xmlns:a16="http://schemas.microsoft.com/office/drawing/2014/main" id="{FE9172EB-0B59-B43F-F288-00FDD06BDB1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74026" y="4866664"/>
            <a:ext cx="295252" cy="295252"/>
          </a:xfrm>
          <a:prstGeom prst="rect">
            <a:avLst/>
          </a:prstGeom>
        </p:spPr>
      </p:pic>
      <p:pic>
        <p:nvPicPr>
          <p:cNvPr id="16" name="Graphic 15" descr="Receiver with solid fill">
            <a:extLst>
              <a:ext uri="{FF2B5EF4-FFF2-40B4-BE49-F238E27FC236}">
                <a16:creationId xmlns:a16="http://schemas.microsoft.com/office/drawing/2014/main" id="{1A63EA89-6959-9883-323C-9AA6867B664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69528" y="6006488"/>
            <a:ext cx="295252" cy="295252"/>
          </a:xfrm>
          <a:prstGeom prst="rect">
            <a:avLst/>
          </a:prstGeom>
        </p:spPr>
      </p:pic>
      <p:pic>
        <p:nvPicPr>
          <p:cNvPr id="18" name="Graphic 17" descr="Bank with solid fill">
            <a:extLst>
              <a:ext uri="{FF2B5EF4-FFF2-40B4-BE49-F238E27FC236}">
                <a16:creationId xmlns:a16="http://schemas.microsoft.com/office/drawing/2014/main" id="{2017CAFC-C2DD-58B0-D3D3-CD6D986386B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02493" y="5293485"/>
            <a:ext cx="470392" cy="470392"/>
          </a:xfrm>
          <a:prstGeom prst="rect">
            <a:avLst/>
          </a:prstGeom>
        </p:spPr>
      </p:pic>
      <p:cxnSp>
        <p:nvCxnSpPr>
          <p:cNvPr id="20" name="Straight Arrow Connector 19">
            <a:extLst>
              <a:ext uri="{FF2B5EF4-FFF2-40B4-BE49-F238E27FC236}">
                <a16:creationId xmlns:a16="http://schemas.microsoft.com/office/drawing/2014/main" id="{9F48BB4D-4355-BDB0-5783-373B0A781B91}"/>
              </a:ext>
            </a:extLst>
          </p:cNvPr>
          <p:cNvCxnSpPr>
            <a:stCxn id="15" idx="3"/>
            <a:endCxn id="18" idx="1"/>
          </p:cNvCxnSpPr>
          <p:nvPr/>
        </p:nvCxnSpPr>
        <p:spPr bwMode="auto">
          <a:xfrm>
            <a:off x="6169278" y="5014290"/>
            <a:ext cx="733215" cy="514391"/>
          </a:xfrm>
          <a:prstGeom prst="straightConnector1">
            <a:avLst/>
          </a:prstGeom>
          <a:solidFill>
            <a:schemeClr val="accent1"/>
          </a:solidFill>
          <a:ln w="3175"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4A06A562-9907-4866-C7DB-E90EDE0061D9}"/>
              </a:ext>
            </a:extLst>
          </p:cNvPr>
          <p:cNvCxnSpPr>
            <a:stCxn id="13" idx="3"/>
            <a:endCxn id="18" idx="1"/>
          </p:cNvCxnSpPr>
          <p:nvPr/>
        </p:nvCxnSpPr>
        <p:spPr bwMode="auto">
          <a:xfrm>
            <a:off x="6167029" y="5296364"/>
            <a:ext cx="735464" cy="232317"/>
          </a:xfrm>
          <a:prstGeom prst="straightConnector1">
            <a:avLst/>
          </a:prstGeom>
          <a:solidFill>
            <a:schemeClr val="accent1"/>
          </a:solidFill>
          <a:ln w="3175" cap="flat" cmpd="sng" algn="ctr">
            <a:solidFill>
              <a:schemeClr val="tx1"/>
            </a:solidFill>
            <a:prstDash val="solid"/>
            <a:round/>
            <a:headEnd type="none" w="sm" len="sm"/>
            <a:tailEnd type="triangle"/>
          </a:ln>
          <a:effectLst/>
        </p:spPr>
      </p:cxnSp>
      <p:cxnSp>
        <p:nvCxnSpPr>
          <p:cNvPr id="24" name="Straight Arrow Connector 23">
            <a:extLst>
              <a:ext uri="{FF2B5EF4-FFF2-40B4-BE49-F238E27FC236}">
                <a16:creationId xmlns:a16="http://schemas.microsoft.com/office/drawing/2014/main" id="{F43141F7-3885-937E-1573-5696427A1A24}"/>
              </a:ext>
            </a:extLst>
          </p:cNvPr>
          <p:cNvCxnSpPr>
            <a:stCxn id="14" idx="3"/>
            <a:endCxn id="18" idx="1"/>
          </p:cNvCxnSpPr>
          <p:nvPr/>
        </p:nvCxnSpPr>
        <p:spPr bwMode="auto">
          <a:xfrm flipV="1">
            <a:off x="6164780" y="5528681"/>
            <a:ext cx="737713" cy="75231"/>
          </a:xfrm>
          <a:prstGeom prst="straightConnector1">
            <a:avLst/>
          </a:prstGeom>
          <a:solidFill>
            <a:schemeClr val="accent1"/>
          </a:solidFill>
          <a:ln w="3175" cap="flat" cmpd="sng" algn="ctr">
            <a:solidFill>
              <a:schemeClr val="tx1"/>
            </a:solidFill>
            <a:prstDash val="solid"/>
            <a:round/>
            <a:headEnd type="none" w="sm" len="sm"/>
            <a:tailEnd type="triangle"/>
          </a:ln>
          <a:effectLst/>
        </p:spPr>
      </p:cxnSp>
      <p:cxnSp>
        <p:nvCxnSpPr>
          <p:cNvPr id="26" name="Straight Arrow Connector 25">
            <a:extLst>
              <a:ext uri="{FF2B5EF4-FFF2-40B4-BE49-F238E27FC236}">
                <a16:creationId xmlns:a16="http://schemas.microsoft.com/office/drawing/2014/main" id="{3F90A504-9311-C407-DB5B-66EF0B137F42}"/>
              </a:ext>
            </a:extLst>
          </p:cNvPr>
          <p:cNvCxnSpPr>
            <a:stCxn id="16" idx="3"/>
            <a:endCxn id="18" idx="1"/>
          </p:cNvCxnSpPr>
          <p:nvPr/>
        </p:nvCxnSpPr>
        <p:spPr bwMode="auto">
          <a:xfrm flipV="1">
            <a:off x="6164780" y="5528681"/>
            <a:ext cx="737713" cy="625433"/>
          </a:xfrm>
          <a:prstGeom prst="straightConnector1">
            <a:avLst/>
          </a:prstGeom>
          <a:solidFill>
            <a:schemeClr val="accent1"/>
          </a:solidFill>
          <a:ln w="3175" cap="flat" cmpd="sng" algn="ctr">
            <a:solidFill>
              <a:schemeClr val="tx1"/>
            </a:solidFill>
            <a:prstDash val="solid"/>
            <a:round/>
            <a:headEnd type="none" w="sm" len="sm"/>
            <a:tailEnd type="triangle"/>
          </a:ln>
          <a:effectLst/>
        </p:spPr>
      </p:cxnSp>
      <p:sp>
        <p:nvSpPr>
          <p:cNvPr id="27" name="TextBox 26">
            <a:extLst>
              <a:ext uri="{FF2B5EF4-FFF2-40B4-BE49-F238E27FC236}">
                <a16:creationId xmlns:a16="http://schemas.microsoft.com/office/drawing/2014/main" id="{D5BD6295-727E-AD9D-BB2E-9C9268F99E03}"/>
              </a:ext>
            </a:extLst>
          </p:cNvPr>
          <p:cNvSpPr txBox="1"/>
          <p:nvPr/>
        </p:nvSpPr>
        <p:spPr>
          <a:xfrm>
            <a:off x="5756500" y="5514045"/>
            <a:ext cx="518091" cy="492443"/>
          </a:xfrm>
          <a:prstGeom prst="rect">
            <a:avLst/>
          </a:prstGeom>
          <a:noFill/>
        </p:spPr>
        <p:txBody>
          <a:bodyPr wrap="none" rtlCol="0">
            <a:spAutoFit/>
          </a:bodyPr>
          <a:lstStyle/>
          <a:p>
            <a:r>
              <a:rPr lang="en-US" dirty="0"/>
              <a:t>…</a:t>
            </a:r>
          </a:p>
        </p:txBody>
      </p:sp>
      <p:pic>
        <p:nvPicPr>
          <p:cNvPr id="21" name="Graphic 20" descr="Male profile with solid fill">
            <a:extLst>
              <a:ext uri="{FF2B5EF4-FFF2-40B4-BE49-F238E27FC236}">
                <a16:creationId xmlns:a16="http://schemas.microsoft.com/office/drawing/2014/main" id="{FD48FD70-17F6-0464-7250-BDC8878297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96393" y="3533425"/>
            <a:ext cx="521075" cy="521075"/>
          </a:xfrm>
          <a:prstGeom prst="rect">
            <a:avLst/>
          </a:prstGeom>
        </p:spPr>
      </p:pic>
      <p:pic>
        <p:nvPicPr>
          <p:cNvPr id="25" name="Graphic 24" descr="Devil face outline with solid fill">
            <a:extLst>
              <a:ext uri="{FF2B5EF4-FFF2-40B4-BE49-F238E27FC236}">
                <a16:creationId xmlns:a16="http://schemas.microsoft.com/office/drawing/2014/main" id="{C6B34C12-E588-0F29-5D85-CC95D0DF9B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83119" y="3436465"/>
            <a:ext cx="228599" cy="228599"/>
          </a:xfrm>
          <a:prstGeom prst="rect">
            <a:avLst/>
          </a:prstGeom>
        </p:spPr>
      </p:pic>
      <p:pic>
        <p:nvPicPr>
          <p:cNvPr id="28" name="Graphic 27" descr="Male profile with solid fill">
            <a:extLst>
              <a:ext uri="{FF2B5EF4-FFF2-40B4-BE49-F238E27FC236}">
                <a16:creationId xmlns:a16="http://schemas.microsoft.com/office/drawing/2014/main" id="{10519079-C79A-1AAE-73A2-CAEC5F2AB40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074651" y="3511361"/>
            <a:ext cx="521075" cy="521075"/>
          </a:xfrm>
          <a:prstGeom prst="rect">
            <a:avLst/>
          </a:prstGeom>
        </p:spPr>
      </p:pic>
      <p:pic>
        <p:nvPicPr>
          <p:cNvPr id="29" name="Graphic 28" descr="Devil face outline with solid fill">
            <a:extLst>
              <a:ext uri="{FF2B5EF4-FFF2-40B4-BE49-F238E27FC236}">
                <a16:creationId xmlns:a16="http://schemas.microsoft.com/office/drawing/2014/main" id="{8236A496-B65C-BCCA-3527-C3AA407A66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80900" y="4846650"/>
            <a:ext cx="228599" cy="228599"/>
          </a:xfrm>
          <a:prstGeom prst="rect">
            <a:avLst/>
          </a:prstGeom>
        </p:spPr>
      </p:pic>
      <p:pic>
        <p:nvPicPr>
          <p:cNvPr id="30" name="Graphic 29" descr="Devil face outline with solid fill">
            <a:extLst>
              <a:ext uri="{FF2B5EF4-FFF2-40B4-BE49-F238E27FC236}">
                <a16:creationId xmlns:a16="http://schemas.microsoft.com/office/drawing/2014/main" id="{EC2AA0B0-1137-BF08-EC83-D28388A41F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80899" y="5148738"/>
            <a:ext cx="228599" cy="228599"/>
          </a:xfrm>
          <a:prstGeom prst="rect">
            <a:avLst/>
          </a:prstGeom>
        </p:spPr>
      </p:pic>
      <p:pic>
        <p:nvPicPr>
          <p:cNvPr id="31" name="Graphic 30" descr="Devil face outline with solid fill">
            <a:extLst>
              <a:ext uri="{FF2B5EF4-FFF2-40B4-BE49-F238E27FC236}">
                <a16:creationId xmlns:a16="http://schemas.microsoft.com/office/drawing/2014/main" id="{959C6796-C0A0-DAF9-7684-D1C0BFEA805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80900" y="6073141"/>
            <a:ext cx="228599" cy="228599"/>
          </a:xfrm>
          <a:prstGeom prst="rect">
            <a:avLst/>
          </a:prstGeom>
        </p:spPr>
      </p:pic>
    </p:spTree>
    <p:extLst>
      <p:ext uri="{BB962C8B-B14F-4D97-AF65-F5344CB8AC3E}">
        <p14:creationId xmlns:p14="http://schemas.microsoft.com/office/powerpoint/2010/main" val="940768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6D6FF">
            <a:alpha val="50000"/>
          </a:srgbClr>
        </a:solidFill>
        <a:effectLst/>
      </p:bgPr>
    </p:bg>
    <p:spTree>
      <p:nvGrpSpPr>
        <p:cNvPr id="1" name="">
          <a:extLst>
            <a:ext uri="{FF2B5EF4-FFF2-40B4-BE49-F238E27FC236}">
              <a16:creationId xmlns:a16="http://schemas.microsoft.com/office/drawing/2014/main" id="{77052AFB-ACD0-8D86-9947-1D021E2FF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CF790-810E-5D71-E3D4-45F2DBF3E1C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77D0F4D-EAF6-68D7-BF72-11D6038EB604}"/>
              </a:ext>
            </a:extLst>
          </p:cNvPr>
          <p:cNvSpPr>
            <a:spLocks noGrp="1"/>
          </p:cNvSpPr>
          <p:nvPr>
            <p:ph idx="1"/>
          </p:nvPr>
        </p:nvSpPr>
        <p:spPr/>
        <p:txBody>
          <a:bodyPr/>
          <a:lstStyle/>
          <a:p>
            <a:r>
              <a:rPr lang="en-US" dirty="0"/>
              <a:t>Intro – motivation</a:t>
            </a:r>
          </a:p>
          <a:p>
            <a:r>
              <a:rPr lang="en-US" dirty="0"/>
              <a:t>Fraud types in</a:t>
            </a:r>
          </a:p>
          <a:p>
            <a:pPr lvl="1"/>
            <a:r>
              <a:rPr lang="en-US" dirty="0"/>
              <a:t>F1) E-commerce</a:t>
            </a:r>
          </a:p>
          <a:p>
            <a:pPr lvl="1"/>
            <a:r>
              <a:rPr lang="en-US" dirty="0"/>
              <a:t>F2) Financial networks</a:t>
            </a:r>
          </a:p>
          <a:p>
            <a:pPr lvl="1"/>
            <a:r>
              <a:rPr lang="en-US" dirty="0"/>
              <a:t>F3) Social networks</a:t>
            </a:r>
          </a:p>
          <a:p>
            <a:pPr lvl="1"/>
            <a:r>
              <a:rPr lang="en-US" dirty="0"/>
              <a:t>F4) Phone-call graphs</a:t>
            </a:r>
          </a:p>
          <a:p>
            <a:r>
              <a:rPr lang="en-US" dirty="0"/>
              <a:t>‘</a:t>
            </a:r>
            <a:r>
              <a:rPr lang="en-US" dirty="0" err="1"/>
              <a:t>TgraphSpot</a:t>
            </a:r>
            <a:r>
              <a:rPr lang="en-US" dirty="0"/>
              <a:t>’: </a:t>
            </a:r>
            <a:r>
              <a:rPr lang="en-US" dirty="0" err="1"/>
              <a:t>ML+Viz</a:t>
            </a:r>
            <a:r>
              <a:rPr lang="en-US" dirty="0"/>
              <a:t> tool</a:t>
            </a:r>
          </a:p>
          <a:p>
            <a:pPr lvl="1"/>
            <a:r>
              <a:rPr lang="en-US" dirty="0"/>
              <a:t>Case #1</a:t>
            </a:r>
          </a:p>
          <a:p>
            <a:pPr lvl="1"/>
            <a:r>
              <a:rPr lang="en-US" dirty="0"/>
              <a:t>Case #2</a:t>
            </a:r>
          </a:p>
        </p:txBody>
      </p:sp>
      <p:sp>
        <p:nvSpPr>
          <p:cNvPr id="4" name="Date Placeholder 3">
            <a:extLst>
              <a:ext uri="{FF2B5EF4-FFF2-40B4-BE49-F238E27FC236}">
                <a16:creationId xmlns:a16="http://schemas.microsoft.com/office/drawing/2014/main" id="{F100E13A-F24C-8C82-3A9B-7420149485B6}"/>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F9461114-8AE7-0BE4-E030-0493F962682A}"/>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BD171382-9B14-C37E-5738-70CA92419973}"/>
              </a:ext>
            </a:extLst>
          </p:cNvPr>
          <p:cNvSpPr>
            <a:spLocks noGrp="1"/>
          </p:cNvSpPr>
          <p:nvPr>
            <p:ph type="sldNum" sz="quarter" idx="12"/>
          </p:nvPr>
        </p:nvSpPr>
        <p:spPr/>
        <p:txBody>
          <a:bodyPr/>
          <a:lstStyle/>
          <a:p>
            <a:pPr>
              <a:defRPr/>
            </a:pPr>
            <a:fld id="{F9B43987-7F84-BB4A-8611-CDF75B6A737D}" type="slidenum">
              <a:rPr lang="en-US" smtClean="0"/>
              <a:pPr>
                <a:defRPr/>
              </a:pPr>
              <a:t>27</a:t>
            </a:fld>
            <a:endParaRPr lang="en-US"/>
          </a:p>
        </p:txBody>
      </p:sp>
      <p:pic>
        <p:nvPicPr>
          <p:cNvPr id="8" name="Graphic 7" descr="Hummingbird">
            <a:extLst>
              <a:ext uri="{FF2B5EF4-FFF2-40B4-BE49-F238E27FC236}">
                <a16:creationId xmlns:a16="http://schemas.microsoft.com/office/drawing/2014/main" id="{6F25CC3D-8CCA-9432-58E4-59D0AAB0DE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5935">
            <a:off x="7484899" y="677"/>
            <a:ext cx="1217847" cy="1217847"/>
          </a:xfrm>
          <a:prstGeom prst="rect">
            <a:avLst/>
          </a:prstGeom>
        </p:spPr>
      </p:pic>
      <p:sp>
        <p:nvSpPr>
          <p:cNvPr id="7" name="Right Arrow 6">
            <a:extLst>
              <a:ext uri="{FF2B5EF4-FFF2-40B4-BE49-F238E27FC236}">
                <a16:creationId xmlns:a16="http://schemas.microsoft.com/office/drawing/2014/main" id="{FB06C512-B179-169C-1460-264C704E1828}"/>
              </a:ext>
            </a:extLst>
          </p:cNvPr>
          <p:cNvSpPr/>
          <p:nvPr/>
        </p:nvSpPr>
        <p:spPr bwMode="auto">
          <a:xfrm>
            <a:off x="200595" y="4766430"/>
            <a:ext cx="557048" cy="378372"/>
          </a:xfrm>
          <a:prstGeom prst="rightArrow">
            <a:avLst/>
          </a:prstGeom>
          <a:solidFill>
            <a:srgbClr val="C00000"/>
          </a:solidFill>
          <a:ln w="25400" cap="flat" cmpd="sng" algn="ctr">
            <a:noFill/>
            <a:prstDash val="solid"/>
            <a:round/>
            <a:headEnd type="none" w="sm" len="sm"/>
            <a:tailEnd type="triangle" w="lg" len="lg"/>
          </a:ln>
          <a:effectLst/>
        </p:spPr>
        <p:txBody>
          <a:bodyPr rtlCol="0" anchor="ctr"/>
          <a:lstStyle/>
          <a:p>
            <a:pPr algn="ctr"/>
            <a:endParaRPr lang="en-US"/>
          </a:p>
        </p:txBody>
      </p:sp>
      <p:grpSp>
        <p:nvGrpSpPr>
          <p:cNvPr id="9" name="Group 8">
            <a:extLst>
              <a:ext uri="{FF2B5EF4-FFF2-40B4-BE49-F238E27FC236}">
                <a16:creationId xmlns:a16="http://schemas.microsoft.com/office/drawing/2014/main" id="{38556E4E-1BDF-865E-28A8-A52B318BE3F7}"/>
              </a:ext>
            </a:extLst>
          </p:cNvPr>
          <p:cNvGrpSpPr/>
          <p:nvPr/>
        </p:nvGrpSpPr>
        <p:grpSpPr>
          <a:xfrm>
            <a:off x="6270186" y="2452744"/>
            <a:ext cx="566028" cy="2197413"/>
            <a:chOff x="6270186" y="2452744"/>
            <a:chExt cx="566028" cy="2197413"/>
          </a:xfrm>
        </p:grpSpPr>
        <p:pic>
          <p:nvPicPr>
            <p:cNvPr id="10" name="Graphic 9" descr="Present with solid fill">
              <a:extLst>
                <a:ext uri="{FF2B5EF4-FFF2-40B4-BE49-F238E27FC236}">
                  <a16:creationId xmlns:a16="http://schemas.microsoft.com/office/drawing/2014/main" id="{FF07C21C-8484-30D4-6832-B9273EAAC9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0187" y="2452744"/>
              <a:ext cx="566026" cy="566026"/>
            </a:xfrm>
            <a:prstGeom prst="rect">
              <a:avLst/>
            </a:prstGeom>
          </p:spPr>
        </p:pic>
        <p:pic>
          <p:nvPicPr>
            <p:cNvPr id="11" name="Graphic 10" descr="Money outline">
              <a:extLst>
                <a:ext uri="{FF2B5EF4-FFF2-40B4-BE49-F238E27FC236}">
                  <a16:creationId xmlns:a16="http://schemas.microsoft.com/office/drawing/2014/main" id="{ABC8B45D-0C65-20D5-983F-7741AC57F6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70187" y="3037159"/>
              <a:ext cx="566027" cy="566027"/>
            </a:xfrm>
            <a:prstGeom prst="rect">
              <a:avLst/>
            </a:prstGeom>
          </p:spPr>
        </p:pic>
        <p:pic>
          <p:nvPicPr>
            <p:cNvPr id="12" name="Graphic 11" descr="Connections with solid fill">
              <a:extLst>
                <a:ext uri="{FF2B5EF4-FFF2-40B4-BE49-F238E27FC236}">
                  <a16:creationId xmlns:a16="http://schemas.microsoft.com/office/drawing/2014/main" id="{75BE32D9-5B3C-F72C-F874-7B1AA8F2AC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70187" y="3603186"/>
              <a:ext cx="566026" cy="566026"/>
            </a:xfrm>
            <a:prstGeom prst="rect">
              <a:avLst/>
            </a:prstGeom>
          </p:spPr>
        </p:pic>
        <p:pic>
          <p:nvPicPr>
            <p:cNvPr id="13" name="Graphic 12" descr="Telephone outline">
              <a:extLst>
                <a:ext uri="{FF2B5EF4-FFF2-40B4-BE49-F238E27FC236}">
                  <a16:creationId xmlns:a16="http://schemas.microsoft.com/office/drawing/2014/main" id="{EC5DE3F5-7FAB-E6E8-9ACA-D69DBF9C742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70186" y="4084131"/>
              <a:ext cx="566026" cy="566026"/>
            </a:xfrm>
            <a:prstGeom prst="rect">
              <a:avLst/>
            </a:prstGeom>
          </p:spPr>
        </p:pic>
      </p:grpSp>
    </p:spTree>
    <p:extLst>
      <p:ext uri="{BB962C8B-B14F-4D97-AF65-F5344CB8AC3E}">
        <p14:creationId xmlns:p14="http://schemas.microsoft.com/office/powerpoint/2010/main" val="615206371"/>
      </p:ext>
    </p:extLst>
  </p:cSld>
  <p:clrMapOvr>
    <a:overrideClrMapping bg1="lt1" tx1="dk1" bg2="lt2" tx2="dk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A8ED5-2F75-7DC8-4881-D71F0412A8B7}"/>
              </a:ext>
            </a:extLst>
          </p:cNvPr>
          <p:cNvSpPr>
            <a:spLocks noGrp="1"/>
          </p:cNvSpPr>
          <p:nvPr>
            <p:ph type="ctrTitle"/>
          </p:nvPr>
        </p:nvSpPr>
        <p:spPr>
          <a:xfrm>
            <a:off x="650193" y="987647"/>
            <a:ext cx="7625301" cy="1333499"/>
          </a:xfrm>
        </p:spPr>
        <p:txBody>
          <a:bodyPr anchor="ctr">
            <a:noAutofit/>
          </a:bodyPr>
          <a:lstStyle/>
          <a:p>
            <a:pPr>
              <a:lnSpc>
                <a:spcPct val="100000"/>
              </a:lnSpc>
            </a:pPr>
            <a:r>
              <a:rPr lang="en-US" sz="3000" i="1" dirty="0" err="1">
                <a:solidFill>
                  <a:srgbClr val="9A0000"/>
                </a:solidFill>
                <a:latin typeface="+mn-lt"/>
                <a:cs typeface="Arial" panose="020B0604020202020204" pitchFamily="34" charset="0"/>
              </a:rPr>
              <a:t>TgraphSpot</a:t>
            </a:r>
            <a:r>
              <a:rPr lang="en-US" sz="3000" dirty="0">
                <a:solidFill>
                  <a:srgbClr val="9A0000"/>
                </a:solidFill>
                <a:latin typeface="+mn-lt"/>
                <a:cs typeface="Arial" panose="020B0604020202020204" pitchFamily="34" charset="0"/>
              </a:rPr>
              <a:t>: Fast and Effective Anomaly Detection for Time-Evolving Graphs</a:t>
            </a:r>
            <a:br>
              <a:rPr lang="en-US" sz="3000" dirty="0">
                <a:solidFill>
                  <a:srgbClr val="9A0000"/>
                </a:solidFill>
                <a:latin typeface="Arial" panose="020B0604020202020204" pitchFamily="34" charset="0"/>
                <a:cs typeface="Arial" panose="020B0604020202020204" pitchFamily="34" charset="0"/>
              </a:rPr>
            </a:br>
            <a:r>
              <a:rPr lang="en-US" sz="3000" b="0" i="1" dirty="0">
                <a:solidFill>
                  <a:schemeClr val="tx1"/>
                </a:solidFill>
                <a:latin typeface="+mn-lt"/>
                <a:cs typeface="Arial" panose="020B0604020202020204" pitchFamily="34" charset="0"/>
              </a:rPr>
              <a:t>IEEE </a:t>
            </a:r>
            <a:r>
              <a:rPr lang="en-US" sz="3000" b="0" i="1" dirty="0" err="1">
                <a:solidFill>
                  <a:schemeClr val="tx1"/>
                </a:solidFill>
                <a:latin typeface="+mn-lt"/>
                <a:cs typeface="Arial" panose="020B0604020202020204" pitchFamily="34" charset="0"/>
              </a:rPr>
              <a:t>BigData</a:t>
            </a:r>
            <a:r>
              <a:rPr lang="en-US" sz="3000" b="0" i="1" dirty="0">
                <a:solidFill>
                  <a:schemeClr val="tx1"/>
                </a:solidFill>
                <a:latin typeface="+mn-lt"/>
                <a:cs typeface="Arial" panose="020B0604020202020204" pitchFamily="34" charset="0"/>
              </a:rPr>
              <a:t>, 2022</a:t>
            </a:r>
          </a:p>
        </p:txBody>
      </p:sp>
      <p:sp>
        <p:nvSpPr>
          <p:cNvPr id="3" name="Subtítulo 2">
            <a:extLst>
              <a:ext uri="{FF2B5EF4-FFF2-40B4-BE49-F238E27FC236}">
                <a16:creationId xmlns:a16="http://schemas.microsoft.com/office/drawing/2014/main" id="{40F152C0-E599-D0A0-88E7-283ECAB7E785}"/>
              </a:ext>
            </a:extLst>
          </p:cNvPr>
          <p:cNvSpPr>
            <a:spLocks noGrp="1"/>
          </p:cNvSpPr>
          <p:nvPr>
            <p:ph type="subTitle" idx="1"/>
          </p:nvPr>
        </p:nvSpPr>
        <p:spPr>
          <a:xfrm>
            <a:off x="212092" y="2596976"/>
            <a:ext cx="8719814" cy="1664048"/>
          </a:xfrm>
        </p:spPr>
        <p:txBody>
          <a:bodyPr>
            <a:normAutofit/>
          </a:bodyPr>
          <a:lstStyle/>
          <a:p>
            <a:pPr>
              <a:spcBef>
                <a:spcPts val="0"/>
              </a:spcBef>
            </a:pPr>
            <a:r>
              <a:rPr lang="en-US" sz="2400" u="sng" dirty="0"/>
              <a:t>Mirela Cazzolato</a:t>
            </a:r>
            <a:r>
              <a:rPr lang="en-US" sz="2400" baseline="30000" dirty="0"/>
              <a:t>1,2</a:t>
            </a:r>
            <a:r>
              <a:rPr lang="en-US" sz="2400" dirty="0"/>
              <a:t>, Saranya Vijayakumar</a:t>
            </a:r>
            <a:r>
              <a:rPr lang="en-US" sz="2400" baseline="30000" dirty="0"/>
              <a:t>1</a:t>
            </a:r>
            <a:r>
              <a:rPr lang="en-US" sz="2400" dirty="0"/>
              <a:t>, Xinyi Zheng</a:t>
            </a:r>
            <a:r>
              <a:rPr lang="en-US" sz="2400" baseline="30000" dirty="0"/>
              <a:t>1</a:t>
            </a:r>
            <a:r>
              <a:rPr lang="en-US" sz="2400" dirty="0"/>
              <a:t>,</a:t>
            </a:r>
          </a:p>
          <a:p>
            <a:pPr>
              <a:spcBef>
                <a:spcPts val="0"/>
              </a:spcBef>
            </a:pPr>
            <a:r>
              <a:rPr lang="en-US" sz="2400" dirty="0" err="1"/>
              <a:t>Namyong</a:t>
            </a:r>
            <a:r>
              <a:rPr lang="en-US" sz="2400" dirty="0"/>
              <a:t> Park</a:t>
            </a:r>
            <a:r>
              <a:rPr lang="en-US" sz="2400" baseline="30000" dirty="0"/>
              <a:t>1</a:t>
            </a:r>
            <a:r>
              <a:rPr lang="en-US" sz="2400" dirty="0"/>
              <a:t>, Meng-</a:t>
            </a:r>
            <a:r>
              <a:rPr lang="en-US" sz="2400" dirty="0" err="1"/>
              <a:t>Chieh</a:t>
            </a:r>
            <a:r>
              <a:rPr lang="en-US" sz="2400" dirty="0"/>
              <a:t> Lee</a:t>
            </a:r>
            <a:r>
              <a:rPr lang="en-US" sz="2400" baseline="30000" dirty="0"/>
              <a:t>1</a:t>
            </a:r>
            <a:r>
              <a:rPr lang="en-US" sz="2400" dirty="0"/>
              <a:t>, Pedro Fidalgo</a:t>
            </a:r>
            <a:r>
              <a:rPr lang="en-US" sz="2400" baseline="30000" dirty="0"/>
              <a:t>3,4</a:t>
            </a:r>
            <a:r>
              <a:rPr lang="en-US" sz="2400" dirty="0"/>
              <a:t>, </a:t>
            </a:r>
          </a:p>
          <a:p>
            <a:pPr>
              <a:spcBef>
                <a:spcPts val="0"/>
              </a:spcBef>
            </a:pPr>
            <a:r>
              <a:rPr lang="en-US" sz="2400" dirty="0"/>
              <a:t>Bruno Lages</a:t>
            </a:r>
            <a:r>
              <a:rPr lang="en-US" sz="2400" baseline="30000" dirty="0"/>
              <a:t>3</a:t>
            </a:r>
            <a:r>
              <a:rPr lang="en-US" sz="2400" dirty="0"/>
              <a:t>, Agma J. M. Traina</a:t>
            </a:r>
            <a:r>
              <a:rPr lang="en-US" sz="2400" baseline="30000" dirty="0"/>
              <a:t>2</a:t>
            </a:r>
            <a:r>
              <a:rPr lang="en-US" sz="2400" dirty="0"/>
              <a:t>, Christos Faloutsos</a:t>
            </a:r>
            <a:r>
              <a:rPr lang="en-US" sz="2400" baseline="30000" dirty="0"/>
              <a:t>1</a:t>
            </a:r>
          </a:p>
          <a:p>
            <a:pPr>
              <a:spcBef>
                <a:spcPts val="0"/>
              </a:spcBef>
            </a:pPr>
            <a:endParaRPr lang="en-US" dirty="0"/>
          </a:p>
        </p:txBody>
      </p:sp>
      <p:sp>
        <p:nvSpPr>
          <p:cNvPr id="7" name="TextBox 6">
            <a:extLst>
              <a:ext uri="{FF2B5EF4-FFF2-40B4-BE49-F238E27FC236}">
                <a16:creationId xmlns:a16="http://schemas.microsoft.com/office/drawing/2014/main" id="{5D192629-7E60-96F0-4437-8C74223C2388}"/>
              </a:ext>
            </a:extLst>
          </p:cNvPr>
          <p:cNvSpPr txBox="1"/>
          <p:nvPr/>
        </p:nvSpPr>
        <p:spPr>
          <a:xfrm>
            <a:off x="212092" y="4958412"/>
            <a:ext cx="8600431" cy="892552"/>
          </a:xfrm>
          <a:prstGeom prst="rect">
            <a:avLst/>
          </a:prstGeom>
          <a:noFill/>
        </p:spPr>
        <p:txBody>
          <a:bodyPr wrap="none" rtlCol="0">
            <a:spAutoFit/>
          </a:bodyPr>
          <a:lstStyle/>
          <a:p>
            <a:pPr algn="l"/>
            <a:r>
              <a:rPr lang="en-US" dirty="0">
                <a:latin typeface="+mn-lt"/>
              </a:rPr>
              <a:t>Open source:</a:t>
            </a:r>
          </a:p>
          <a:p>
            <a:r>
              <a:rPr lang="en-US" dirty="0">
                <a:highlight>
                  <a:srgbClr val="FFFF00"/>
                </a:highlight>
                <a:latin typeface="Andale Mono" panose="020B0509000000000004" pitchFamily="49" charset="0"/>
              </a:rPr>
              <a:t>https://</a:t>
            </a:r>
            <a:r>
              <a:rPr lang="en-US" dirty="0" err="1">
                <a:highlight>
                  <a:srgbClr val="FFFF00"/>
                </a:highlight>
                <a:latin typeface="Andale Mono" panose="020B0509000000000004" pitchFamily="49" charset="0"/>
              </a:rPr>
              <a:t>github.com</a:t>
            </a:r>
            <a:r>
              <a:rPr lang="en-US" dirty="0">
                <a:highlight>
                  <a:srgbClr val="FFFF00"/>
                </a:highlight>
                <a:latin typeface="Andale Mono" panose="020B0509000000000004" pitchFamily="49" charset="0"/>
              </a:rPr>
              <a:t>/</a:t>
            </a:r>
            <a:r>
              <a:rPr lang="en-US" dirty="0" err="1">
                <a:highlight>
                  <a:srgbClr val="FFFF00"/>
                </a:highlight>
                <a:latin typeface="Andale Mono" panose="020B0509000000000004" pitchFamily="49" charset="0"/>
              </a:rPr>
              <a:t>mtcazzolato</a:t>
            </a:r>
            <a:r>
              <a:rPr lang="en-US" dirty="0">
                <a:highlight>
                  <a:srgbClr val="FFFF00"/>
                </a:highlight>
                <a:latin typeface="Andale Mono" panose="020B0509000000000004" pitchFamily="49" charset="0"/>
              </a:rPr>
              <a:t>/</a:t>
            </a:r>
            <a:r>
              <a:rPr lang="en-US" dirty="0" err="1">
                <a:highlight>
                  <a:srgbClr val="FFFF00"/>
                </a:highlight>
                <a:latin typeface="Andale Mono" panose="020B0509000000000004" pitchFamily="49" charset="0"/>
              </a:rPr>
              <a:t>tgraph</a:t>
            </a:r>
            <a:r>
              <a:rPr lang="en-US" dirty="0">
                <a:highlight>
                  <a:srgbClr val="FFFF00"/>
                </a:highlight>
                <a:latin typeface="Andale Mono" panose="020B0509000000000004" pitchFamily="49" charset="0"/>
              </a:rPr>
              <a:t>-spot</a:t>
            </a:r>
          </a:p>
        </p:txBody>
      </p:sp>
      <p:sp>
        <p:nvSpPr>
          <p:cNvPr id="10" name="TextBox 9">
            <a:extLst>
              <a:ext uri="{FF2B5EF4-FFF2-40B4-BE49-F238E27FC236}">
                <a16:creationId xmlns:a16="http://schemas.microsoft.com/office/drawing/2014/main" id="{98608032-8F0B-5341-3323-AB8B6EDC3008}"/>
              </a:ext>
            </a:extLst>
          </p:cNvPr>
          <p:cNvSpPr txBox="1"/>
          <p:nvPr/>
        </p:nvSpPr>
        <p:spPr>
          <a:xfrm>
            <a:off x="0" y="6340464"/>
            <a:ext cx="9144000" cy="523220"/>
          </a:xfrm>
          <a:prstGeom prst="rect">
            <a:avLst/>
          </a:prstGeom>
          <a:solidFill>
            <a:srgbClr val="FFC000"/>
          </a:solidFill>
        </p:spPr>
        <p:txBody>
          <a:bodyPr wrap="square" rtlCol="0">
            <a:spAutoFit/>
          </a:bodyPr>
          <a:lstStyle/>
          <a:p>
            <a:pPr algn="l"/>
            <a:r>
              <a:rPr lang="en-US" sz="2800" dirty="0">
                <a:latin typeface="+mn-lt"/>
              </a:rPr>
              <a:t>Video: </a:t>
            </a:r>
            <a:r>
              <a:rPr lang="en-US" sz="2800" dirty="0">
                <a:latin typeface="+mn-lt"/>
                <a:hlinkClick r:id="rId3"/>
              </a:rPr>
              <a:t>https://youtu.be/jI1adN-BQuo?t=1537</a:t>
            </a:r>
            <a:r>
              <a:rPr lang="en-US" sz="2800" dirty="0">
                <a:latin typeface="+mn-lt"/>
              </a:rPr>
              <a:t> </a:t>
            </a:r>
          </a:p>
        </p:txBody>
      </p:sp>
      <p:pic>
        <p:nvPicPr>
          <p:cNvPr id="11" name="Imagem 6">
            <a:extLst>
              <a:ext uri="{FF2B5EF4-FFF2-40B4-BE49-F238E27FC236}">
                <a16:creationId xmlns:a16="http://schemas.microsoft.com/office/drawing/2014/main" id="{7028C341-2020-93E8-3643-97DF2D6C0F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8481" y="3941448"/>
            <a:ext cx="1341890" cy="1016964"/>
          </a:xfrm>
          <a:prstGeom prst="rect">
            <a:avLst/>
          </a:prstGeom>
        </p:spPr>
      </p:pic>
    </p:spTree>
    <p:extLst>
      <p:ext uri="{BB962C8B-B14F-4D97-AF65-F5344CB8AC3E}">
        <p14:creationId xmlns:p14="http://schemas.microsoft.com/office/powerpoint/2010/main" val="28170969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BB557-AE2B-790B-0146-F3DFD17591A9}"/>
              </a:ext>
            </a:extLst>
          </p:cNvPr>
          <p:cNvSpPr>
            <a:spLocks noGrp="1"/>
          </p:cNvSpPr>
          <p:nvPr>
            <p:ph type="title"/>
          </p:nvPr>
        </p:nvSpPr>
        <p:spPr/>
        <p:txBody>
          <a:bodyPr/>
          <a:lstStyle/>
          <a:p>
            <a:r>
              <a:rPr lang="en-US" dirty="0"/>
              <a:t>Authors</a:t>
            </a:r>
          </a:p>
        </p:txBody>
      </p:sp>
      <p:sp>
        <p:nvSpPr>
          <p:cNvPr id="4" name="Espaço Reservado para Número de Slide 3">
            <a:extLst>
              <a:ext uri="{FF2B5EF4-FFF2-40B4-BE49-F238E27FC236}">
                <a16:creationId xmlns:a16="http://schemas.microsoft.com/office/drawing/2014/main" id="{6C8C658F-7C03-CC71-3874-23240DB40EAE}"/>
              </a:ext>
            </a:extLst>
          </p:cNvPr>
          <p:cNvSpPr>
            <a:spLocks noGrp="1"/>
          </p:cNvSpPr>
          <p:nvPr>
            <p:ph type="sldNum" sz="quarter" idx="4294967295"/>
          </p:nvPr>
        </p:nvSpPr>
        <p:spPr>
          <a:xfrm>
            <a:off x="8709423" y="5726907"/>
            <a:ext cx="434578" cy="273844"/>
          </a:xfrm>
        </p:spPr>
        <p:txBody>
          <a:bodyPr/>
          <a:lstStyle/>
          <a:p>
            <a:fld id="{EF32BBDA-5810-44A1-9AF6-39EEA2B000AE}" type="slidenum">
              <a:rPr lang="en-US" smtClean="0"/>
              <a:pPr/>
              <a:t>29</a:t>
            </a:fld>
            <a:endParaRPr lang="en-US" dirty="0"/>
          </a:p>
        </p:txBody>
      </p:sp>
      <p:pic>
        <p:nvPicPr>
          <p:cNvPr id="5" name="Content Placeholder 7" descr="A picture containing person, person, wall, suit&#10;&#10;Description automatically generated">
            <a:extLst>
              <a:ext uri="{FF2B5EF4-FFF2-40B4-BE49-F238E27FC236}">
                <a16:creationId xmlns:a16="http://schemas.microsoft.com/office/drawing/2014/main" id="{54213582-6148-0A4B-8A4B-00F97ADB192D}"/>
              </a:ext>
            </a:extLst>
          </p:cNvPr>
          <p:cNvPicPr>
            <a:picLocks noGrp="1"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5195520" y="1976965"/>
            <a:ext cx="631205" cy="495300"/>
          </a:xfrm>
          <a:prstGeom prst="rect">
            <a:avLst/>
          </a:prstGeom>
          <a:noFill/>
          <a:ln w="9525">
            <a:noFill/>
            <a:miter lim="800000"/>
            <a:headEnd/>
            <a:tailEnd/>
          </a:ln>
        </p:spPr>
      </p:pic>
      <p:pic>
        <p:nvPicPr>
          <p:cNvPr id="6" name="Picture 9" descr="A picture containing person, outdoor&#10;&#10;Description automatically generated">
            <a:extLst>
              <a:ext uri="{FF2B5EF4-FFF2-40B4-BE49-F238E27FC236}">
                <a16:creationId xmlns:a16="http://schemas.microsoft.com/office/drawing/2014/main" id="{F899F101-CD07-6647-B5E4-668C052319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5520" y="2840912"/>
            <a:ext cx="631205" cy="531137"/>
          </a:xfrm>
          <a:prstGeom prst="rect">
            <a:avLst/>
          </a:prstGeom>
        </p:spPr>
      </p:pic>
      <p:pic>
        <p:nvPicPr>
          <p:cNvPr id="7" name="Picture 11" descr="A close-up of a person smiling&#10;&#10;Description automatically generated">
            <a:extLst>
              <a:ext uri="{FF2B5EF4-FFF2-40B4-BE49-F238E27FC236}">
                <a16:creationId xmlns:a16="http://schemas.microsoft.com/office/drawing/2014/main" id="{06BA9FA7-8426-9142-8FCA-B185F4E68B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283" y="2616062"/>
            <a:ext cx="631205" cy="595810"/>
          </a:xfrm>
          <a:prstGeom prst="rect">
            <a:avLst/>
          </a:prstGeom>
        </p:spPr>
      </p:pic>
      <p:sp>
        <p:nvSpPr>
          <p:cNvPr id="8" name="TextBox 2">
            <a:extLst>
              <a:ext uri="{FF2B5EF4-FFF2-40B4-BE49-F238E27FC236}">
                <a16:creationId xmlns:a16="http://schemas.microsoft.com/office/drawing/2014/main" id="{602574C5-A2B7-7249-BD63-31E5E60B8A7F}"/>
              </a:ext>
            </a:extLst>
          </p:cNvPr>
          <p:cNvSpPr txBox="1"/>
          <p:nvPr/>
        </p:nvSpPr>
        <p:spPr>
          <a:xfrm>
            <a:off x="5959687" y="2028408"/>
            <a:ext cx="1744388" cy="392415"/>
          </a:xfrm>
          <a:prstGeom prst="rect">
            <a:avLst/>
          </a:prstGeom>
          <a:noFill/>
        </p:spPr>
        <p:txBody>
          <a:bodyPr wrap="none" rtlCol="0">
            <a:spAutoFit/>
          </a:bodyPr>
          <a:lstStyle>
            <a:defPPr>
              <a:defRPr lang="en-US"/>
            </a:defPPr>
            <a:lvl1pPr algn="ctr" rtl="0" fontAlgn="base">
              <a:spcBef>
                <a:spcPct val="0"/>
              </a:spcBef>
              <a:spcAft>
                <a:spcPct val="0"/>
              </a:spcAft>
              <a:defRPr kumimoji="1" sz="2600" kern="1200">
                <a:solidFill>
                  <a:schemeClr val="tx1"/>
                </a:solidFill>
                <a:latin typeface="Arial" charset="0"/>
                <a:ea typeface="+mn-ea"/>
                <a:cs typeface="+mn-cs"/>
              </a:defRPr>
            </a:lvl1pPr>
            <a:lvl2pPr marL="457200" algn="ctr" rtl="0" fontAlgn="base">
              <a:spcBef>
                <a:spcPct val="0"/>
              </a:spcBef>
              <a:spcAft>
                <a:spcPct val="0"/>
              </a:spcAft>
              <a:defRPr kumimoji="1" sz="2600" kern="1200">
                <a:solidFill>
                  <a:schemeClr val="tx1"/>
                </a:solidFill>
                <a:latin typeface="Arial" charset="0"/>
                <a:ea typeface="+mn-ea"/>
                <a:cs typeface="+mn-cs"/>
              </a:defRPr>
            </a:lvl2pPr>
            <a:lvl3pPr marL="914400" algn="ctr" rtl="0" fontAlgn="base">
              <a:spcBef>
                <a:spcPct val="0"/>
              </a:spcBef>
              <a:spcAft>
                <a:spcPct val="0"/>
              </a:spcAft>
              <a:defRPr kumimoji="1" sz="2600" kern="1200">
                <a:solidFill>
                  <a:schemeClr val="tx1"/>
                </a:solidFill>
                <a:latin typeface="Arial" charset="0"/>
                <a:ea typeface="+mn-ea"/>
                <a:cs typeface="+mn-cs"/>
              </a:defRPr>
            </a:lvl3pPr>
            <a:lvl4pPr marL="1371600" algn="ctr" rtl="0" fontAlgn="base">
              <a:spcBef>
                <a:spcPct val="0"/>
              </a:spcBef>
              <a:spcAft>
                <a:spcPct val="0"/>
              </a:spcAft>
              <a:defRPr kumimoji="1" sz="2600" kern="1200">
                <a:solidFill>
                  <a:schemeClr val="tx1"/>
                </a:solidFill>
                <a:latin typeface="Arial" charset="0"/>
                <a:ea typeface="+mn-ea"/>
                <a:cs typeface="+mn-cs"/>
              </a:defRPr>
            </a:lvl4pPr>
            <a:lvl5pPr marL="1828800" algn="ctr" rtl="0" fontAlgn="base">
              <a:spcBef>
                <a:spcPct val="0"/>
              </a:spcBef>
              <a:spcAft>
                <a:spcPct val="0"/>
              </a:spcAft>
              <a:defRPr kumimoji="1" sz="2600" kern="1200">
                <a:solidFill>
                  <a:schemeClr val="tx1"/>
                </a:solidFill>
                <a:latin typeface="Arial" charset="0"/>
                <a:ea typeface="+mn-ea"/>
                <a:cs typeface="+mn-cs"/>
              </a:defRPr>
            </a:lvl5pPr>
            <a:lvl6pPr marL="2286000" algn="l" defTabSz="457200" rtl="0" eaLnBrk="1" latinLnBrk="0" hangingPunct="1">
              <a:defRPr kumimoji="1" sz="2600" kern="1200">
                <a:solidFill>
                  <a:schemeClr val="tx1"/>
                </a:solidFill>
                <a:latin typeface="Arial" charset="0"/>
                <a:ea typeface="+mn-ea"/>
                <a:cs typeface="+mn-cs"/>
              </a:defRPr>
            </a:lvl6pPr>
            <a:lvl7pPr marL="2743200" algn="l" defTabSz="457200" rtl="0" eaLnBrk="1" latinLnBrk="0" hangingPunct="1">
              <a:defRPr kumimoji="1" sz="2600" kern="1200">
                <a:solidFill>
                  <a:schemeClr val="tx1"/>
                </a:solidFill>
                <a:latin typeface="Arial" charset="0"/>
                <a:ea typeface="+mn-ea"/>
                <a:cs typeface="+mn-cs"/>
              </a:defRPr>
            </a:lvl7pPr>
            <a:lvl8pPr marL="3200400" algn="l" defTabSz="457200" rtl="0" eaLnBrk="1" latinLnBrk="0" hangingPunct="1">
              <a:defRPr kumimoji="1" sz="2600" kern="1200">
                <a:solidFill>
                  <a:schemeClr val="tx1"/>
                </a:solidFill>
                <a:latin typeface="Arial" charset="0"/>
                <a:ea typeface="+mn-ea"/>
                <a:cs typeface="+mn-cs"/>
              </a:defRPr>
            </a:lvl8pPr>
            <a:lvl9pPr marL="3657600" algn="l" defTabSz="457200" rtl="0" eaLnBrk="1" latinLnBrk="0" hangingPunct="1">
              <a:defRPr kumimoji="1" sz="2600" kern="1200">
                <a:solidFill>
                  <a:schemeClr val="tx1"/>
                </a:solidFill>
                <a:latin typeface="Arial" charset="0"/>
                <a:ea typeface="+mn-ea"/>
                <a:cs typeface="+mn-cs"/>
              </a:defRPr>
            </a:lvl9pPr>
          </a:lstStyle>
          <a:p>
            <a:pPr algn="l"/>
            <a:r>
              <a:rPr lang="en-US" sz="1950" dirty="0"/>
              <a:t>Pedro </a:t>
            </a:r>
            <a:r>
              <a:rPr lang="en-US" sz="1950" dirty="0" err="1"/>
              <a:t>Fidalgo</a:t>
            </a:r>
            <a:endParaRPr lang="en-US" sz="1950" dirty="0"/>
          </a:p>
        </p:txBody>
      </p:sp>
      <p:sp>
        <p:nvSpPr>
          <p:cNvPr id="9" name="TextBox 12">
            <a:extLst>
              <a:ext uri="{FF2B5EF4-FFF2-40B4-BE49-F238E27FC236}">
                <a16:creationId xmlns:a16="http://schemas.microsoft.com/office/drawing/2014/main" id="{E9262D81-D041-E048-BFC9-7D709E944F54}"/>
              </a:ext>
            </a:extLst>
          </p:cNvPr>
          <p:cNvSpPr txBox="1"/>
          <p:nvPr/>
        </p:nvSpPr>
        <p:spPr>
          <a:xfrm>
            <a:off x="5959255" y="2912762"/>
            <a:ext cx="1604927" cy="392415"/>
          </a:xfrm>
          <a:prstGeom prst="rect">
            <a:avLst/>
          </a:prstGeom>
          <a:noFill/>
        </p:spPr>
        <p:txBody>
          <a:bodyPr wrap="none" rtlCol="0">
            <a:spAutoFit/>
          </a:bodyPr>
          <a:lstStyle>
            <a:defPPr>
              <a:defRPr lang="en-US"/>
            </a:defPPr>
            <a:lvl1pPr algn="ctr" rtl="0" fontAlgn="base">
              <a:spcBef>
                <a:spcPct val="0"/>
              </a:spcBef>
              <a:spcAft>
                <a:spcPct val="0"/>
              </a:spcAft>
              <a:defRPr kumimoji="1" sz="2600" kern="1200">
                <a:solidFill>
                  <a:schemeClr val="tx1"/>
                </a:solidFill>
                <a:latin typeface="Arial" charset="0"/>
                <a:ea typeface="+mn-ea"/>
                <a:cs typeface="+mn-cs"/>
              </a:defRPr>
            </a:lvl1pPr>
            <a:lvl2pPr marL="457200" algn="ctr" rtl="0" fontAlgn="base">
              <a:spcBef>
                <a:spcPct val="0"/>
              </a:spcBef>
              <a:spcAft>
                <a:spcPct val="0"/>
              </a:spcAft>
              <a:defRPr kumimoji="1" sz="2600" kern="1200">
                <a:solidFill>
                  <a:schemeClr val="tx1"/>
                </a:solidFill>
                <a:latin typeface="Arial" charset="0"/>
                <a:ea typeface="+mn-ea"/>
                <a:cs typeface="+mn-cs"/>
              </a:defRPr>
            </a:lvl2pPr>
            <a:lvl3pPr marL="914400" algn="ctr" rtl="0" fontAlgn="base">
              <a:spcBef>
                <a:spcPct val="0"/>
              </a:spcBef>
              <a:spcAft>
                <a:spcPct val="0"/>
              </a:spcAft>
              <a:defRPr kumimoji="1" sz="2600" kern="1200">
                <a:solidFill>
                  <a:schemeClr val="tx1"/>
                </a:solidFill>
                <a:latin typeface="Arial" charset="0"/>
                <a:ea typeface="+mn-ea"/>
                <a:cs typeface="+mn-cs"/>
              </a:defRPr>
            </a:lvl3pPr>
            <a:lvl4pPr marL="1371600" algn="ctr" rtl="0" fontAlgn="base">
              <a:spcBef>
                <a:spcPct val="0"/>
              </a:spcBef>
              <a:spcAft>
                <a:spcPct val="0"/>
              </a:spcAft>
              <a:defRPr kumimoji="1" sz="2600" kern="1200">
                <a:solidFill>
                  <a:schemeClr val="tx1"/>
                </a:solidFill>
                <a:latin typeface="Arial" charset="0"/>
                <a:ea typeface="+mn-ea"/>
                <a:cs typeface="+mn-cs"/>
              </a:defRPr>
            </a:lvl4pPr>
            <a:lvl5pPr marL="1828800" algn="ctr" rtl="0" fontAlgn="base">
              <a:spcBef>
                <a:spcPct val="0"/>
              </a:spcBef>
              <a:spcAft>
                <a:spcPct val="0"/>
              </a:spcAft>
              <a:defRPr kumimoji="1" sz="2600" kern="1200">
                <a:solidFill>
                  <a:schemeClr val="tx1"/>
                </a:solidFill>
                <a:latin typeface="Arial" charset="0"/>
                <a:ea typeface="+mn-ea"/>
                <a:cs typeface="+mn-cs"/>
              </a:defRPr>
            </a:lvl5pPr>
            <a:lvl6pPr marL="2286000" algn="l" defTabSz="457200" rtl="0" eaLnBrk="1" latinLnBrk="0" hangingPunct="1">
              <a:defRPr kumimoji="1" sz="2600" kern="1200">
                <a:solidFill>
                  <a:schemeClr val="tx1"/>
                </a:solidFill>
                <a:latin typeface="Arial" charset="0"/>
                <a:ea typeface="+mn-ea"/>
                <a:cs typeface="+mn-cs"/>
              </a:defRPr>
            </a:lvl6pPr>
            <a:lvl7pPr marL="2743200" algn="l" defTabSz="457200" rtl="0" eaLnBrk="1" latinLnBrk="0" hangingPunct="1">
              <a:defRPr kumimoji="1" sz="2600" kern="1200">
                <a:solidFill>
                  <a:schemeClr val="tx1"/>
                </a:solidFill>
                <a:latin typeface="Arial" charset="0"/>
                <a:ea typeface="+mn-ea"/>
                <a:cs typeface="+mn-cs"/>
              </a:defRPr>
            </a:lvl7pPr>
            <a:lvl8pPr marL="3200400" algn="l" defTabSz="457200" rtl="0" eaLnBrk="1" latinLnBrk="0" hangingPunct="1">
              <a:defRPr kumimoji="1" sz="2600" kern="1200">
                <a:solidFill>
                  <a:schemeClr val="tx1"/>
                </a:solidFill>
                <a:latin typeface="Arial" charset="0"/>
                <a:ea typeface="+mn-ea"/>
                <a:cs typeface="+mn-cs"/>
              </a:defRPr>
            </a:lvl8pPr>
            <a:lvl9pPr marL="3657600" algn="l" defTabSz="457200" rtl="0" eaLnBrk="1" latinLnBrk="0" hangingPunct="1">
              <a:defRPr kumimoji="1" sz="2600" kern="1200">
                <a:solidFill>
                  <a:schemeClr val="tx1"/>
                </a:solidFill>
                <a:latin typeface="Arial" charset="0"/>
                <a:ea typeface="+mn-ea"/>
                <a:cs typeface="+mn-cs"/>
              </a:defRPr>
            </a:lvl9pPr>
          </a:lstStyle>
          <a:p>
            <a:pPr algn="l"/>
            <a:r>
              <a:rPr lang="en-US" sz="1950" dirty="0"/>
              <a:t>Bruno Lages</a:t>
            </a:r>
          </a:p>
        </p:txBody>
      </p:sp>
      <p:sp>
        <p:nvSpPr>
          <p:cNvPr id="10" name="TextBox 14">
            <a:extLst>
              <a:ext uri="{FF2B5EF4-FFF2-40B4-BE49-F238E27FC236}">
                <a16:creationId xmlns:a16="http://schemas.microsoft.com/office/drawing/2014/main" id="{1A4F0F4E-9335-184C-98EF-4AF7AC64388F}"/>
              </a:ext>
            </a:extLst>
          </p:cNvPr>
          <p:cNvSpPr txBox="1"/>
          <p:nvPr/>
        </p:nvSpPr>
        <p:spPr>
          <a:xfrm>
            <a:off x="1749084" y="1963686"/>
            <a:ext cx="2050561" cy="392415"/>
          </a:xfrm>
          <a:prstGeom prst="rect">
            <a:avLst/>
          </a:prstGeom>
          <a:noFill/>
        </p:spPr>
        <p:txBody>
          <a:bodyPr wrap="none" rtlCol="0">
            <a:spAutoFit/>
          </a:bodyPr>
          <a:lstStyle>
            <a:defPPr>
              <a:defRPr lang="en-US"/>
            </a:defPPr>
            <a:lvl1pPr algn="ctr" rtl="0" fontAlgn="base">
              <a:spcBef>
                <a:spcPct val="0"/>
              </a:spcBef>
              <a:spcAft>
                <a:spcPct val="0"/>
              </a:spcAft>
              <a:defRPr kumimoji="1" sz="2600" kern="1200">
                <a:solidFill>
                  <a:schemeClr val="tx1"/>
                </a:solidFill>
                <a:latin typeface="Arial" charset="0"/>
                <a:ea typeface="+mn-ea"/>
                <a:cs typeface="+mn-cs"/>
              </a:defRPr>
            </a:lvl1pPr>
            <a:lvl2pPr marL="457200" algn="ctr" rtl="0" fontAlgn="base">
              <a:spcBef>
                <a:spcPct val="0"/>
              </a:spcBef>
              <a:spcAft>
                <a:spcPct val="0"/>
              </a:spcAft>
              <a:defRPr kumimoji="1" sz="2600" kern="1200">
                <a:solidFill>
                  <a:schemeClr val="tx1"/>
                </a:solidFill>
                <a:latin typeface="Arial" charset="0"/>
                <a:ea typeface="+mn-ea"/>
                <a:cs typeface="+mn-cs"/>
              </a:defRPr>
            </a:lvl2pPr>
            <a:lvl3pPr marL="914400" algn="ctr" rtl="0" fontAlgn="base">
              <a:spcBef>
                <a:spcPct val="0"/>
              </a:spcBef>
              <a:spcAft>
                <a:spcPct val="0"/>
              </a:spcAft>
              <a:defRPr kumimoji="1" sz="2600" kern="1200">
                <a:solidFill>
                  <a:schemeClr val="tx1"/>
                </a:solidFill>
                <a:latin typeface="Arial" charset="0"/>
                <a:ea typeface="+mn-ea"/>
                <a:cs typeface="+mn-cs"/>
              </a:defRPr>
            </a:lvl3pPr>
            <a:lvl4pPr marL="1371600" algn="ctr" rtl="0" fontAlgn="base">
              <a:spcBef>
                <a:spcPct val="0"/>
              </a:spcBef>
              <a:spcAft>
                <a:spcPct val="0"/>
              </a:spcAft>
              <a:defRPr kumimoji="1" sz="2600" kern="1200">
                <a:solidFill>
                  <a:schemeClr val="tx1"/>
                </a:solidFill>
                <a:latin typeface="Arial" charset="0"/>
                <a:ea typeface="+mn-ea"/>
                <a:cs typeface="+mn-cs"/>
              </a:defRPr>
            </a:lvl4pPr>
            <a:lvl5pPr marL="1828800" algn="ctr" rtl="0" fontAlgn="base">
              <a:spcBef>
                <a:spcPct val="0"/>
              </a:spcBef>
              <a:spcAft>
                <a:spcPct val="0"/>
              </a:spcAft>
              <a:defRPr kumimoji="1" sz="2600" kern="1200">
                <a:solidFill>
                  <a:schemeClr val="tx1"/>
                </a:solidFill>
                <a:latin typeface="Arial" charset="0"/>
                <a:ea typeface="+mn-ea"/>
                <a:cs typeface="+mn-cs"/>
              </a:defRPr>
            </a:lvl5pPr>
            <a:lvl6pPr marL="2286000" algn="l" defTabSz="457200" rtl="0" eaLnBrk="1" latinLnBrk="0" hangingPunct="1">
              <a:defRPr kumimoji="1" sz="2600" kern="1200">
                <a:solidFill>
                  <a:schemeClr val="tx1"/>
                </a:solidFill>
                <a:latin typeface="Arial" charset="0"/>
                <a:ea typeface="+mn-ea"/>
                <a:cs typeface="+mn-cs"/>
              </a:defRPr>
            </a:lvl6pPr>
            <a:lvl7pPr marL="2743200" algn="l" defTabSz="457200" rtl="0" eaLnBrk="1" latinLnBrk="0" hangingPunct="1">
              <a:defRPr kumimoji="1" sz="2600" kern="1200">
                <a:solidFill>
                  <a:schemeClr val="tx1"/>
                </a:solidFill>
                <a:latin typeface="Arial" charset="0"/>
                <a:ea typeface="+mn-ea"/>
                <a:cs typeface="+mn-cs"/>
              </a:defRPr>
            </a:lvl7pPr>
            <a:lvl8pPr marL="3200400" algn="l" defTabSz="457200" rtl="0" eaLnBrk="1" latinLnBrk="0" hangingPunct="1">
              <a:defRPr kumimoji="1" sz="2600" kern="1200">
                <a:solidFill>
                  <a:schemeClr val="tx1"/>
                </a:solidFill>
                <a:latin typeface="Arial" charset="0"/>
                <a:ea typeface="+mn-ea"/>
                <a:cs typeface="+mn-cs"/>
              </a:defRPr>
            </a:lvl8pPr>
            <a:lvl9pPr marL="3657600" algn="l" defTabSz="457200" rtl="0" eaLnBrk="1" latinLnBrk="0" hangingPunct="1">
              <a:defRPr kumimoji="1" sz="2600" kern="1200">
                <a:solidFill>
                  <a:schemeClr val="tx1"/>
                </a:solidFill>
                <a:latin typeface="Arial" charset="0"/>
                <a:ea typeface="+mn-ea"/>
                <a:cs typeface="+mn-cs"/>
              </a:defRPr>
            </a:lvl9pPr>
          </a:lstStyle>
          <a:p>
            <a:pPr algn="l"/>
            <a:r>
              <a:rPr lang="en-US" sz="1950" dirty="0"/>
              <a:t>Mirela Cazzolato</a:t>
            </a:r>
          </a:p>
        </p:txBody>
      </p:sp>
      <p:sp>
        <p:nvSpPr>
          <p:cNvPr id="11" name="TextBox 15">
            <a:extLst>
              <a:ext uri="{FF2B5EF4-FFF2-40B4-BE49-F238E27FC236}">
                <a16:creationId xmlns:a16="http://schemas.microsoft.com/office/drawing/2014/main" id="{14C23679-B476-4941-A923-D4882E2EA945}"/>
              </a:ext>
            </a:extLst>
          </p:cNvPr>
          <p:cNvSpPr txBox="1"/>
          <p:nvPr/>
        </p:nvSpPr>
        <p:spPr>
          <a:xfrm>
            <a:off x="1749084" y="2714066"/>
            <a:ext cx="2560637" cy="392415"/>
          </a:xfrm>
          <a:prstGeom prst="rect">
            <a:avLst/>
          </a:prstGeom>
          <a:noFill/>
        </p:spPr>
        <p:txBody>
          <a:bodyPr wrap="none" rtlCol="0">
            <a:spAutoFit/>
          </a:bodyPr>
          <a:lstStyle>
            <a:defPPr>
              <a:defRPr lang="en-US"/>
            </a:defPPr>
            <a:lvl1pPr algn="ctr" rtl="0" fontAlgn="base">
              <a:spcBef>
                <a:spcPct val="0"/>
              </a:spcBef>
              <a:spcAft>
                <a:spcPct val="0"/>
              </a:spcAft>
              <a:defRPr kumimoji="1" sz="2600" kern="1200">
                <a:solidFill>
                  <a:schemeClr val="tx1"/>
                </a:solidFill>
                <a:latin typeface="Arial" charset="0"/>
                <a:ea typeface="+mn-ea"/>
                <a:cs typeface="+mn-cs"/>
              </a:defRPr>
            </a:lvl1pPr>
            <a:lvl2pPr marL="457200" algn="ctr" rtl="0" fontAlgn="base">
              <a:spcBef>
                <a:spcPct val="0"/>
              </a:spcBef>
              <a:spcAft>
                <a:spcPct val="0"/>
              </a:spcAft>
              <a:defRPr kumimoji="1" sz="2600" kern="1200">
                <a:solidFill>
                  <a:schemeClr val="tx1"/>
                </a:solidFill>
                <a:latin typeface="Arial" charset="0"/>
                <a:ea typeface="+mn-ea"/>
                <a:cs typeface="+mn-cs"/>
              </a:defRPr>
            </a:lvl2pPr>
            <a:lvl3pPr marL="914400" algn="ctr" rtl="0" fontAlgn="base">
              <a:spcBef>
                <a:spcPct val="0"/>
              </a:spcBef>
              <a:spcAft>
                <a:spcPct val="0"/>
              </a:spcAft>
              <a:defRPr kumimoji="1" sz="2600" kern="1200">
                <a:solidFill>
                  <a:schemeClr val="tx1"/>
                </a:solidFill>
                <a:latin typeface="Arial" charset="0"/>
                <a:ea typeface="+mn-ea"/>
                <a:cs typeface="+mn-cs"/>
              </a:defRPr>
            </a:lvl3pPr>
            <a:lvl4pPr marL="1371600" algn="ctr" rtl="0" fontAlgn="base">
              <a:spcBef>
                <a:spcPct val="0"/>
              </a:spcBef>
              <a:spcAft>
                <a:spcPct val="0"/>
              </a:spcAft>
              <a:defRPr kumimoji="1" sz="2600" kern="1200">
                <a:solidFill>
                  <a:schemeClr val="tx1"/>
                </a:solidFill>
                <a:latin typeface="Arial" charset="0"/>
                <a:ea typeface="+mn-ea"/>
                <a:cs typeface="+mn-cs"/>
              </a:defRPr>
            </a:lvl4pPr>
            <a:lvl5pPr marL="1828800" algn="ctr" rtl="0" fontAlgn="base">
              <a:spcBef>
                <a:spcPct val="0"/>
              </a:spcBef>
              <a:spcAft>
                <a:spcPct val="0"/>
              </a:spcAft>
              <a:defRPr kumimoji="1" sz="2600" kern="1200">
                <a:solidFill>
                  <a:schemeClr val="tx1"/>
                </a:solidFill>
                <a:latin typeface="Arial" charset="0"/>
                <a:ea typeface="+mn-ea"/>
                <a:cs typeface="+mn-cs"/>
              </a:defRPr>
            </a:lvl5pPr>
            <a:lvl6pPr marL="2286000" algn="l" defTabSz="457200" rtl="0" eaLnBrk="1" latinLnBrk="0" hangingPunct="1">
              <a:defRPr kumimoji="1" sz="2600" kern="1200">
                <a:solidFill>
                  <a:schemeClr val="tx1"/>
                </a:solidFill>
                <a:latin typeface="Arial" charset="0"/>
                <a:ea typeface="+mn-ea"/>
                <a:cs typeface="+mn-cs"/>
              </a:defRPr>
            </a:lvl6pPr>
            <a:lvl7pPr marL="2743200" algn="l" defTabSz="457200" rtl="0" eaLnBrk="1" latinLnBrk="0" hangingPunct="1">
              <a:defRPr kumimoji="1" sz="2600" kern="1200">
                <a:solidFill>
                  <a:schemeClr val="tx1"/>
                </a:solidFill>
                <a:latin typeface="Arial" charset="0"/>
                <a:ea typeface="+mn-ea"/>
                <a:cs typeface="+mn-cs"/>
              </a:defRPr>
            </a:lvl7pPr>
            <a:lvl8pPr marL="3200400" algn="l" defTabSz="457200" rtl="0" eaLnBrk="1" latinLnBrk="0" hangingPunct="1">
              <a:defRPr kumimoji="1" sz="2600" kern="1200">
                <a:solidFill>
                  <a:schemeClr val="tx1"/>
                </a:solidFill>
                <a:latin typeface="Arial" charset="0"/>
                <a:ea typeface="+mn-ea"/>
                <a:cs typeface="+mn-cs"/>
              </a:defRPr>
            </a:lvl8pPr>
            <a:lvl9pPr marL="3657600" algn="l" defTabSz="457200" rtl="0" eaLnBrk="1" latinLnBrk="0" hangingPunct="1">
              <a:defRPr kumimoji="1" sz="2600" kern="1200">
                <a:solidFill>
                  <a:schemeClr val="tx1"/>
                </a:solidFill>
                <a:latin typeface="Arial" charset="0"/>
                <a:ea typeface="+mn-ea"/>
                <a:cs typeface="+mn-cs"/>
              </a:defRPr>
            </a:lvl9pPr>
          </a:lstStyle>
          <a:p>
            <a:pPr algn="l"/>
            <a:r>
              <a:rPr lang="en-US" sz="1950" dirty="0"/>
              <a:t>Saranya Vijayakumar</a:t>
            </a:r>
          </a:p>
        </p:txBody>
      </p:sp>
      <p:pic>
        <p:nvPicPr>
          <p:cNvPr id="16" name="Picture 8" descr="A person in a blue shirt&#10;&#10;Description automatically generated with low confidence">
            <a:extLst>
              <a:ext uri="{FF2B5EF4-FFF2-40B4-BE49-F238E27FC236}">
                <a16:creationId xmlns:a16="http://schemas.microsoft.com/office/drawing/2014/main" id="{B7DE650D-37EF-AE41-9D46-12E377BF9FF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4501" y="4930106"/>
            <a:ext cx="631205" cy="713772"/>
          </a:xfrm>
          <a:prstGeom prst="rect">
            <a:avLst/>
          </a:prstGeom>
        </p:spPr>
      </p:pic>
      <p:sp>
        <p:nvSpPr>
          <p:cNvPr id="17" name="TextBox 20">
            <a:extLst>
              <a:ext uri="{FF2B5EF4-FFF2-40B4-BE49-F238E27FC236}">
                <a16:creationId xmlns:a16="http://schemas.microsoft.com/office/drawing/2014/main" id="{902F29D7-3F6E-384B-90FA-7F41AA9D299E}"/>
              </a:ext>
            </a:extLst>
          </p:cNvPr>
          <p:cNvSpPr txBox="1"/>
          <p:nvPr/>
        </p:nvSpPr>
        <p:spPr>
          <a:xfrm>
            <a:off x="1749083" y="5090785"/>
            <a:ext cx="2927404" cy="392415"/>
          </a:xfrm>
          <a:prstGeom prst="rect">
            <a:avLst/>
          </a:prstGeom>
          <a:noFill/>
        </p:spPr>
        <p:txBody>
          <a:bodyPr wrap="none" rtlCol="0">
            <a:spAutoFit/>
          </a:bodyPr>
          <a:lstStyle>
            <a:defPPr>
              <a:defRPr lang="en-US"/>
            </a:defPPr>
            <a:lvl1pPr algn="ctr" rtl="0" fontAlgn="base">
              <a:spcBef>
                <a:spcPct val="0"/>
              </a:spcBef>
              <a:spcAft>
                <a:spcPct val="0"/>
              </a:spcAft>
              <a:defRPr kumimoji="1" sz="2600" kern="1200">
                <a:solidFill>
                  <a:schemeClr val="tx1"/>
                </a:solidFill>
                <a:latin typeface="Arial" charset="0"/>
                <a:ea typeface="+mn-ea"/>
                <a:cs typeface="+mn-cs"/>
              </a:defRPr>
            </a:lvl1pPr>
            <a:lvl2pPr marL="457200" algn="ctr" rtl="0" fontAlgn="base">
              <a:spcBef>
                <a:spcPct val="0"/>
              </a:spcBef>
              <a:spcAft>
                <a:spcPct val="0"/>
              </a:spcAft>
              <a:defRPr kumimoji="1" sz="2600" kern="1200">
                <a:solidFill>
                  <a:schemeClr val="tx1"/>
                </a:solidFill>
                <a:latin typeface="Arial" charset="0"/>
                <a:ea typeface="+mn-ea"/>
                <a:cs typeface="+mn-cs"/>
              </a:defRPr>
            </a:lvl2pPr>
            <a:lvl3pPr marL="914400" algn="ctr" rtl="0" fontAlgn="base">
              <a:spcBef>
                <a:spcPct val="0"/>
              </a:spcBef>
              <a:spcAft>
                <a:spcPct val="0"/>
              </a:spcAft>
              <a:defRPr kumimoji="1" sz="2600" kern="1200">
                <a:solidFill>
                  <a:schemeClr val="tx1"/>
                </a:solidFill>
                <a:latin typeface="Arial" charset="0"/>
                <a:ea typeface="+mn-ea"/>
                <a:cs typeface="+mn-cs"/>
              </a:defRPr>
            </a:lvl3pPr>
            <a:lvl4pPr marL="1371600" algn="ctr" rtl="0" fontAlgn="base">
              <a:spcBef>
                <a:spcPct val="0"/>
              </a:spcBef>
              <a:spcAft>
                <a:spcPct val="0"/>
              </a:spcAft>
              <a:defRPr kumimoji="1" sz="2600" kern="1200">
                <a:solidFill>
                  <a:schemeClr val="tx1"/>
                </a:solidFill>
                <a:latin typeface="Arial" charset="0"/>
                <a:ea typeface="+mn-ea"/>
                <a:cs typeface="+mn-cs"/>
              </a:defRPr>
            </a:lvl4pPr>
            <a:lvl5pPr marL="1828800" algn="ctr" rtl="0" fontAlgn="base">
              <a:spcBef>
                <a:spcPct val="0"/>
              </a:spcBef>
              <a:spcAft>
                <a:spcPct val="0"/>
              </a:spcAft>
              <a:defRPr kumimoji="1" sz="2600" kern="1200">
                <a:solidFill>
                  <a:schemeClr val="tx1"/>
                </a:solidFill>
                <a:latin typeface="Arial" charset="0"/>
                <a:ea typeface="+mn-ea"/>
                <a:cs typeface="+mn-cs"/>
              </a:defRPr>
            </a:lvl5pPr>
            <a:lvl6pPr marL="2286000" algn="l" defTabSz="457200" rtl="0" eaLnBrk="1" latinLnBrk="0" hangingPunct="1">
              <a:defRPr kumimoji="1" sz="2600" kern="1200">
                <a:solidFill>
                  <a:schemeClr val="tx1"/>
                </a:solidFill>
                <a:latin typeface="Arial" charset="0"/>
                <a:ea typeface="+mn-ea"/>
                <a:cs typeface="+mn-cs"/>
              </a:defRPr>
            </a:lvl6pPr>
            <a:lvl7pPr marL="2743200" algn="l" defTabSz="457200" rtl="0" eaLnBrk="1" latinLnBrk="0" hangingPunct="1">
              <a:defRPr kumimoji="1" sz="2600" kern="1200">
                <a:solidFill>
                  <a:schemeClr val="tx1"/>
                </a:solidFill>
                <a:latin typeface="Arial" charset="0"/>
                <a:ea typeface="+mn-ea"/>
                <a:cs typeface="+mn-cs"/>
              </a:defRPr>
            </a:lvl7pPr>
            <a:lvl8pPr marL="3200400" algn="l" defTabSz="457200" rtl="0" eaLnBrk="1" latinLnBrk="0" hangingPunct="1">
              <a:defRPr kumimoji="1" sz="2600" kern="1200">
                <a:solidFill>
                  <a:schemeClr val="tx1"/>
                </a:solidFill>
                <a:latin typeface="Arial" charset="0"/>
                <a:ea typeface="+mn-ea"/>
                <a:cs typeface="+mn-cs"/>
              </a:defRPr>
            </a:lvl8pPr>
            <a:lvl9pPr marL="3657600" algn="l" defTabSz="457200" rtl="0" eaLnBrk="1" latinLnBrk="0" hangingPunct="1">
              <a:defRPr kumimoji="1" sz="2600" kern="1200">
                <a:solidFill>
                  <a:schemeClr val="tx1"/>
                </a:solidFill>
                <a:latin typeface="Arial" charset="0"/>
                <a:ea typeface="+mn-ea"/>
                <a:cs typeface="+mn-cs"/>
              </a:defRPr>
            </a:lvl9pPr>
          </a:lstStyle>
          <a:p>
            <a:pPr algn="l"/>
            <a:r>
              <a:rPr lang="en-US" sz="1950" dirty="0"/>
              <a:t>Meng-</a:t>
            </a:r>
            <a:r>
              <a:rPr lang="en-US" sz="1950" dirty="0" err="1"/>
              <a:t>Chieh</a:t>
            </a:r>
            <a:r>
              <a:rPr lang="en-US" sz="1950" dirty="0"/>
              <a:t> Jeremy Lee</a:t>
            </a:r>
          </a:p>
        </p:txBody>
      </p:sp>
      <p:pic>
        <p:nvPicPr>
          <p:cNvPr id="19" name="Imagem 18">
            <a:extLst>
              <a:ext uri="{FF2B5EF4-FFF2-40B4-BE49-F238E27FC236}">
                <a16:creationId xmlns:a16="http://schemas.microsoft.com/office/drawing/2014/main" id="{468BCA12-DD16-70CD-5057-0D4EDD3460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2282" y="1818693"/>
            <a:ext cx="633479" cy="652174"/>
          </a:xfrm>
          <a:prstGeom prst="rect">
            <a:avLst/>
          </a:prstGeom>
        </p:spPr>
      </p:pic>
      <p:pic>
        <p:nvPicPr>
          <p:cNvPr id="1026" name="Picture 2">
            <a:extLst>
              <a:ext uri="{FF2B5EF4-FFF2-40B4-BE49-F238E27FC236}">
                <a16:creationId xmlns:a16="http://schemas.microsoft.com/office/drawing/2014/main" id="{28C6C10D-5877-B6B8-BB7A-6F4CB332E60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205098" y="3672111"/>
            <a:ext cx="612047" cy="68344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5">
            <a:extLst>
              <a:ext uri="{FF2B5EF4-FFF2-40B4-BE49-F238E27FC236}">
                <a16:creationId xmlns:a16="http://schemas.microsoft.com/office/drawing/2014/main" id="{BF4D86A9-0FFF-403C-60EF-717C60AB8FD3}"/>
              </a:ext>
            </a:extLst>
          </p:cNvPr>
          <p:cNvSpPr txBox="1"/>
          <p:nvPr/>
        </p:nvSpPr>
        <p:spPr>
          <a:xfrm>
            <a:off x="1749083" y="3464517"/>
            <a:ext cx="1507144" cy="392415"/>
          </a:xfrm>
          <a:prstGeom prst="rect">
            <a:avLst/>
          </a:prstGeom>
          <a:noFill/>
        </p:spPr>
        <p:txBody>
          <a:bodyPr wrap="none" rtlCol="0">
            <a:spAutoFit/>
          </a:bodyPr>
          <a:lstStyle>
            <a:defPPr>
              <a:defRPr lang="en-US"/>
            </a:defPPr>
            <a:lvl1pPr algn="ctr" rtl="0" fontAlgn="base">
              <a:spcBef>
                <a:spcPct val="0"/>
              </a:spcBef>
              <a:spcAft>
                <a:spcPct val="0"/>
              </a:spcAft>
              <a:defRPr kumimoji="1" sz="2600" kern="1200">
                <a:solidFill>
                  <a:schemeClr val="tx1"/>
                </a:solidFill>
                <a:latin typeface="Arial" charset="0"/>
                <a:ea typeface="+mn-ea"/>
                <a:cs typeface="+mn-cs"/>
              </a:defRPr>
            </a:lvl1pPr>
            <a:lvl2pPr marL="457200" algn="ctr" rtl="0" fontAlgn="base">
              <a:spcBef>
                <a:spcPct val="0"/>
              </a:spcBef>
              <a:spcAft>
                <a:spcPct val="0"/>
              </a:spcAft>
              <a:defRPr kumimoji="1" sz="2600" kern="1200">
                <a:solidFill>
                  <a:schemeClr val="tx1"/>
                </a:solidFill>
                <a:latin typeface="Arial" charset="0"/>
                <a:ea typeface="+mn-ea"/>
                <a:cs typeface="+mn-cs"/>
              </a:defRPr>
            </a:lvl2pPr>
            <a:lvl3pPr marL="914400" algn="ctr" rtl="0" fontAlgn="base">
              <a:spcBef>
                <a:spcPct val="0"/>
              </a:spcBef>
              <a:spcAft>
                <a:spcPct val="0"/>
              </a:spcAft>
              <a:defRPr kumimoji="1" sz="2600" kern="1200">
                <a:solidFill>
                  <a:schemeClr val="tx1"/>
                </a:solidFill>
                <a:latin typeface="Arial" charset="0"/>
                <a:ea typeface="+mn-ea"/>
                <a:cs typeface="+mn-cs"/>
              </a:defRPr>
            </a:lvl3pPr>
            <a:lvl4pPr marL="1371600" algn="ctr" rtl="0" fontAlgn="base">
              <a:spcBef>
                <a:spcPct val="0"/>
              </a:spcBef>
              <a:spcAft>
                <a:spcPct val="0"/>
              </a:spcAft>
              <a:defRPr kumimoji="1" sz="2600" kern="1200">
                <a:solidFill>
                  <a:schemeClr val="tx1"/>
                </a:solidFill>
                <a:latin typeface="Arial" charset="0"/>
                <a:ea typeface="+mn-ea"/>
                <a:cs typeface="+mn-cs"/>
              </a:defRPr>
            </a:lvl4pPr>
            <a:lvl5pPr marL="1828800" algn="ctr" rtl="0" fontAlgn="base">
              <a:spcBef>
                <a:spcPct val="0"/>
              </a:spcBef>
              <a:spcAft>
                <a:spcPct val="0"/>
              </a:spcAft>
              <a:defRPr kumimoji="1" sz="2600" kern="1200">
                <a:solidFill>
                  <a:schemeClr val="tx1"/>
                </a:solidFill>
                <a:latin typeface="Arial" charset="0"/>
                <a:ea typeface="+mn-ea"/>
                <a:cs typeface="+mn-cs"/>
              </a:defRPr>
            </a:lvl5pPr>
            <a:lvl6pPr marL="2286000" algn="l" defTabSz="457200" rtl="0" eaLnBrk="1" latinLnBrk="0" hangingPunct="1">
              <a:defRPr kumimoji="1" sz="2600" kern="1200">
                <a:solidFill>
                  <a:schemeClr val="tx1"/>
                </a:solidFill>
                <a:latin typeface="Arial" charset="0"/>
                <a:ea typeface="+mn-ea"/>
                <a:cs typeface="+mn-cs"/>
              </a:defRPr>
            </a:lvl6pPr>
            <a:lvl7pPr marL="2743200" algn="l" defTabSz="457200" rtl="0" eaLnBrk="1" latinLnBrk="0" hangingPunct="1">
              <a:defRPr kumimoji="1" sz="2600" kern="1200">
                <a:solidFill>
                  <a:schemeClr val="tx1"/>
                </a:solidFill>
                <a:latin typeface="Arial" charset="0"/>
                <a:ea typeface="+mn-ea"/>
                <a:cs typeface="+mn-cs"/>
              </a:defRPr>
            </a:lvl7pPr>
            <a:lvl8pPr marL="3200400" algn="l" defTabSz="457200" rtl="0" eaLnBrk="1" latinLnBrk="0" hangingPunct="1">
              <a:defRPr kumimoji="1" sz="2600" kern="1200">
                <a:solidFill>
                  <a:schemeClr val="tx1"/>
                </a:solidFill>
                <a:latin typeface="Arial" charset="0"/>
                <a:ea typeface="+mn-ea"/>
                <a:cs typeface="+mn-cs"/>
              </a:defRPr>
            </a:lvl8pPr>
            <a:lvl9pPr marL="3657600" algn="l" defTabSz="457200" rtl="0" eaLnBrk="1" latinLnBrk="0" hangingPunct="1">
              <a:defRPr kumimoji="1" sz="2600" kern="1200">
                <a:solidFill>
                  <a:schemeClr val="tx1"/>
                </a:solidFill>
                <a:latin typeface="Arial" charset="0"/>
                <a:ea typeface="+mn-ea"/>
                <a:cs typeface="+mn-cs"/>
              </a:defRPr>
            </a:lvl9pPr>
          </a:lstStyle>
          <a:p>
            <a:pPr algn="l"/>
            <a:r>
              <a:rPr lang="en-US" sz="1950" dirty="0"/>
              <a:t>Xinyi Zheng</a:t>
            </a:r>
          </a:p>
        </p:txBody>
      </p:sp>
      <p:sp>
        <p:nvSpPr>
          <p:cNvPr id="23" name="TextBox 15">
            <a:extLst>
              <a:ext uri="{FF2B5EF4-FFF2-40B4-BE49-F238E27FC236}">
                <a16:creationId xmlns:a16="http://schemas.microsoft.com/office/drawing/2014/main" id="{653C755D-B462-6FFC-17A4-FFA210E1F2A8}"/>
              </a:ext>
            </a:extLst>
          </p:cNvPr>
          <p:cNvSpPr txBox="1"/>
          <p:nvPr/>
        </p:nvSpPr>
        <p:spPr>
          <a:xfrm>
            <a:off x="5959687" y="3817627"/>
            <a:ext cx="1603965" cy="392415"/>
          </a:xfrm>
          <a:prstGeom prst="rect">
            <a:avLst/>
          </a:prstGeom>
          <a:noFill/>
        </p:spPr>
        <p:txBody>
          <a:bodyPr wrap="none" rtlCol="0">
            <a:spAutoFit/>
          </a:bodyPr>
          <a:lstStyle>
            <a:defPPr>
              <a:defRPr lang="en-US"/>
            </a:defPPr>
            <a:lvl1pPr algn="ctr" rtl="0" fontAlgn="base">
              <a:spcBef>
                <a:spcPct val="0"/>
              </a:spcBef>
              <a:spcAft>
                <a:spcPct val="0"/>
              </a:spcAft>
              <a:defRPr kumimoji="1" sz="2600" kern="1200">
                <a:solidFill>
                  <a:schemeClr val="tx1"/>
                </a:solidFill>
                <a:latin typeface="Arial" charset="0"/>
                <a:ea typeface="+mn-ea"/>
                <a:cs typeface="+mn-cs"/>
              </a:defRPr>
            </a:lvl1pPr>
            <a:lvl2pPr marL="457200" algn="ctr" rtl="0" fontAlgn="base">
              <a:spcBef>
                <a:spcPct val="0"/>
              </a:spcBef>
              <a:spcAft>
                <a:spcPct val="0"/>
              </a:spcAft>
              <a:defRPr kumimoji="1" sz="2600" kern="1200">
                <a:solidFill>
                  <a:schemeClr val="tx1"/>
                </a:solidFill>
                <a:latin typeface="Arial" charset="0"/>
                <a:ea typeface="+mn-ea"/>
                <a:cs typeface="+mn-cs"/>
              </a:defRPr>
            </a:lvl2pPr>
            <a:lvl3pPr marL="914400" algn="ctr" rtl="0" fontAlgn="base">
              <a:spcBef>
                <a:spcPct val="0"/>
              </a:spcBef>
              <a:spcAft>
                <a:spcPct val="0"/>
              </a:spcAft>
              <a:defRPr kumimoji="1" sz="2600" kern="1200">
                <a:solidFill>
                  <a:schemeClr val="tx1"/>
                </a:solidFill>
                <a:latin typeface="Arial" charset="0"/>
                <a:ea typeface="+mn-ea"/>
                <a:cs typeface="+mn-cs"/>
              </a:defRPr>
            </a:lvl3pPr>
            <a:lvl4pPr marL="1371600" algn="ctr" rtl="0" fontAlgn="base">
              <a:spcBef>
                <a:spcPct val="0"/>
              </a:spcBef>
              <a:spcAft>
                <a:spcPct val="0"/>
              </a:spcAft>
              <a:defRPr kumimoji="1" sz="2600" kern="1200">
                <a:solidFill>
                  <a:schemeClr val="tx1"/>
                </a:solidFill>
                <a:latin typeface="Arial" charset="0"/>
                <a:ea typeface="+mn-ea"/>
                <a:cs typeface="+mn-cs"/>
              </a:defRPr>
            </a:lvl4pPr>
            <a:lvl5pPr marL="1828800" algn="ctr" rtl="0" fontAlgn="base">
              <a:spcBef>
                <a:spcPct val="0"/>
              </a:spcBef>
              <a:spcAft>
                <a:spcPct val="0"/>
              </a:spcAft>
              <a:defRPr kumimoji="1" sz="2600" kern="1200">
                <a:solidFill>
                  <a:schemeClr val="tx1"/>
                </a:solidFill>
                <a:latin typeface="Arial" charset="0"/>
                <a:ea typeface="+mn-ea"/>
                <a:cs typeface="+mn-cs"/>
              </a:defRPr>
            </a:lvl5pPr>
            <a:lvl6pPr marL="2286000" algn="l" defTabSz="457200" rtl="0" eaLnBrk="1" latinLnBrk="0" hangingPunct="1">
              <a:defRPr kumimoji="1" sz="2600" kern="1200">
                <a:solidFill>
                  <a:schemeClr val="tx1"/>
                </a:solidFill>
                <a:latin typeface="Arial" charset="0"/>
                <a:ea typeface="+mn-ea"/>
                <a:cs typeface="+mn-cs"/>
              </a:defRPr>
            </a:lvl6pPr>
            <a:lvl7pPr marL="2743200" algn="l" defTabSz="457200" rtl="0" eaLnBrk="1" latinLnBrk="0" hangingPunct="1">
              <a:defRPr kumimoji="1" sz="2600" kern="1200">
                <a:solidFill>
                  <a:schemeClr val="tx1"/>
                </a:solidFill>
                <a:latin typeface="Arial" charset="0"/>
                <a:ea typeface="+mn-ea"/>
                <a:cs typeface="+mn-cs"/>
              </a:defRPr>
            </a:lvl7pPr>
            <a:lvl8pPr marL="3200400" algn="l" defTabSz="457200" rtl="0" eaLnBrk="1" latinLnBrk="0" hangingPunct="1">
              <a:defRPr kumimoji="1" sz="2600" kern="1200">
                <a:solidFill>
                  <a:schemeClr val="tx1"/>
                </a:solidFill>
                <a:latin typeface="Arial" charset="0"/>
                <a:ea typeface="+mn-ea"/>
                <a:cs typeface="+mn-cs"/>
              </a:defRPr>
            </a:lvl8pPr>
            <a:lvl9pPr marL="3657600" algn="l" defTabSz="457200" rtl="0" eaLnBrk="1" latinLnBrk="0" hangingPunct="1">
              <a:defRPr kumimoji="1" sz="2600" kern="1200">
                <a:solidFill>
                  <a:schemeClr val="tx1"/>
                </a:solidFill>
                <a:latin typeface="Arial" charset="0"/>
                <a:ea typeface="+mn-ea"/>
                <a:cs typeface="+mn-cs"/>
              </a:defRPr>
            </a:lvl9pPr>
          </a:lstStyle>
          <a:p>
            <a:pPr algn="l"/>
            <a:r>
              <a:rPr lang="en-US" sz="1950" dirty="0"/>
              <a:t>Agma </a:t>
            </a:r>
            <a:r>
              <a:rPr lang="en-US" sz="1950" dirty="0" err="1"/>
              <a:t>Traina</a:t>
            </a:r>
            <a:endParaRPr lang="en-US" sz="1950" dirty="0"/>
          </a:p>
        </p:txBody>
      </p:sp>
      <p:sp>
        <p:nvSpPr>
          <p:cNvPr id="24" name="TextBox 15">
            <a:extLst>
              <a:ext uri="{FF2B5EF4-FFF2-40B4-BE49-F238E27FC236}">
                <a16:creationId xmlns:a16="http://schemas.microsoft.com/office/drawing/2014/main" id="{57F7DB3E-0B9E-D64D-1DA2-AE319CF09CB4}"/>
              </a:ext>
            </a:extLst>
          </p:cNvPr>
          <p:cNvSpPr txBox="1"/>
          <p:nvPr/>
        </p:nvSpPr>
        <p:spPr>
          <a:xfrm>
            <a:off x="5959687" y="4894577"/>
            <a:ext cx="2257349" cy="392415"/>
          </a:xfrm>
          <a:prstGeom prst="rect">
            <a:avLst/>
          </a:prstGeom>
          <a:noFill/>
        </p:spPr>
        <p:txBody>
          <a:bodyPr wrap="none" rtlCol="0">
            <a:spAutoFit/>
          </a:bodyPr>
          <a:lstStyle>
            <a:defPPr>
              <a:defRPr lang="en-US"/>
            </a:defPPr>
            <a:lvl1pPr algn="ctr" rtl="0" fontAlgn="base">
              <a:spcBef>
                <a:spcPct val="0"/>
              </a:spcBef>
              <a:spcAft>
                <a:spcPct val="0"/>
              </a:spcAft>
              <a:defRPr kumimoji="1" sz="2600" kern="1200">
                <a:solidFill>
                  <a:schemeClr val="tx1"/>
                </a:solidFill>
                <a:latin typeface="Arial" charset="0"/>
                <a:ea typeface="+mn-ea"/>
                <a:cs typeface="+mn-cs"/>
              </a:defRPr>
            </a:lvl1pPr>
            <a:lvl2pPr marL="457200" algn="ctr" rtl="0" fontAlgn="base">
              <a:spcBef>
                <a:spcPct val="0"/>
              </a:spcBef>
              <a:spcAft>
                <a:spcPct val="0"/>
              </a:spcAft>
              <a:defRPr kumimoji="1" sz="2600" kern="1200">
                <a:solidFill>
                  <a:schemeClr val="tx1"/>
                </a:solidFill>
                <a:latin typeface="Arial" charset="0"/>
                <a:ea typeface="+mn-ea"/>
                <a:cs typeface="+mn-cs"/>
              </a:defRPr>
            </a:lvl2pPr>
            <a:lvl3pPr marL="914400" algn="ctr" rtl="0" fontAlgn="base">
              <a:spcBef>
                <a:spcPct val="0"/>
              </a:spcBef>
              <a:spcAft>
                <a:spcPct val="0"/>
              </a:spcAft>
              <a:defRPr kumimoji="1" sz="2600" kern="1200">
                <a:solidFill>
                  <a:schemeClr val="tx1"/>
                </a:solidFill>
                <a:latin typeface="Arial" charset="0"/>
                <a:ea typeface="+mn-ea"/>
                <a:cs typeface="+mn-cs"/>
              </a:defRPr>
            </a:lvl3pPr>
            <a:lvl4pPr marL="1371600" algn="ctr" rtl="0" fontAlgn="base">
              <a:spcBef>
                <a:spcPct val="0"/>
              </a:spcBef>
              <a:spcAft>
                <a:spcPct val="0"/>
              </a:spcAft>
              <a:defRPr kumimoji="1" sz="2600" kern="1200">
                <a:solidFill>
                  <a:schemeClr val="tx1"/>
                </a:solidFill>
                <a:latin typeface="Arial" charset="0"/>
                <a:ea typeface="+mn-ea"/>
                <a:cs typeface="+mn-cs"/>
              </a:defRPr>
            </a:lvl4pPr>
            <a:lvl5pPr marL="1828800" algn="ctr" rtl="0" fontAlgn="base">
              <a:spcBef>
                <a:spcPct val="0"/>
              </a:spcBef>
              <a:spcAft>
                <a:spcPct val="0"/>
              </a:spcAft>
              <a:defRPr kumimoji="1" sz="2600" kern="1200">
                <a:solidFill>
                  <a:schemeClr val="tx1"/>
                </a:solidFill>
                <a:latin typeface="Arial" charset="0"/>
                <a:ea typeface="+mn-ea"/>
                <a:cs typeface="+mn-cs"/>
              </a:defRPr>
            </a:lvl5pPr>
            <a:lvl6pPr marL="2286000" algn="l" defTabSz="457200" rtl="0" eaLnBrk="1" latinLnBrk="0" hangingPunct="1">
              <a:defRPr kumimoji="1" sz="2600" kern="1200">
                <a:solidFill>
                  <a:schemeClr val="tx1"/>
                </a:solidFill>
                <a:latin typeface="Arial" charset="0"/>
                <a:ea typeface="+mn-ea"/>
                <a:cs typeface="+mn-cs"/>
              </a:defRPr>
            </a:lvl6pPr>
            <a:lvl7pPr marL="2743200" algn="l" defTabSz="457200" rtl="0" eaLnBrk="1" latinLnBrk="0" hangingPunct="1">
              <a:defRPr kumimoji="1" sz="2600" kern="1200">
                <a:solidFill>
                  <a:schemeClr val="tx1"/>
                </a:solidFill>
                <a:latin typeface="Arial" charset="0"/>
                <a:ea typeface="+mn-ea"/>
                <a:cs typeface="+mn-cs"/>
              </a:defRPr>
            </a:lvl7pPr>
            <a:lvl8pPr marL="3200400" algn="l" defTabSz="457200" rtl="0" eaLnBrk="1" latinLnBrk="0" hangingPunct="1">
              <a:defRPr kumimoji="1" sz="2600" kern="1200">
                <a:solidFill>
                  <a:schemeClr val="tx1"/>
                </a:solidFill>
                <a:latin typeface="Arial" charset="0"/>
                <a:ea typeface="+mn-ea"/>
                <a:cs typeface="+mn-cs"/>
              </a:defRPr>
            </a:lvl8pPr>
            <a:lvl9pPr marL="3657600" algn="l" defTabSz="457200" rtl="0" eaLnBrk="1" latinLnBrk="0" hangingPunct="1">
              <a:defRPr kumimoji="1" sz="2600" kern="1200">
                <a:solidFill>
                  <a:schemeClr val="tx1"/>
                </a:solidFill>
                <a:latin typeface="Arial" charset="0"/>
                <a:ea typeface="+mn-ea"/>
                <a:cs typeface="+mn-cs"/>
              </a:defRPr>
            </a:lvl9pPr>
          </a:lstStyle>
          <a:p>
            <a:pPr algn="l"/>
            <a:r>
              <a:rPr lang="en-US" sz="1950" dirty="0"/>
              <a:t>Christos </a:t>
            </a:r>
            <a:r>
              <a:rPr lang="en-US" sz="1950" dirty="0" err="1"/>
              <a:t>Faloutsos</a:t>
            </a:r>
            <a:endParaRPr lang="en-US" sz="1950" dirty="0"/>
          </a:p>
        </p:txBody>
      </p:sp>
      <p:sp>
        <p:nvSpPr>
          <p:cNvPr id="25" name="TextBox 20">
            <a:extLst>
              <a:ext uri="{FF2B5EF4-FFF2-40B4-BE49-F238E27FC236}">
                <a16:creationId xmlns:a16="http://schemas.microsoft.com/office/drawing/2014/main" id="{64FBC9A3-2E91-90B7-DC95-E43EA1ABF9E7}"/>
              </a:ext>
            </a:extLst>
          </p:cNvPr>
          <p:cNvSpPr txBox="1"/>
          <p:nvPr/>
        </p:nvSpPr>
        <p:spPr>
          <a:xfrm>
            <a:off x="1749083" y="4254601"/>
            <a:ext cx="1840568" cy="392415"/>
          </a:xfrm>
          <a:prstGeom prst="rect">
            <a:avLst/>
          </a:prstGeom>
          <a:noFill/>
        </p:spPr>
        <p:txBody>
          <a:bodyPr wrap="none" rtlCol="0">
            <a:spAutoFit/>
          </a:bodyPr>
          <a:lstStyle>
            <a:defPPr>
              <a:defRPr lang="en-US"/>
            </a:defPPr>
            <a:lvl1pPr algn="ctr" rtl="0" fontAlgn="base">
              <a:spcBef>
                <a:spcPct val="0"/>
              </a:spcBef>
              <a:spcAft>
                <a:spcPct val="0"/>
              </a:spcAft>
              <a:defRPr kumimoji="1" sz="2600" kern="1200">
                <a:solidFill>
                  <a:schemeClr val="tx1"/>
                </a:solidFill>
                <a:latin typeface="Arial" charset="0"/>
                <a:ea typeface="+mn-ea"/>
                <a:cs typeface="+mn-cs"/>
              </a:defRPr>
            </a:lvl1pPr>
            <a:lvl2pPr marL="457200" algn="ctr" rtl="0" fontAlgn="base">
              <a:spcBef>
                <a:spcPct val="0"/>
              </a:spcBef>
              <a:spcAft>
                <a:spcPct val="0"/>
              </a:spcAft>
              <a:defRPr kumimoji="1" sz="2600" kern="1200">
                <a:solidFill>
                  <a:schemeClr val="tx1"/>
                </a:solidFill>
                <a:latin typeface="Arial" charset="0"/>
                <a:ea typeface="+mn-ea"/>
                <a:cs typeface="+mn-cs"/>
              </a:defRPr>
            </a:lvl2pPr>
            <a:lvl3pPr marL="914400" algn="ctr" rtl="0" fontAlgn="base">
              <a:spcBef>
                <a:spcPct val="0"/>
              </a:spcBef>
              <a:spcAft>
                <a:spcPct val="0"/>
              </a:spcAft>
              <a:defRPr kumimoji="1" sz="2600" kern="1200">
                <a:solidFill>
                  <a:schemeClr val="tx1"/>
                </a:solidFill>
                <a:latin typeface="Arial" charset="0"/>
                <a:ea typeface="+mn-ea"/>
                <a:cs typeface="+mn-cs"/>
              </a:defRPr>
            </a:lvl3pPr>
            <a:lvl4pPr marL="1371600" algn="ctr" rtl="0" fontAlgn="base">
              <a:spcBef>
                <a:spcPct val="0"/>
              </a:spcBef>
              <a:spcAft>
                <a:spcPct val="0"/>
              </a:spcAft>
              <a:defRPr kumimoji="1" sz="2600" kern="1200">
                <a:solidFill>
                  <a:schemeClr val="tx1"/>
                </a:solidFill>
                <a:latin typeface="Arial" charset="0"/>
                <a:ea typeface="+mn-ea"/>
                <a:cs typeface="+mn-cs"/>
              </a:defRPr>
            </a:lvl4pPr>
            <a:lvl5pPr marL="1828800" algn="ctr" rtl="0" fontAlgn="base">
              <a:spcBef>
                <a:spcPct val="0"/>
              </a:spcBef>
              <a:spcAft>
                <a:spcPct val="0"/>
              </a:spcAft>
              <a:defRPr kumimoji="1" sz="2600" kern="1200">
                <a:solidFill>
                  <a:schemeClr val="tx1"/>
                </a:solidFill>
                <a:latin typeface="Arial" charset="0"/>
                <a:ea typeface="+mn-ea"/>
                <a:cs typeface="+mn-cs"/>
              </a:defRPr>
            </a:lvl5pPr>
            <a:lvl6pPr marL="2286000" algn="l" defTabSz="457200" rtl="0" eaLnBrk="1" latinLnBrk="0" hangingPunct="1">
              <a:defRPr kumimoji="1" sz="2600" kern="1200">
                <a:solidFill>
                  <a:schemeClr val="tx1"/>
                </a:solidFill>
                <a:latin typeface="Arial" charset="0"/>
                <a:ea typeface="+mn-ea"/>
                <a:cs typeface="+mn-cs"/>
              </a:defRPr>
            </a:lvl6pPr>
            <a:lvl7pPr marL="2743200" algn="l" defTabSz="457200" rtl="0" eaLnBrk="1" latinLnBrk="0" hangingPunct="1">
              <a:defRPr kumimoji="1" sz="2600" kern="1200">
                <a:solidFill>
                  <a:schemeClr val="tx1"/>
                </a:solidFill>
                <a:latin typeface="Arial" charset="0"/>
                <a:ea typeface="+mn-ea"/>
                <a:cs typeface="+mn-cs"/>
              </a:defRPr>
            </a:lvl7pPr>
            <a:lvl8pPr marL="3200400" algn="l" defTabSz="457200" rtl="0" eaLnBrk="1" latinLnBrk="0" hangingPunct="1">
              <a:defRPr kumimoji="1" sz="2600" kern="1200">
                <a:solidFill>
                  <a:schemeClr val="tx1"/>
                </a:solidFill>
                <a:latin typeface="Arial" charset="0"/>
                <a:ea typeface="+mn-ea"/>
                <a:cs typeface="+mn-cs"/>
              </a:defRPr>
            </a:lvl8pPr>
            <a:lvl9pPr marL="3657600" algn="l" defTabSz="457200" rtl="0" eaLnBrk="1" latinLnBrk="0" hangingPunct="1">
              <a:defRPr kumimoji="1" sz="2600" kern="1200">
                <a:solidFill>
                  <a:schemeClr val="tx1"/>
                </a:solidFill>
                <a:latin typeface="Arial" charset="0"/>
                <a:ea typeface="+mn-ea"/>
                <a:cs typeface="+mn-cs"/>
              </a:defRPr>
            </a:lvl9pPr>
          </a:lstStyle>
          <a:p>
            <a:pPr algn="l"/>
            <a:r>
              <a:rPr lang="en-US" sz="1950" dirty="0" err="1"/>
              <a:t>Namyong</a:t>
            </a:r>
            <a:r>
              <a:rPr lang="en-US" sz="1950" dirty="0"/>
              <a:t> Park</a:t>
            </a:r>
          </a:p>
        </p:txBody>
      </p:sp>
      <p:pic>
        <p:nvPicPr>
          <p:cNvPr id="27" name="Picture 20" descr="A person smiling for the camera&#10;&#10;Description automatically generated with medium confidence">
            <a:extLst>
              <a:ext uri="{FF2B5EF4-FFF2-40B4-BE49-F238E27FC236}">
                <a16:creationId xmlns:a16="http://schemas.microsoft.com/office/drawing/2014/main" id="{9E1B1E45-8811-1C96-F304-45B93E915F7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42027" y="4816377"/>
            <a:ext cx="653633" cy="594688"/>
          </a:xfrm>
          <a:prstGeom prst="rect">
            <a:avLst/>
          </a:prstGeom>
        </p:spPr>
      </p:pic>
      <p:pic>
        <p:nvPicPr>
          <p:cNvPr id="1028" name="Picture 4">
            <a:extLst>
              <a:ext uri="{FF2B5EF4-FFF2-40B4-BE49-F238E27FC236}">
                <a16:creationId xmlns:a16="http://schemas.microsoft.com/office/drawing/2014/main" id="{8C38E1E2-22D1-E1FF-AD9F-EE04347DCEC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69106" y="4038433"/>
            <a:ext cx="659799" cy="824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ol Xinyi Zheng (@CarolZhengXinyi) / Twitter">
            <a:extLst>
              <a:ext uri="{FF2B5EF4-FFF2-40B4-BE49-F238E27FC236}">
                <a16:creationId xmlns:a16="http://schemas.microsoft.com/office/drawing/2014/main" id="{0598C7AD-B741-F7E2-E397-E4C15A64B13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92283" y="3305176"/>
            <a:ext cx="631205" cy="711095"/>
          </a:xfrm>
          <a:prstGeom prst="rect">
            <a:avLst/>
          </a:prstGeom>
          <a:noFill/>
          <a:extLst>
            <a:ext uri="{909E8E84-426E-40DD-AFC4-6F175D3DCCD1}">
              <a14:hiddenFill xmlns:a14="http://schemas.microsoft.com/office/drawing/2010/main">
                <a:solidFill>
                  <a:srgbClr val="FFFFFF"/>
                </a:solidFill>
              </a14:hiddenFill>
            </a:ext>
          </a:extLst>
        </p:spPr>
      </p:pic>
      <p:pic>
        <p:nvPicPr>
          <p:cNvPr id="18" name="Content Placeholder 7" descr="Icon&#10;&#10;Description automatically generated">
            <a:extLst>
              <a:ext uri="{FF2B5EF4-FFF2-40B4-BE49-F238E27FC236}">
                <a16:creationId xmlns:a16="http://schemas.microsoft.com/office/drawing/2014/main" id="{FCDF97E3-9220-ED19-C2D0-650A68F8070F}"/>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bwMode="auto">
          <a:xfrm>
            <a:off x="5280369" y="1227242"/>
            <a:ext cx="462119" cy="495300"/>
          </a:xfrm>
          <a:prstGeom prst="rect">
            <a:avLst/>
          </a:prstGeom>
          <a:noFill/>
          <a:ln w="9525">
            <a:noFill/>
            <a:miter lim="800000"/>
            <a:headEnd/>
            <a:tailEnd/>
          </a:ln>
        </p:spPr>
      </p:pic>
      <p:pic>
        <p:nvPicPr>
          <p:cNvPr id="20" name="Picture 10">
            <a:extLst>
              <a:ext uri="{FF2B5EF4-FFF2-40B4-BE49-F238E27FC236}">
                <a16:creationId xmlns:a16="http://schemas.microsoft.com/office/drawing/2014/main" id="{0B217DE1-AF7A-7C6A-D951-BEC6052A838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047784" y="1320110"/>
            <a:ext cx="1083469" cy="309563"/>
          </a:xfrm>
          <a:prstGeom prst="rect">
            <a:avLst/>
          </a:prstGeom>
          <a:noFill/>
          <a:ln w="9525">
            <a:noFill/>
            <a:round/>
            <a:headEnd/>
            <a:tailEnd/>
          </a:ln>
        </p:spPr>
      </p:pic>
      <p:pic>
        <p:nvPicPr>
          <p:cNvPr id="22" name="Picture 2">
            <a:extLst>
              <a:ext uri="{FF2B5EF4-FFF2-40B4-BE49-F238E27FC236}">
                <a16:creationId xmlns:a16="http://schemas.microsoft.com/office/drawing/2014/main" id="{C073F5F6-F751-43DD-250C-90AE9EF6A44F}"/>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246174" y="1285685"/>
            <a:ext cx="902949" cy="3657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ISTA – School of Technology and Architecture - Iscte - University Institute  of Lisbon">
            <a:extLst>
              <a:ext uri="{FF2B5EF4-FFF2-40B4-BE49-F238E27FC236}">
                <a16:creationId xmlns:a16="http://schemas.microsoft.com/office/drawing/2014/main" id="{56521914-FCDD-DEF2-4DA5-338BCD3041CE}"/>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5717309" y="1285685"/>
            <a:ext cx="2025957" cy="3657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5946D74-21CF-CFCA-57E9-2F2149E00B62}"/>
              </a:ext>
            </a:extLst>
          </p:cNvPr>
          <p:cNvSpPr/>
          <p:nvPr/>
        </p:nvSpPr>
        <p:spPr bwMode="auto">
          <a:xfrm>
            <a:off x="916196" y="2566966"/>
            <a:ext cx="779977" cy="689114"/>
          </a:xfrm>
          <a:prstGeom prst="rect">
            <a:avLst/>
          </a:prstGeom>
          <a:noFill/>
          <a:ln w="38100" cap="flat" cmpd="sng" algn="ctr">
            <a:solidFill>
              <a:schemeClr val="tx2"/>
            </a:solidFill>
            <a:prstDash val="solid"/>
            <a:round/>
            <a:headEnd type="none" w="sm" len="sm"/>
            <a:tailEnd type="none" w="med" len="med"/>
          </a:ln>
          <a:effectLst/>
        </p:spPr>
        <p:txBody>
          <a:bodyPr rtlCol="0" anchor="ctr"/>
          <a:lstStyle/>
          <a:p>
            <a:pPr algn="ctr"/>
            <a:endParaRPr lang="en-US"/>
          </a:p>
        </p:txBody>
      </p:sp>
      <p:sp>
        <p:nvSpPr>
          <p:cNvPr id="28" name="Rectangle 27">
            <a:extLst>
              <a:ext uri="{FF2B5EF4-FFF2-40B4-BE49-F238E27FC236}">
                <a16:creationId xmlns:a16="http://schemas.microsoft.com/office/drawing/2014/main" id="{87E47FEE-537F-BFA1-DF00-24AEBB99DB5E}"/>
              </a:ext>
            </a:extLst>
          </p:cNvPr>
          <p:cNvSpPr/>
          <p:nvPr/>
        </p:nvSpPr>
        <p:spPr bwMode="auto">
          <a:xfrm>
            <a:off x="931963" y="4989598"/>
            <a:ext cx="779977" cy="689114"/>
          </a:xfrm>
          <a:prstGeom prst="rect">
            <a:avLst/>
          </a:prstGeom>
          <a:noFill/>
          <a:ln w="38100" cap="flat" cmpd="sng" algn="ctr">
            <a:solidFill>
              <a:schemeClr val="tx2"/>
            </a:solidFill>
            <a:prstDash val="solid"/>
            <a:round/>
            <a:headEnd type="none" w="sm" len="sm"/>
            <a:tailEnd type="none" w="med" len="med"/>
          </a:ln>
          <a:effectLst/>
        </p:spPr>
        <p:txBody>
          <a:bodyPr rtlCol="0" anchor="ctr"/>
          <a:lstStyle/>
          <a:p>
            <a:pPr algn="ctr"/>
            <a:endParaRPr lang="en-US"/>
          </a:p>
        </p:txBody>
      </p:sp>
      <p:sp>
        <p:nvSpPr>
          <p:cNvPr id="29" name="Rectangle 28">
            <a:extLst>
              <a:ext uri="{FF2B5EF4-FFF2-40B4-BE49-F238E27FC236}">
                <a16:creationId xmlns:a16="http://schemas.microsoft.com/office/drawing/2014/main" id="{47C24AC5-3F9D-5691-E519-2862DB42B894}"/>
              </a:ext>
            </a:extLst>
          </p:cNvPr>
          <p:cNvSpPr/>
          <p:nvPr/>
        </p:nvSpPr>
        <p:spPr bwMode="auto">
          <a:xfrm>
            <a:off x="5178854" y="4774119"/>
            <a:ext cx="779977" cy="689114"/>
          </a:xfrm>
          <a:prstGeom prst="rect">
            <a:avLst/>
          </a:prstGeom>
          <a:noFill/>
          <a:ln w="38100" cap="flat" cmpd="sng" algn="ctr">
            <a:solidFill>
              <a:schemeClr val="tx2"/>
            </a:solidFill>
            <a:prstDash val="solid"/>
            <a:round/>
            <a:headEnd type="none" w="sm" len="sm"/>
            <a:tailEnd type="none" w="med" len="med"/>
          </a:ln>
          <a:effectLst/>
        </p:spPr>
        <p:txBody>
          <a:bodyPr rtlCol="0" anchor="ctr"/>
          <a:lstStyle/>
          <a:p>
            <a:pPr algn="ctr"/>
            <a:endParaRPr lang="en-US"/>
          </a:p>
        </p:txBody>
      </p:sp>
      <p:sp>
        <p:nvSpPr>
          <p:cNvPr id="13" name="Footer Placeholder 12">
            <a:extLst>
              <a:ext uri="{FF2B5EF4-FFF2-40B4-BE49-F238E27FC236}">
                <a16:creationId xmlns:a16="http://schemas.microsoft.com/office/drawing/2014/main" id="{0F14FDED-4584-A897-5CB6-96BDF2F73570}"/>
              </a:ext>
            </a:extLst>
          </p:cNvPr>
          <p:cNvSpPr>
            <a:spLocks noGrp="1"/>
          </p:cNvSpPr>
          <p:nvPr>
            <p:ph type="ftr" sz="quarter" idx="11"/>
          </p:nvPr>
        </p:nvSpPr>
        <p:spPr>
          <a:xfrm>
            <a:off x="3154598" y="6496252"/>
            <a:ext cx="3086100" cy="298174"/>
          </a:xfrm>
        </p:spPr>
        <p:txBody>
          <a:bodyPr/>
          <a:lstStyle/>
          <a:p>
            <a:r>
              <a:rPr lang="en-US"/>
              <a:t>C. Faloutsos</a:t>
            </a:r>
            <a:endParaRPr lang="en-US" dirty="0"/>
          </a:p>
        </p:txBody>
      </p:sp>
    </p:spTree>
    <p:extLst>
      <p:ext uri="{BB962C8B-B14F-4D97-AF65-F5344CB8AC3E}">
        <p14:creationId xmlns:p14="http://schemas.microsoft.com/office/powerpoint/2010/main" val="363233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85E3E-2DB1-D765-B098-C63D419EA05B}"/>
              </a:ext>
            </a:extLst>
          </p:cNvPr>
          <p:cNvSpPr>
            <a:spLocks noGrp="1"/>
          </p:cNvSpPr>
          <p:nvPr>
            <p:ph type="title"/>
          </p:nvPr>
        </p:nvSpPr>
        <p:spPr/>
        <p:txBody>
          <a:bodyPr/>
          <a:lstStyle/>
          <a:p>
            <a:r>
              <a:rPr lang="en-US" dirty="0"/>
              <a:t>Graphs are everywhere!</a:t>
            </a:r>
          </a:p>
        </p:txBody>
      </p:sp>
      <p:sp>
        <p:nvSpPr>
          <p:cNvPr id="3" name="Content Placeholder 2">
            <a:extLst>
              <a:ext uri="{FF2B5EF4-FFF2-40B4-BE49-F238E27FC236}">
                <a16:creationId xmlns:a16="http://schemas.microsoft.com/office/drawing/2014/main" id="{08F7ED1A-7236-4BD3-5B3D-FB6FE766586E}"/>
              </a:ext>
            </a:extLst>
          </p:cNvPr>
          <p:cNvSpPr>
            <a:spLocks noGrp="1"/>
          </p:cNvSpPr>
          <p:nvPr>
            <p:ph idx="1"/>
          </p:nvPr>
        </p:nvSpPr>
        <p:spPr/>
        <p:txBody>
          <a:bodyPr/>
          <a:lstStyle/>
          <a:p>
            <a:r>
              <a:rPr lang="en-US" dirty="0"/>
              <a:t>E-commerce</a:t>
            </a:r>
          </a:p>
          <a:p>
            <a:r>
              <a:rPr lang="en-US" dirty="0"/>
              <a:t>Social networks</a:t>
            </a:r>
          </a:p>
          <a:p>
            <a:r>
              <a:rPr lang="en-US" dirty="0"/>
              <a:t>Cyber-security</a:t>
            </a:r>
          </a:p>
          <a:p>
            <a:r>
              <a:rPr lang="en-US" dirty="0"/>
              <a:t>…</a:t>
            </a:r>
          </a:p>
        </p:txBody>
      </p:sp>
      <p:sp>
        <p:nvSpPr>
          <p:cNvPr id="4" name="Date Placeholder 3">
            <a:extLst>
              <a:ext uri="{FF2B5EF4-FFF2-40B4-BE49-F238E27FC236}">
                <a16:creationId xmlns:a16="http://schemas.microsoft.com/office/drawing/2014/main" id="{E602B79F-BBDF-303B-BFA7-6B4CB0FE2FCD}"/>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2E1A325B-3D9C-D1CA-42CB-0ED415F3AFB7}"/>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4F3CBC46-1DA3-7DF5-351A-8E3AED144E4F}"/>
              </a:ext>
            </a:extLst>
          </p:cNvPr>
          <p:cNvSpPr>
            <a:spLocks noGrp="1"/>
          </p:cNvSpPr>
          <p:nvPr>
            <p:ph type="sldNum" sz="quarter" idx="12"/>
          </p:nvPr>
        </p:nvSpPr>
        <p:spPr/>
        <p:txBody>
          <a:bodyPr/>
          <a:lstStyle/>
          <a:p>
            <a:pPr>
              <a:defRPr/>
            </a:pPr>
            <a:fld id="{F9B43987-7F84-BB4A-8611-CDF75B6A737D}" type="slidenum">
              <a:rPr lang="en-US" smtClean="0"/>
              <a:pPr>
                <a:defRPr/>
              </a:pPr>
              <a:t>3</a:t>
            </a:fld>
            <a:endParaRPr lang="en-US"/>
          </a:p>
        </p:txBody>
      </p:sp>
      <p:pic>
        <p:nvPicPr>
          <p:cNvPr id="10" name="Graphic 9" descr="Connections with solid fill">
            <a:extLst>
              <a:ext uri="{FF2B5EF4-FFF2-40B4-BE49-F238E27FC236}">
                <a16:creationId xmlns:a16="http://schemas.microsoft.com/office/drawing/2014/main" id="{AFBC0C2A-1F94-EFAF-88B5-6E5CA2152A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9157" y="1699591"/>
            <a:ext cx="1113182" cy="1113182"/>
          </a:xfrm>
          <a:prstGeom prst="rect">
            <a:avLst/>
          </a:prstGeom>
        </p:spPr>
      </p:pic>
    </p:spTree>
    <p:extLst>
      <p:ext uri="{BB962C8B-B14F-4D97-AF65-F5344CB8AC3E}">
        <p14:creationId xmlns:p14="http://schemas.microsoft.com/office/powerpoint/2010/main" val="46748118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8279-DB0D-2831-60FC-6676FC4F41D4}"/>
              </a:ext>
            </a:extLst>
          </p:cNvPr>
          <p:cNvSpPr>
            <a:spLocks noGrp="1"/>
          </p:cNvSpPr>
          <p:nvPr>
            <p:ph type="title"/>
          </p:nvPr>
        </p:nvSpPr>
        <p:spPr/>
        <p:txBody>
          <a:bodyPr/>
          <a:lstStyle/>
          <a:p>
            <a:r>
              <a:rPr lang="en-US" dirty="0"/>
              <a:t>System Overview - current</a:t>
            </a:r>
          </a:p>
        </p:txBody>
      </p:sp>
      <p:sp>
        <p:nvSpPr>
          <p:cNvPr id="4" name="Date Placeholder 3">
            <a:extLst>
              <a:ext uri="{FF2B5EF4-FFF2-40B4-BE49-F238E27FC236}">
                <a16:creationId xmlns:a16="http://schemas.microsoft.com/office/drawing/2014/main" id="{FAD8EC5C-30AF-4865-DF9B-3F9341D94050}"/>
              </a:ext>
            </a:extLst>
          </p:cNvPr>
          <p:cNvSpPr>
            <a:spLocks noGrp="1"/>
          </p:cNvSpPr>
          <p:nvPr>
            <p:ph type="dt" sz="half" idx="10"/>
          </p:nvPr>
        </p:nvSpPr>
        <p:spPr/>
        <p:txBody>
          <a:bodyPr/>
          <a:lstStyle/>
          <a:p>
            <a:pPr>
              <a:defRPr/>
            </a:pPr>
            <a:r>
              <a:rPr lang="en-US"/>
              <a:t>CMU 2024</a:t>
            </a:r>
          </a:p>
        </p:txBody>
      </p:sp>
      <p:sp>
        <p:nvSpPr>
          <p:cNvPr id="5" name="Footer Placeholder 4">
            <a:extLst>
              <a:ext uri="{FF2B5EF4-FFF2-40B4-BE49-F238E27FC236}">
                <a16:creationId xmlns:a16="http://schemas.microsoft.com/office/drawing/2014/main" id="{E574428D-9B18-7DE3-05FB-EB1C1A2BD852}"/>
              </a:ext>
            </a:extLst>
          </p:cNvPr>
          <p:cNvSpPr>
            <a:spLocks noGrp="1"/>
          </p:cNvSpPr>
          <p:nvPr>
            <p:ph type="ftr" sz="quarter" idx="11"/>
          </p:nvPr>
        </p:nvSpPr>
        <p:spPr/>
        <p:txBody>
          <a:bodyPr/>
          <a:lstStyle/>
          <a:p>
            <a:pPr>
              <a:defRPr/>
            </a:pPr>
            <a:r>
              <a:rPr lang="fi-FI"/>
              <a:t>C. Faloutsos</a:t>
            </a:r>
            <a:endParaRPr lang="en-US"/>
          </a:p>
        </p:txBody>
      </p:sp>
      <p:sp>
        <p:nvSpPr>
          <p:cNvPr id="6" name="Slide Number Placeholder 5">
            <a:extLst>
              <a:ext uri="{FF2B5EF4-FFF2-40B4-BE49-F238E27FC236}">
                <a16:creationId xmlns:a16="http://schemas.microsoft.com/office/drawing/2014/main" id="{39ED9066-81E4-B4F4-40E3-00E1EC016766}"/>
              </a:ext>
            </a:extLst>
          </p:cNvPr>
          <p:cNvSpPr>
            <a:spLocks noGrp="1"/>
          </p:cNvSpPr>
          <p:nvPr>
            <p:ph type="sldNum" sz="quarter" idx="12"/>
          </p:nvPr>
        </p:nvSpPr>
        <p:spPr/>
        <p:txBody>
          <a:bodyPr/>
          <a:lstStyle/>
          <a:p>
            <a:pPr>
              <a:defRPr/>
            </a:pPr>
            <a:fld id="{F9B43987-7F84-BB4A-8611-CDF75B6A737D}" type="slidenum">
              <a:rPr lang="en-US" smtClean="0"/>
              <a:pPr>
                <a:defRPr/>
              </a:pPr>
              <a:t>30</a:t>
            </a:fld>
            <a:endParaRPr lang="en-US"/>
          </a:p>
        </p:txBody>
      </p:sp>
      <p:pic>
        <p:nvPicPr>
          <p:cNvPr id="9" name="Imagem 8">
            <a:extLst>
              <a:ext uri="{FF2B5EF4-FFF2-40B4-BE49-F238E27FC236}">
                <a16:creationId xmlns:a16="http://schemas.microsoft.com/office/drawing/2014/main" id="{2FDE6493-6C94-AEF3-BDB3-4AEC35620F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1464" y="1456913"/>
            <a:ext cx="3805880" cy="2450120"/>
          </a:xfrm>
          <a:prstGeom prst="rect">
            <a:avLst/>
          </a:prstGeom>
          <a:ln>
            <a:solidFill>
              <a:srgbClr val="000000"/>
            </a:solidFill>
          </a:ln>
        </p:spPr>
      </p:pic>
      <p:pic>
        <p:nvPicPr>
          <p:cNvPr id="11" name="Imagem 10">
            <a:extLst>
              <a:ext uri="{FF2B5EF4-FFF2-40B4-BE49-F238E27FC236}">
                <a16:creationId xmlns:a16="http://schemas.microsoft.com/office/drawing/2014/main" id="{622A9393-36E1-A52B-0239-A18E9CDA32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1740" y="4319716"/>
            <a:ext cx="4231502" cy="1705232"/>
          </a:xfrm>
          <a:prstGeom prst="rect">
            <a:avLst/>
          </a:prstGeom>
          <a:ln>
            <a:solidFill>
              <a:srgbClr val="000000"/>
            </a:solidFill>
          </a:ln>
        </p:spPr>
      </p:pic>
      <p:pic>
        <p:nvPicPr>
          <p:cNvPr id="13" name="Imagem 12">
            <a:extLst>
              <a:ext uri="{FF2B5EF4-FFF2-40B4-BE49-F238E27FC236}">
                <a16:creationId xmlns:a16="http://schemas.microsoft.com/office/drawing/2014/main" id="{A4A427D4-BF90-69B2-4074-FA54551BBF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32282" y="4096265"/>
            <a:ext cx="3587112" cy="1949952"/>
          </a:xfrm>
          <a:prstGeom prst="rect">
            <a:avLst/>
          </a:prstGeom>
          <a:ln>
            <a:solidFill>
              <a:srgbClr val="000000"/>
            </a:solidFill>
          </a:ln>
        </p:spPr>
      </p:pic>
      <p:pic>
        <p:nvPicPr>
          <p:cNvPr id="15" name="Imagem 14">
            <a:extLst>
              <a:ext uri="{FF2B5EF4-FFF2-40B4-BE49-F238E27FC236}">
                <a16:creationId xmlns:a16="http://schemas.microsoft.com/office/drawing/2014/main" id="{2A492A18-64AB-BFB5-F4A6-608924BD71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61935" y="1459331"/>
            <a:ext cx="4547287" cy="2474526"/>
          </a:xfrm>
          <a:prstGeom prst="rect">
            <a:avLst/>
          </a:prstGeom>
          <a:ln>
            <a:solidFill>
              <a:srgbClr val="000000"/>
            </a:solidFill>
          </a:ln>
        </p:spPr>
      </p:pic>
      <mc:AlternateContent xmlns:mc="http://schemas.openxmlformats.org/markup-compatibility/2006" xmlns:p14="http://schemas.microsoft.com/office/powerpoint/2010/main">
        <mc:Choice Requires="p14">
          <p:contentPart p14:bwMode="auto" r:id="rId6">
            <p14:nvContentPartPr>
              <p14:cNvPr id="16" name="Tinta 15">
                <a:extLst>
                  <a:ext uri="{FF2B5EF4-FFF2-40B4-BE49-F238E27FC236}">
                    <a16:creationId xmlns:a16="http://schemas.microsoft.com/office/drawing/2014/main" id="{A90E1243-F970-3E8D-5D23-51639D89E097}"/>
                  </a:ext>
                </a:extLst>
              </p14:cNvPr>
              <p14:cNvContentPartPr/>
              <p14:nvPr/>
            </p14:nvContentPartPr>
            <p14:xfrm>
              <a:off x="5652833" y="1543412"/>
              <a:ext cx="224640" cy="158760"/>
            </p14:xfrm>
          </p:contentPart>
        </mc:Choice>
        <mc:Fallback xmlns="">
          <p:pic>
            <p:nvPicPr>
              <p:cNvPr id="16" name="Tinta 15">
                <a:extLst>
                  <a:ext uri="{FF2B5EF4-FFF2-40B4-BE49-F238E27FC236}">
                    <a16:creationId xmlns:a16="http://schemas.microsoft.com/office/drawing/2014/main" id="{A90E1243-F970-3E8D-5D23-51639D89E097}"/>
                  </a:ext>
                </a:extLst>
              </p:cNvPr>
              <p:cNvPicPr/>
              <p:nvPr/>
            </p:nvPicPr>
            <p:blipFill>
              <a:blip r:embed="rId7"/>
              <a:stretch>
                <a:fillRect/>
              </a:stretch>
            </p:blipFill>
            <p:spPr>
              <a:xfrm>
                <a:off x="5643833" y="1534412"/>
                <a:ext cx="242280" cy="176400"/>
              </a:xfrm>
              <a:prstGeom prst="rect">
                <a:avLst/>
              </a:prstGeom>
            </p:spPr>
          </p:pic>
        </mc:Fallback>
      </mc:AlternateContent>
      <p:sp>
        <p:nvSpPr>
          <p:cNvPr id="18" name="Balão de Fala: Retângulo 17">
            <a:extLst>
              <a:ext uri="{FF2B5EF4-FFF2-40B4-BE49-F238E27FC236}">
                <a16:creationId xmlns:a16="http://schemas.microsoft.com/office/drawing/2014/main" id="{772C26E0-0978-A925-AFB1-F92CB3BDDF71}"/>
              </a:ext>
            </a:extLst>
          </p:cNvPr>
          <p:cNvSpPr/>
          <p:nvPr/>
        </p:nvSpPr>
        <p:spPr>
          <a:xfrm>
            <a:off x="1718496" y="1295400"/>
            <a:ext cx="2576144" cy="566414"/>
          </a:xfrm>
          <a:prstGeom prst="wedgeRectCallout">
            <a:avLst>
              <a:gd name="adj1" fmla="val -43188"/>
              <a:gd name="adj2" fmla="val 91511"/>
            </a:avLst>
          </a:prstGeom>
          <a:solidFill>
            <a:schemeClr val="tx1">
              <a:lumMod val="75000"/>
            </a:schemeClr>
          </a:solidFill>
          <a:ln>
            <a:solidFill>
              <a:schemeClr val="tx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dirty="0">
                <a:solidFill>
                  <a:schemeClr val="bg1"/>
                </a:solidFill>
                <a:latin typeface="+mj-lt"/>
              </a:rPr>
              <a:t>Feature extraction</a:t>
            </a:r>
          </a:p>
        </p:txBody>
      </p:sp>
      <p:sp>
        <p:nvSpPr>
          <p:cNvPr id="19" name="Balão de Fala: Retângulo 18">
            <a:extLst>
              <a:ext uri="{FF2B5EF4-FFF2-40B4-BE49-F238E27FC236}">
                <a16:creationId xmlns:a16="http://schemas.microsoft.com/office/drawing/2014/main" id="{43BD5554-A773-212B-5386-EA87BAB0DD37}"/>
              </a:ext>
            </a:extLst>
          </p:cNvPr>
          <p:cNvSpPr/>
          <p:nvPr/>
        </p:nvSpPr>
        <p:spPr>
          <a:xfrm>
            <a:off x="6333078" y="1257148"/>
            <a:ext cx="2576144" cy="685800"/>
          </a:xfrm>
          <a:prstGeom prst="wedgeRectCallout">
            <a:avLst>
              <a:gd name="adj1" fmla="val -64067"/>
              <a:gd name="adj2" fmla="val 1315"/>
            </a:avLst>
          </a:prstGeom>
          <a:solidFill>
            <a:schemeClr val="tx1">
              <a:lumMod val="75000"/>
            </a:schemeClr>
          </a:solidFill>
          <a:ln>
            <a:solidFill>
              <a:schemeClr val="tx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dirty="0">
                <a:solidFill>
                  <a:schemeClr val="bg1"/>
                </a:solidFill>
                <a:latin typeface="+mj-lt"/>
              </a:rPr>
              <a:t>Select nodes for</a:t>
            </a:r>
          </a:p>
          <a:p>
            <a:r>
              <a:rPr lang="en-US" sz="2000" dirty="0">
                <a:solidFill>
                  <a:schemeClr val="bg1"/>
                </a:solidFill>
                <a:latin typeface="+mj-lt"/>
              </a:rPr>
              <a:t>further investigation</a:t>
            </a:r>
          </a:p>
        </p:txBody>
      </p:sp>
      <p:sp>
        <p:nvSpPr>
          <p:cNvPr id="20" name="Balão de Fala: Retângulo 19">
            <a:extLst>
              <a:ext uri="{FF2B5EF4-FFF2-40B4-BE49-F238E27FC236}">
                <a16:creationId xmlns:a16="http://schemas.microsoft.com/office/drawing/2014/main" id="{03C4CEEF-4100-805C-6667-38977FDED7C5}"/>
              </a:ext>
            </a:extLst>
          </p:cNvPr>
          <p:cNvSpPr/>
          <p:nvPr/>
        </p:nvSpPr>
        <p:spPr>
          <a:xfrm>
            <a:off x="6400373" y="3349149"/>
            <a:ext cx="2576144" cy="685800"/>
          </a:xfrm>
          <a:prstGeom prst="wedgeRectCallout">
            <a:avLst>
              <a:gd name="adj1" fmla="val -23700"/>
              <a:gd name="adj2" fmla="val 91511"/>
            </a:avLst>
          </a:prstGeom>
          <a:solidFill>
            <a:schemeClr val="tx1">
              <a:lumMod val="75000"/>
            </a:schemeClr>
          </a:solidFill>
          <a:ln>
            <a:solidFill>
              <a:schemeClr val="tx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dirty="0">
                <a:solidFill>
                  <a:schemeClr val="bg1"/>
                </a:solidFill>
                <a:latin typeface="+mj-lt"/>
              </a:rPr>
              <a:t>Deep Dive: </a:t>
            </a:r>
            <a:r>
              <a:rPr lang="en-US" sz="2000" dirty="0" err="1">
                <a:solidFill>
                  <a:schemeClr val="bg1"/>
                </a:solidFill>
                <a:latin typeface="+mj-lt"/>
              </a:rPr>
              <a:t>EgoNet</a:t>
            </a:r>
            <a:endParaRPr lang="en-US" sz="2000" dirty="0">
              <a:solidFill>
                <a:schemeClr val="bg1"/>
              </a:solidFill>
              <a:latin typeface="+mj-lt"/>
            </a:endParaRPr>
          </a:p>
        </p:txBody>
      </p:sp>
      <p:sp>
        <p:nvSpPr>
          <p:cNvPr id="21" name="Balão de Fala: Retângulo 20">
            <a:extLst>
              <a:ext uri="{FF2B5EF4-FFF2-40B4-BE49-F238E27FC236}">
                <a16:creationId xmlns:a16="http://schemas.microsoft.com/office/drawing/2014/main" id="{FA6CC0A1-D4F5-4FBA-93CB-8A4AEE22FB2A}"/>
              </a:ext>
            </a:extLst>
          </p:cNvPr>
          <p:cNvSpPr/>
          <p:nvPr/>
        </p:nvSpPr>
        <p:spPr>
          <a:xfrm>
            <a:off x="341966" y="3382746"/>
            <a:ext cx="2576144" cy="685800"/>
          </a:xfrm>
          <a:prstGeom prst="wedgeRectCallout">
            <a:avLst>
              <a:gd name="adj1" fmla="val -9084"/>
              <a:gd name="adj2" fmla="val 81054"/>
            </a:avLst>
          </a:prstGeom>
          <a:solidFill>
            <a:schemeClr val="tx1">
              <a:lumMod val="75000"/>
            </a:schemeClr>
          </a:solidFill>
          <a:ln>
            <a:solidFill>
              <a:schemeClr val="tx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dirty="0">
                <a:solidFill>
                  <a:schemeClr val="bg1"/>
                </a:solidFill>
                <a:latin typeface="+mj-lt"/>
              </a:rPr>
              <a:t>Feature visualization</a:t>
            </a:r>
          </a:p>
        </p:txBody>
      </p:sp>
      <p:sp>
        <p:nvSpPr>
          <p:cNvPr id="3" name="TextBox 2">
            <a:extLst>
              <a:ext uri="{FF2B5EF4-FFF2-40B4-BE49-F238E27FC236}">
                <a16:creationId xmlns:a16="http://schemas.microsoft.com/office/drawing/2014/main" id="{4A40F76C-EB36-044A-AEA0-6FE757E6F016}"/>
              </a:ext>
            </a:extLst>
          </p:cNvPr>
          <p:cNvSpPr txBox="1"/>
          <p:nvPr/>
        </p:nvSpPr>
        <p:spPr>
          <a:xfrm>
            <a:off x="0" y="6276118"/>
            <a:ext cx="9144000" cy="584775"/>
          </a:xfrm>
          <a:prstGeom prst="rect">
            <a:avLst/>
          </a:prstGeom>
          <a:solidFill>
            <a:srgbClr val="FFC000"/>
          </a:solidFill>
        </p:spPr>
        <p:txBody>
          <a:bodyPr wrap="square" rtlCol="0">
            <a:spAutoFit/>
          </a:bodyPr>
          <a:lstStyle/>
          <a:p>
            <a:pPr algn="l"/>
            <a:r>
              <a:rPr lang="en-US" sz="3200" dirty="0">
                <a:latin typeface="+mn-lt"/>
              </a:rPr>
              <a:t>Video: </a:t>
            </a:r>
            <a:r>
              <a:rPr lang="en-US" sz="3200" dirty="0">
                <a:latin typeface="+mn-lt"/>
                <a:hlinkClick r:id="rId8"/>
              </a:rPr>
              <a:t>https://youtu.be/jI1adN-BQuo?t=1537</a:t>
            </a:r>
            <a:r>
              <a:rPr lang="en-US" sz="3200" dirty="0">
                <a:latin typeface="+mn-lt"/>
              </a:rPr>
              <a:t> </a:t>
            </a:r>
          </a:p>
        </p:txBody>
      </p:sp>
    </p:spTree>
    <p:extLst>
      <p:ext uri="{BB962C8B-B14F-4D97-AF65-F5344CB8AC3E}">
        <p14:creationId xmlns:p14="http://schemas.microsoft.com/office/powerpoint/2010/main" val="25029989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F2D85-EA5D-B23E-96D4-E18B8344D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BAD68-6448-B75E-1E54-0338BE1F03F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BCBF457-A20C-E81F-A448-CC34E757CF05}"/>
              </a:ext>
            </a:extLst>
          </p:cNvPr>
          <p:cNvSpPr>
            <a:spLocks noGrp="1"/>
          </p:cNvSpPr>
          <p:nvPr>
            <p:ph idx="1"/>
          </p:nvPr>
        </p:nvSpPr>
        <p:spPr/>
        <p:txBody>
          <a:bodyPr/>
          <a:lstStyle/>
          <a:p>
            <a:r>
              <a:rPr lang="en-US" dirty="0"/>
              <a:t>Many types of fraud</a:t>
            </a:r>
          </a:p>
          <a:p>
            <a:pPr lvl="1"/>
            <a:r>
              <a:rPr lang="en-US" dirty="0"/>
              <a:t>In several settings</a:t>
            </a:r>
          </a:p>
          <a:p>
            <a:pPr lvl="1"/>
            <a:endParaRPr lang="en-US" dirty="0"/>
          </a:p>
          <a:p>
            <a:endParaRPr lang="en-US" dirty="0"/>
          </a:p>
          <a:p>
            <a:r>
              <a:rPr lang="en-US" dirty="0"/>
              <a:t>Data/graph mining and visualization help</a:t>
            </a:r>
          </a:p>
          <a:p>
            <a:pPr lvl="1"/>
            <a:r>
              <a:rPr lang="en-US" dirty="0"/>
              <a:t>SVD</a:t>
            </a:r>
          </a:p>
          <a:p>
            <a:pPr lvl="1"/>
            <a:r>
              <a:rPr lang="en-US" dirty="0"/>
              <a:t>BP</a:t>
            </a:r>
          </a:p>
          <a:p>
            <a:pPr lvl="1"/>
            <a:r>
              <a:rPr lang="en-US" dirty="0"/>
              <a:t>Tensors</a:t>
            </a:r>
          </a:p>
          <a:p>
            <a:pPr lvl="1"/>
            <a:r>
              <a:rPr lang="en-US" dirty="0"/>
              <a:t>…</a:t>
            </a:r>
          </a:p>
        </p:txBody>
      </p:sp>
      <p:sp>
        <p:nvSpPr>
          <p:cNvPr id="4" name="Date Placeholder 3">
            <a:extLst>
              <a:ext uri="{FF2B5EF4-FFF2-40B4-BE49-F238E27FC236}">
                <a16:creationId xmlns:a16="http://schemas.microsoft.com/office/drawing/2014/main" id="{8A75A341-BAED-5B2A-3867-5EBB0D612E1C}"/>
              </a:ext>
            </a:extLst>
          </p:cNvPr>
          <p:cNvSpPr>
            <a:spLocks noGrp="1"/>
          </p:cNvSpPr>
          <p:nvPr>
            <p:ph type="dt" sz="half" idx="10"/>
          </p:nvPr>
        </p:nvSpPr>
        <p:spPr/>
        <p:txBody>
          <a:bodyPr/>
          <a:lstStyle/>
          <a:p>
            <a:pPr>
              <a:defRPr/>
            </a:pPr>
            <a:r>
              <a:rPr lang="en-US"/>
              <a:t>CMU 2024</a:t>
            </a:r>
          </a:p>
        </p:txBody>
      </p:sp>
      <p:sp>
        <p:nvSpPr>
          <p:cNvPr id="5" name="Footer Placeholder 4">
            <a:extLst>
              <a:ext uri="{FF2B5EF4-FFF2-40B4-BE49-F238E27FC236}">
                <a16:creationId xmlns:a16="http://schemas.microsoft.com/office/drawing/2014/main" id="{6D0B83AC-8F8B-CB50-9987-A3D8FA31EEFE}"/>
              </a:ext>
            </a:extLst>
          </p:cNvPr>
          <p:cNvSpPr>
            <a:spLocks noGrp="1"/>
          </p:cNvSpPr>
          <p:nvPr>
            <p:ph type="ftr" sz="quarter" idx="11"/>
          </p:nvPr>
        </p:nvSpPr>
        <p:spPr/>
        <p:txBody>
          <a:bodyPr/>
          <a:lstStyle/>
          <a:p>
            <a:pPr>
              <a:defRPr/>
            </a:pPr>
            <a:r>
              <a:rPr lang="fi-FI"/>
              <a:t>C. Faloutsos</a:t>
            </a:r>
            <a:endParaRPr lang="en-US"/>
          </a:p>
        </p:txBody>
      </p:sp>
      <p:sp>
        <p:nvSpPr>
          <p:cNvPr id="6" name="Slide Number Placeholder 5">
            <a:extLst>
              <a:ext uri="{FF2B5EF4-FFF2-40B4-BE49-F238E27FC236}">
                <a16:creationId xmlns:a16="http://schemas.microsoft.com/office/drawing/2014/main" id="{E92D54AB-BD70-1054-5BDC-383077522FF0}"/>
              </a:ext>
            </a:extLst>
          </p:cNvPr>
          <p:cNvSpPr>
            <a:spLocks noGrp="1"/>
          </p:cNvSpPr>
          <p:nvPr>
            <p:ph type="sldNum" sz="quarter" idx="12"/>
          </p:nvPr>
        </p:nvSpPr>
        <p:spPr/>
        <p:txBody>
          <a:bodyPr/>
          <a:lstStyle/>
          <a:p>
            <a:pPr>
              <a:defRPr/>
            </a:pPr>
            <a:fld id="{F9B43987-7F84-BB4A-8611-CDF75B6A737D}" type="slidenum">
              <a:rPr lang="en-US" smtClean="0"/>
              <a:pPr>
                <a:defRPr/>
              </a:pPr>
              <a:t>31</a:t>
            </a:fld>
            <a:endParaRPr lang="en-US"/>
          </a:p>
        </p:txBody>
      </p:sp>
      <p:pic>
        <p:nvPicPr>
          <p:cNvPr id="16" name="Picture 15" descr="A screenshot of a social media account&#10;&#10;Description automatically generated">
            <a:extLst>
              <a:ext uri="{FF2B5EF4-FFF2-40B4-BE49-F238E27FC236}">
                <a16:creationId xmlns:a16="http://schemas.microsoft.com/office/drawing/2014/main" id="{1EDA1D3A-9D70-185A-4642-6DC055F12D8A}"/>
              </a:ext>
            </a:extLst>
          </p:cNvPr>
          <p:cNvPicPr>
            <a:picLocks noChangeAspect="1"/>
          </p:cNvPicPr>
          <p:nvPr/>
        </p:nvPicPr>
        <p:blipFill>
          <a:blip r:embed="rId3" cstate="screen">
            <a:extLst>
              <a:ext uri="{28A0092B-C50C-407E-A947-70E740481C1C}">
                <a14:useLocalDpi xmlns:a14="http://schemas.microsoft.com/office/drawing/2010/main"/>
              </a:ext>
            </a:extLst>
          </a:blip>
          <a:srcRect b="51472"/>
          <a:stretch/>
        </p:blipFill>
        <p:spPr>
          <a:xfrm>
            <a:off x="5641831" y="1295400"/>
            <a:ext cx="2586638" cy="1639622"/>
          </a:xfrm>
          <a:prstGeom prst="rect">
            <a:avLst/>
          </a:prstGeom>
        </p:spPr>
      </p:pic>
      <p:pic>
        <p:nvPicPr>
          <p:cNvPr id="7" name="Content Placeholder 10" descr="A diagram of different types of data&#10;&#10;Description automatically generated">
            <a:extLst>
              <a:ext uri="{FF2B5EF4-FFF2-40B4-BE49-F238E27FC236}">
                <a16:creationId xmlns:a16="http://schemas.microsoft.com/office/drawing/2014/main" id="{57E3A667-E66C-A89E-30A4-F013E1FB3DE0}"/>
              </a:ext>
            </a:extLst>
          </p:cNvPr>
          <p:cNvPicPr>
            <a:picLocks noChangeAspect="1"/>
          </p:cNvPicPr>
          <p:nvPr/>
        </p:nvPicPr>
        <p:blipFill>
          <a:blip r:embed="rId4"/>
          <a:srcRect l="8981" r="1909" b="50389"/>
          <a:stretch/>
        </p:blipFill>
        <p:spPr bwMode="auto">
          <a:xfrm>
            <a:off x="3962635" y="4072151"/>
            <a:ext cx="4495565" cy="2023849"/>
          </a:xfrm>
          <a:prstGeom prst="rect">
            <a:avLst/>
          </a:prstGeom>
          <a:noFill/>
          <a:ln w="9525">
            <a:noFill/>
            <a:miter lim="800000"/>
            <a:headEnd/>
            <a:tailEnd/>
          </a:ln>
        </p:spPr>
      </p:pic>
    </p:spTree>
    <p:extLst>
      <p:ext uri="{BB962C8B-B14F-4D97-AF65-F5344CB8AC3E}">
        <p14:creationId xmlns:p14="http://schemas.microsoft.com/office/powerpoint/2010/main" val="32890499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89C5-8F30-2345-AA54-1955B38DC348}"/>
              </a:ext>
            </a:extLst>
          </p:cNvPr>
          <p:cNvSpPr>
            <a:spLocks noGrp="1"/>
          </p:cNvSpPr>
          <p:nvPr>
            <p:ph type="title"/>
          </p:nvPr>
        </p:nvSpPr>
        <p:spPr/>
        <p:txBody>
          <a:bodyPr/>
          <a:lstStyle/>
          <a:p>
            <a:r>
              <a:rPr lang="en-US" dirty="0"/>
              <a:t>e-commerce examples</a:t>
            </a:r>
          </a:p>
        </p:txBody>
      </p:sp>
      <p:sp>
        <p:nvSpPr>
          <p:cNvPr id="3" name="Content Placeholder 2">
            <a:extLst>
              <a:ext uri="{FF2B5EF4-FFF2-40B4-BE49-F238E27FC236}">
                <a16:creationId xmlns:a16="http://schemas.microsoft.com/office/drawing/2014/main" id="{CF38E947-2102-AA44-98A9-54D5FDC36CDC}"/>
              </a:ext>
            </a:extLst>
          </p:cNvPr>
          <p:cNvSpPr>
            <a:spLocks noGrp="1"/>
          </p:cNvSpPr>
          <p:nvPr>
            <p:ph idx="1"/>
          </p:nvPr>
        </p:nvSpPr>
        <p:spPr>
          <a:solidFill>
            <a:schemeClr val="bg1"/>
          </a:solidFill>
          <a:ln w="12700" cap="flat" cmpd="sng" algn="ctr">
            <a:noFill/>
            <a:prstDash val="solid"/>
            <a:round/>
            <a:headEnd type="stealth" w="lg" len="lg"/>
            <a:tailEnd type="none" w="med" len="med"/>
          </a:ln>
          <a:effectLst/>
        </p:spPr>
        <p:txBody>
          <a:bodyPr/>
          <a:lstStyle/>
          <a:p>
            <a:pPr marL="0" indent="0">
              <a:buNone/>
            </a:pPr>
            <a:r>
              <a:rPr lang="en-US" dirty="0"/>
              <a:t>Who-buys-what</a:t>
            </a:r>
          </a:p>
          <a:p>
            <a:pPr marL="0" indent="0">
              <a:buNone/>
            </a:pPr>
            <a:r>
              <a:rPr lang="en-US" dirty="0"/>
              <a:t>Who sells what</a:t>
            </a:r>
          </a:p>
          <a:p>
            <a:pPr marL="0" indent="0">
              <a:buNone/>
            </a:pPr>
            <a:r>
              <a:rPr lang="en-US" dirty="0"/>
              <a:t>Who reviews what</a:t>
            </a:r>
          </a:p>
        </p:txBody>
      </p:sp>
      <p:sp>
        <p:nvSpPr>
          <p:cNvPr id="4" name="Date Placeholder 3">
            <a:extLst>
              <a:ext uri="{FF2B5EF4-FFF2-40B4-BE49-F238E27FC236}">
                <a16:creationId xmlns:a16="http://schemas.microsoft.com/office/drawing/2014/main" id="{AAFDE168-F18C-944F-95DE-ADCDAD3944C8}"/>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A757009C-A1B4-024B-AA5A-B10844C72845}"/>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3A1B894D-8CC4-7943-9BD6-F036C150B34F}"/>
              </a:ext>
            </a:extLst>
          </p:cNvPr>
          <p:cNvSpPr>
            <a:spLocks noGrp="1"/>
          </p:cNvSpPr>
          <p:nvPr>
            <p:ph type="sldNum" sz="quarter" idx="12"/>
          </p:nvPr>
        </p:nvSpPr>
        <p:spPr/>
        <p:txBody>
          <a:bodyPr/>
          <a:lstStyle/>
          <a:p>
            <a:pPr>
              <a:defRPr/>
            </a:pPr>
            <a:fld id="{F9B43987-7F84-BB4A-8611-CDF75B6A737D}" type="slidenum">
              <a:rPr lang="en-US" smtClean="0"/>
              <a:pPr>
                <a:defRPr/>
              </a:pPr>
              <a:t>4</a:t>
            </a:fld>
            <a:endParaRPr lang="en-US"/>
          </a:p>
        </p:txBody>
      </p:sp>
      <p:cxnSp>
        <p:nvCxnSpPr>
          <p:cNvPr id="25" name="Straight Connector 24">
            <a:extLst>
              <a:ext uri="{FF2B5EF4-FFF2-40B4-BE49-F238E27FC236}">
                <a16:creationId xmlns:a16="http://schemas.microsoft.com/office/drawing/2014/main" id="{BDA4CC1A-65EB-F841-B02E-69DF7C9542AC}"/>
              </a:ext>
            </a:extLst>
          </p:cNvPr>
          <p:cNvCxnSpPr>
            <a:cxnSpLocks/>
          </p:cNvCxnSpPr>
          <p:nvPr/>
        </p:nvCxnSpPr>
        <p:spPr bwMode="auto">
          <a:xfrm flipV="1">
            <a:off x="4086389" y="1812666"/>
            <a:ext cx="821509" cy="1"/>
          </a:xfrm>
          <a:prstGeom prst="line">
            <a:avLst/>
          </a:prstGeom>
          <a:solidFill>
            <a:schemeClr val="accent1"/>
          </a:solidFill>
          <a:ln w="12700" cap="flat" cmpd="sng" algn="ctr">
            <a:solidFill>
              <a:schemeClr val="tx1"/>
            </a:solidFill>
            <a:prstDash val="solid"/>
            <a:round/>
            <a:headEnd type="stealth" w="lg" len="lg"/>
            <a:tailEnd type="none" w="med" len="med"/>
          </a:ln>
          <a:effectLst/>
        </p:spPr>
      </p:cxnSp>
      <p:grpSp>
        <p:nvGrpSpPr>
          <p:cNvPr id="31" name="Group 30">
            <a:extLst>
              <a:ext uri="{FF2B5EF4-FFF2-40B4-BE49-F238E27FC236}">
                <a16:creationId xmlns:a16="http://schemas.microsoft.com/office/drawing/2014/main" id="{3D82563B-F5C9-B74E-A188-49C0951C118B}"/>
              </a:ext>
            </a:extLst>
          </p:cNvPr>
          <p:cNvGrpSpPr/>
          <p:nvPr/>
        </p:nvGrpSpPr>
        <p:grpSpPr>
          <a:xfrm>
            <a:off x="5419935" y="1676351"/>
            <a:ext cx="3134938" cy="2148497"/>
            <a:chOff x="5419935" y="1676351"/>
            <a:chExt cx="3134938" cy="2148497"/>
          </a:xfrm>
        </p:grpSpPr>
        <p:cxnSp>
          <p:nvCxnSpPr>
            <p:cNvPr id="11" name="Straight Connector 10">
              <a:extLst>
                <a:ext uri="{FF2B5EF4-FFF2-40B4-BE49-F238E27FC236}">
                  <a16:creationId xmlns:a16="http://schemas.microsoft.com/office/drawing/2014/main" id="{F5C598A6-34D6-284A-9F59-C97855563BFB}"/>
                </a:ext>
              </a:extLst>
            </p:cNvPr>
            <p:cNvCxnSpPr>
              <a:cxnSpLocks/>
            </p:cNvCxnSpPr>
            <p:nvPr/>
          </p:nvCxnSpPr>
          <p:spPr bwMode="auto">
            <a:xfrm flipV="1">
              <a:off x="6909807" y="1814796"/>
              <a:ext cx="821509" cy="133571"/>
            </a:xfrm>
            <a:prstGeom prst="line">
              <a:avLst/>
            </a:prstGeom>
            <a:solidFill>
              <a:schemeClr val="accent1"/>
            </a:solidFill>
            <a:ln w="12700" cap="flat" cmpd="sng" algn="ctr">
              <a:solidFill>
                <a:schemeClr val="tx1"/>
              </a:solidFill>
              <a:prstDash val="solid"/>
              <a:round/>
              <a:headEnd type="stealth" w="lg" len="lg"/>
              <a:tailEnd type="none" w="med" len="med"/>
            </a:ln>
            <a:effectLst/>
          </p:spPr>
        </p:cxnSp>
        <p:cxnSp>
          <p:nvCxnSpPr>
            <p:cNvPr id="12" name="Straight Connector 11">
              <a:extLst>
                <a:ext uri="{FF2B5EF4-FFF2-40B4-BE49-F238E27FC236}">
                  <a16:creationId xmlns:a16="http://schemas.microsoft.com/office/drawing/2014/main" id="{8E825FD0-18BA-B14A-BBFC-4E46D6E1DC0A}"/>
                </a:ext>
              </a:extLst>
            </p:cNvPr>
            <p:cNvCxnSpPr>
              <a:cxnSpLocks/>
            </p:cNvCxnSpPr>
            <p:nvPr/>
          </p:nvCxnSpPr>
          <p:spPr bwMode="auto">
            <a:xfrm flipV="1">
              <a:off x="6879739" y="1906271"/>
              <a:ext cx="851577" cy="637443"/>
            </a:xfrm>
            <a:prstGeom prst="line">
              <a:avLst/>
            </a:prstGeom>
            <a:solidFill>
              <a:schemeClr val="accent1"/>
            </a:solidFill>
            <a:ln w="12700" cap="flat" cmpd="sng" algn="ctr">
              <a:solidFill>
                <a:schemeClr val="tx1"/>
              </a:solidFill>
              <a:prstDash val="solid"/>
              <a:round/>
              <a:headEnd type="stealth" w="lg" len="lg"/>
              <a:tailEnd type="none" w="med" len="med"/>
            </a:ln>
            <a:effectLst/>
          </p:spPr>
        </p:cxnSp>
        <p:cxnSp>
          <p:nvCxnSpPr>
            <p:cNvPr id="13" name="Straight Connector 12">
              <a:extLst>
                <a:ext uri="{FF2B5EF4-FFF2-40B4-BE49-F238E27FC236}">
                  <a16:creationId xmlns:a16="http://schemas.microsoft.com/office/drawing/2014/main" id="{BEDFBBB1-1260-BA44-B1D0-3FDEE0C96CD9}"/>
                </a:ext>
              </a:extLst>
            </p:cNvPr>
            <p:cNvCxnSpPr/>
            <p:nvPr/>
          </p:nvCxnSpPr>
          <p:spPr bwMode="auto">
            <a:xfrm>
              <a:off x="6909807" y="2060494"/>
              <a:ext cx="828069" cy="1030270"/>
            </a:xfrm>
            <a:prstGeom prst="line">
              <a:avLst/>
            </a:prstGeom>
            <a:solidFill>
              <a:schemeClr val="accent1"/>
            </a:solidFill>
            <a:ln w="12700" cap="flat" cmpd="sng" algn="ctr">
              <a:solidFill>
                <a:schemeClr val="tx1"/>
              </a:solidFill>
              <a:prstDash val="solid"/>
              <a:round/>
              <a:headEnd type="stealth" w="lg" len="lg"/>
              <a:tailEnd type="none" w="med" len="med"/>
            </a:ln>
            <a:effectLst/>
          </p:spPr>
        </p:cxnSp>
        <p:cxnSp>
          <p:nvCxnSpPr>
            <p:cNvPr id="14" name="Straight Connector 13">
              <a:extLst>
                <a:ext uri="{FF2B5EF4-FFF2-40B4-BE49-F238E27FC236}">
                  <a16:creationId xmlns:a16="http://schemas.microsoft.com/office/drawing/2014/main" id="{7FDD4E75-B4ED-A44E-BF4E-FC67B836D984}"/>
                </a:ext>
              </a:extLst>
            </p:cNvPr>
            <p:cNvCxnSpPr/>
            <p:nvPr/>
          </p:nvCxnSpPr>
          <p:spPr bwMode="auto">
            <a:xfrm flipV="1">
              <a:off x="6854541" y="3193184"/>
              <a:ext cx="876774" cy="294667"/>
            </a:xfrm>
            <a:prstGeom prst="line">
              <a:avLst/>
            </a:prstGeom>
            <a:solidFill>
              <a:schemeClr val="accent1"/>
            </a:solidFill>
            <a:ln w="12700" cap="flat" cmpd="sng" algn="ctr">
              <a:solidFill>
                <a:schemeClr val="tx1"/>
              </a:solidFill>
              <a:prstDash val="solid"/>
              <a:round/>
              <a:headEnd type="stealth" w="lg" len="lg"/>
              <a:tailEnd type="none" w="med" len="med"/>
            </a:ln>
            <a:effectLst/>
          </p:spPr>
        </p:cxnSp>
        <p:pic>
          <p:nvPicPr>
            <p:cNvPr id="17" name="Picture 16">
              <a:extLst>
                <a:ext uri="{FF2B5EF4-FFF2-40B4-BE49-F238E27FC236}">
                  <a16:creationId xmlns:a16="http://schemas.microsoft.com/office/drawing/2014/main" id="{8F5E7005-0721-284C-B802-A731911354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136" y="3097307"/>
              <a:ext cx="433064" cy="433065"/>
            </a:xfrm>
            <a:prstGeom prst="rect">
              <a:avLst/>
            </a:prstGeom>
          </p:spPr>
        </p:pic>
        <p:sp>
          <p:nvSpPr>
            <p:cNvPr id="18" name="TextBox 17">
              <a:extLst>
                <a:ext uri="{FF2B5EF4-FFF2-40B4-BE49-F238E27FC236}">
                  <a16:creationId xmlns:a16="http://schemas.microsoft.com/office/drawing/2014/main" id="{316BD5E4-3049-1241-AFE0-DA9544846B9D}"/>
                </a:ext>
              </a:extLst>
            </p:cNvPr>
            <p:cNvSpPr txBox="1"/>
            <p:nvPr/>
          </p:nvSpPr>
          <p:spPr>
            <a:xfrm rot="5400000">
              <a:off x="5767491" y="2418288"/>
              <a:ext cx="576708" cy="1271819"/>
            </a:xfrm>
            <a:prstGeom prst="rect">
              <a:avLst/>
            </a:prstGeom>
            <a:noFill/>
          </p:spPr>
          <p:txBody>
            <a:bodyPr wrap="square" rtlCol="0">
              <a:spAutoFit/>
            </a:bodyPr>
            <a:lstStyle/>
            <a:p>
              <a:r>
                <a:rPr lang="en-US" sz="1800" b="1" dirty="0"/>
                <a:t>…</a:t>
              </a:r>
            </a:p>
            <a:p>
              <a:endParaRPr lang="en-US" sz="5400" b="1" dirty="0"/>
            </a:p>
          </p:txBody>
        </p:sp>
        <p:sp>
          <p:nvSpPr>
            <p:cNvPr id="19" name="TextBox 18">
              <a:extLst>
                <a:ext uri="{FF2B5EF4-FFF2-40B4-BE49-F238E27FC236}">
                  <a16:creationId xmlns:a16="http://schemas.microsoft.com/office/drawing/2014/main" id="{00619EAA-80D0-0C4A-972C-0224BB24D66E}"/>
                </a:ext>
              </a:extLst>
            </p:cNvPr>
            <p:cNvSpPr txBox="1"/>
            <p:nvPr/>
          </p:nvSpPr>
          <p:spPr>
            <a:xfrm rot="5400000">
              <a:off x="7581530" y="1627401"/>
              <a:ext cx="642260" cy="1304427"/>
            </a:xfrm>
            <a:prstGeom prst="rect">
              <a:avLst/>
            </a:prstGeom>
            <a:noFill/>
          </p:spPr>
          <p:txBody>
            <a:bodyPr wrap="square" rtlCol="0">
              <a:spAutoFit/>
            </a:bodyPr>
            <a:lstStyle/>
            <a:p>
              <a:r>
                <a:rPr lang="en-US" sz="2000" b="1" dirty="0"/>
                <a:t>…</a:t>
              </a:r>
            </a:p>
            <a:p>
              <a:endParaRPr lang="en-US" sz="5400" b="1" dirty="0"/>
            </a:p>
          </p:txBody>
        </p:sp>
        <p:cxnSp>
          <p:nvCxnSpPr>
            <p:cNvPr id="20" name="Straight Connector 19">
              <a:extLst>
                <a:ext uri="{FF2B5EF4-FFF2-40B4-BE49-F238E27FC236}">
                  <a16:creationId xmlns:a16="http://schemas.microsoft.com/office/drawing/2014/main" id="{13B62B94-CC66-3844-8ED6-5C731666810C}"/>
                </a:ext>
              </a:extLst>
            </p:cNvPr>
            <p:cNvCxnSpPr>
              <a:cxnSpLocks/>
            </p:cNvCxnSpPr>
            <p:nvPr/>
          </p:nvCxnSpPr>
          <p:spPr bwMode="auto">
            <a:xfrm>
              <a:off x="6870557" y="2652960"/>
              <a:ext cx="1008961" cy="0"/>
            </a:xfrm>
            <a:prstGeom prst="line">
              <a:avLst/>
            </a:prstGeom>
            <a:solidFill>
              <a:schemeClr val="accent1"/>
            </a:solidFill>
            <a:ln w="12700" cap="flat" cmpd="sng" algn="ctr">
              <a:solidFill>
                <a:schemeClr val="tx1"/>
              </a:solidFill>
              <a:prstDash val="solid"/>
              <a:round/>
              <a:headEnd type="stealth" w="lg" len="lg"/>
              <a:tailEnd type="none" w="med" len="med"/>
            </a:ln>
            <a:effectLst/>
          </p:spPr>
        </p:cxnSp>
        <p:pic>
          <p:nvPicPr>
            <p:cNvPr id="22" name="Graphic 21" descr="Male profile">
              <a:extLst>
                <a:ext uri="{FF2B5EF4-FFF2-40B4-BE49-F238E27FC236}">
                  <a16:creationId xmlns:a16="http://schemas.microsoft.com/office/drawing/2014/main" id="{48AD7965-BD7E-0844-B56A-33B9810E0F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1276" y="1696149"/>
              <a:ext cx="588953" cy="588953"/>
            </a:xfrm>
            <a:prstGeom prst="rect">
              <a:avLst/>
            </a:prstGeom>
          </p:spPr>
        </p:pic>
        <p:pic>
          <p:nvPicPr>
            <p:cNvPr id="24" name="Graphic 23" descr="Male profile">
              <a:extLst>
                <a:ext uri="{FF2B5EF4-FFF2-40B4-BE49-F238E27FC236}">
                  <a16:creationId xmlns:a16="http://schemas.microsoft.com/office/drawing/2014/main" id="{AD49BFEC-A7E1-5E44-8BD8-62B8C9893D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60003" y="3235895"/>
              <a:ext cx="588953" cy="588953"/>
            </a:xfrm>
            <a:prstGeom prst="rect">
              <a:avLst/>
            </a:prstGeom>
          </p:spPr>
        </p:pic>
        <p:pic>
          <p:nvPicPr>
            <p:cNvPr id="26" name="Graphic 25" descr="Female Profile">
              <a:extLst>
                <a:ext uri="{FF2B5EF4-FFF2-40B4-BE49-F238E27FC236}">
                  <a16:creationId xmlns:a16="http://schemas.microsoft.com/office/drawing/2014/main" id="{25B48EDA-8BCA-634E-B942-A9F0494971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60003" y="2336297"/>
              <a:ext cx="588953" cy="588953"/>
            </a:xfrm>
            <a:prstGeom prst="rect">
              <a:avLst/>
            </a:prstGeom>
          </p:spPr>
        </p:pic>
        <p:pic>
          <p:nvPicPr>
            <p:cNvPr id="28" name="Graphic 27" descr="Watch">
              <a:extLst>
                <a:ext uri="{FF2B5EF4-FFF2-40B4-BE49-F238E27FC236}">
                  <a16:creationId xmlns:a16="http://schemas.microsoft.com/office/drawing/2014/main" id="{4DF7E948-0339-9B47-9D4C-32B68BD7CE4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084531" y="1676351"/>
              <a:ext cx="314274" cy="314274"/>
            </a:xfrm>
            <a:prstGeom prst="rect">
              <a:avLst/>
            </a:prstGeom>
          </p:spPr>
        </p:pic>
        <p:pic>
          <p:nvPicPr>
            <p:cNvPr id="30" name="Graphic 29" descr="Earbuds">
              <a:extLst>
                <a:ext uri="{FF2B5EF4-FFF2-40B4-BE49-F238E27FC236}">
                  <a16:creationId xmlns:a16="http://schemas.microsoft.com/office/drawing/2014/main" id="{994B10EB-7EF2-E448-8565-F9913B9CDF8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031068" y="2487187"/>
              <a:ext cx="457200" cy="457200"/>
            </a:xfrm>
            <a:prstGeom prst="rect">
              <a:avLst/>
            </a:prstGeom>
          </p:spPr>
        </p:pic>
      </p:grpSp>
    </p:spTree>
    <p:extLst>
      <p:ext uri="{BB962C8B-B14F-4D97-AF65-F5344CB8AC3E}">
        <p14:creationId xmlns:p14="http://schemas.microsoft.com/office/powerpoint/2010/main" val="22817108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89C5-8F30-2345-AA54-1955B38DC348}"/>
              </a:ext>
            </a:extLst>
          </p:cNvPr>
          <p:cNvSpPr>
            <a:spLocks noGrp="1"/>
          </p:cNvSpPr>
          <p:nvPr>
            <p:ph type="title"/>
          </p:nvPr>
        </p:nvSpPr>
        <p:spPr/>
        <p:txBody>
          <a:bodyPr/>
          <a:lstStyle/>
          <a:p>
            <a:r>
              <a:rPr lang="en-US" dirty="0"/>
              <a:t>Social networks</a:t>
            </a:r>
          </a:p>
        </p:txBody>
      </p:sp>
      <p:sp>
        <p:nvSpPr>
          <p:cNvPr id="3" name="Content Placeholder 2">
            <a:extLst>
              <a:ext uri="{FF2B5EF4-FFF2-40B4-BE49-F238E27FC236}">
                <a16:creationId xmlns:a16="http://schemas.microsoft.com/office/drawing/2014/main" id="{CF38E947-2102-AA44-98A9-54D5FDC36CDC}"/>
              </a:ext>
            </a:extLst>
          </p:cNvPr>
          <p:cNvSpPr>
            <a:spLocks noGrp="1"/>
          </p:cNvSpPr>
          <p:nvPr>
            <p:ph idx="1"/>
          </p:nvPr>
        </p:nvSpPr>
        <p:spPr>
          <a:solidFill>
            <a:schemeClr val="bg1"/>
          </a:solidFill>
          <a:ln w="12700" cap="flat" cmpd="sng" algn="ctr">
            <a:noFill/>
            <a:prstDash val="solid"/>
            <a:round/>
            <a:headEnd type="stealth" w="lg" len="lg"/>
            <a:tailEnd type="none" w="med" len="med"/>
          </a:ln>
          <a:effectLst/>
        </p:spPr>
        <p:txBody>
          <a:bodyPr/>
          <a:lstStyle/>
          <a:p>
            <a:pPr marL="0" indent="0">
              <a:buNone/>
            </a:pPr>
            <a:r>
              <a:rPr lang="en-US" dirty="0"/>
              <a:t>Who-friends-whom</a:t>
            </a:r>
          </a:p>
          <a:p>
            <a:pPr marL="0" indent="0">
              <a:buNone/>
            </a:pPr>
            <a:r>
              <a:rPr lang="en-US" dirty="0"/>
              <a:t>Who-follows-whom</a:t>
            </a:r>
          </a:p>
          <a:p>
            <a:pPr marL="0" indent="0">
              <a:buNone/>
            </a:pPr>
            <a:r>
              <a:rPr lang="en-US" dirty="0"/>
              <a:t>Who-retweets-whom</a:t>
            </a:r>
          </a:p>
        </p:txBody>
      </p:sp>
      <p:sp>
        <p:nvSpPr>
          <p:cNvPr id="4" name="Date Placeholder 3">
            <a:extLst>
              <a:ext uri="{FF2B5EF4-FFF2-40B4-BE49-F238E27FC236}">
                <a16:creationId xmlns:a16="http://schemas.microsoft.com/office/drawing/2014/main" id="{AAFDE168-F18C-944F-95DE-ADCDAD3944C8}"/>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A757009C-A1B4-024B-AA5A-B10844C72845}"/>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3A1B894D-8CC4-7943-9BD6-F036C150B34F}"/>
              </a:ext>
            </a:extLst>
          </p:cNvPr>
          <p:cNvSpPr>
            <a:spLocks noGrp="1"/>
          </p:cNvSpPr>
          <p:nvPr>
            <p:ph type="sldNum" sz="quarter" idx="12"/>
          </p:nvPr>
        </p:nvSpPr>
        <p:spPr/>
        <p:txBody>
          <a:bodyPr/>
          <a:lstStyle/>
          <a:p>
            <a:pPr>
              <a:defRPr/>
            </a:pPr>
            <a:fld id="{F9B43987-7F84-BB4A-8611-CDF75B6A737D}" type="slidenum">
              <a:rPr lang="en-US" smtClean="0"/>
              <a:pPr>
                <a:defRPr/>
              </a:pPr>
              <a:t>5</a:t>
            </a:fld>
            <a:endParaRPr lang="en-US"/>
          </a:p>
        </p:txBody>
      </p:sp>
      <p:pic>
        <p:nvPicPr>
          <p:cNvPr id="22" name="Graphic 21" descr="Male profile">
            <a:extLst>
              <a:ext uri="{FF2B5EF4-FFF2-40B4-BE49-F238E27FC236}">
                <a16:creationId xmlns:a16="http://schemas.microsoft.com/office/drawing/2014/main" id="{48AD7965-BD7E-0844-B56A-33B9810E0F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2338" y="1697110"/>
            <a:ext cx="588953" cy="588953"/>
          </a:xfrm>
          <a:prstGeom prst="rect">
            <a:avLst/>
          </a:prstGeom>
        </p:spPr>
      </p:pic>
      <p:pic>
        <p:nvPicPr>
          <p:cNvPr id="26" name="Graphic 25" descr="Female Profile">
            <a:extLst>
              <a:ext uri="{FF2B5EF4-FFF2-40B4-BE49-F238E27FC236}">
                <a16:creationId xmlns:a16="http://schemas.microsoft.com/office/drawing/2014/main" id="{25B48EDA-8BCA-634E-B942-A9F0494971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8325" y="2533945"/>
            <a:ext cx="588953" cy="588953"/>
          </a:xfrm>
          <a:prstGeom prst="rect">
            <a:avLst/>
          </a:prstGeom>
        </p:spPr>
      </p:pic>
      <p:pic>
        <p:nvPicPr>
          <p:cNvPr id="23" name="Graphic 22" descr="Male profile">
            <a:extLst>
              <a:ext uri="{FF2B5EF4-FFF2-40B4-BE49-F238E27FC236}">
                <a16:creationId xmlns:a16="http://schemas.microsoft.com/office/drawing/2014/main" id="{CC408891-36C8-D942-A20F-5C38B122EB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2337" y="3640017"/>
            <a:ext cx="588953" cy="588953"/>
          </a:xfrm>
          <a:prstGeom prst="rect">
            <a:avLst/>
          </a:prstGeom>
        </p:spPr>
      </p:pic>
      <p:pic>
        <p:nvPicPr>
          <p:cNvPr id="27" name="Graphic 26" descr="Male profile">
            <a:extLst>
              <a:ext uri="{FF2B5EF4-FFF2-40B4-BE49-F238E27FC236}">
                <a16:creationId xmlns:a16="http://schemas.microsoft.com/office/drawing/2014/main" id="{9B099794-EEA2-8640-9D30-225278AAFB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07912" y="2608033"/>
            <a:ext cx="588953" cy="588953"/>
          </a:xfrm>
          <a:prstGeom prst="rect">
            <a:avLst/>
          </a:prstGeom>
        </p:spPr>
      </p:pic>
      <p:pic>
        <p:nvPicPr>
          <p:cNvPr id="29" name="Graphic 28" descr="Female Profile">
            <a:extLst>
              <a:ext uri="{FF2B5EF4-FFF2-40B4-BE49-F238E27FC236}">
                <a16:creationId xmlns:a16="http://schemas.microsoft.com/office/drawing/2014/main" id="{2772401B-9CE9-1C4D-901D-74B0D70798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58377" y="3640016"/>
            <a:ext cx="588953" cy="588953"/>
          </a:xfrm>
          <a:prstGeom prst="rect">
            <a:avLst/>
          </a:prstGeom>
        </p:spPr>
      </p:pic>
      <p:cxnSp>
        <p:nvCxnSpPr>
          <p:cNvPr id="8" name="Straight Connector 7">
            <a:extLst>
              <a:ext uri="{FF2B5EF4-FFF2-40B4-BE49-F238E27FC236}">
                <a16:creationId xmlns:a16="http://schemas.microsoft.com/office/drawing/2014/main" id="{57048E22-E97D-2046-A050-34DC422EC200}"/>
              </a:ext>
            </a:extLst>
          </p:cNvPr>
          <p:cNvCxnSpPr>
            <a:cxnSpLocks/>
            <a:stCxn id="26" idx="3"/>
            <a:endCxn id="27" idx="1"/>
          </p:cNvCxnSpPr>
          <p:nvPr/>
        </p:nvCxnSpPr>
        <p:spPr bwMode="auto">
          <a:xfrm>
            <a:off x="6397278" y="2828422"/>
            <a:ext cx="1710634" cy="74088"/>
          </a:xfrm>
          <a:prstGeom prst="line">
            <a:avLst/>
          </a:prstGeom>
          <a:solidFill>
            <a:schemeClr val="accent1"/>
          </a:solidFill>
          <a:ln w="25400" cap="flat" cmpd="sng" algn="ctr">
            <a:solidFill>
              <a:schemeClr val="tx1"/>
            </a:solidFill>
            <a:prstDash val="solid"/>
            <a:round/>
            <a:headEnd type="stealth" w="lg" len="lg"/>
            <a:tailEnd type="none" w="med" len="med"/>
          </a:ln>
          <a:effectLst/>
        </p:spPr>
      </p:cxnSp>
      <p:cxnSp>
        <p:nvCxnSpPr>
          <p:cNvPr id="10" name="Straight Connector 9">
            <a:extLst>
              <a:ext uri="{FF2B5EF4-FFF2-40B4-BE49-F238E27FC236}">
                <a16:creationId xmlns:a16="http://schemas.microsoft.com/office/drawing/2014/main" id="{E6E22CFC-CC4D-1D45-A1EB-E0D1FEF5A864}"/>
              </a:ext>
            </a:extLst>
          </p:cNvPr>
          <p:cNvCxnSpPr>
            <a:cxnSpLocks/>
            <a:stCxn id="27" idx="1"/>
            <a:endCxn id="23" idx="3"/>
          </p:cNvCxnSpPr>
          <p:nvPr/>
        </p:nvCxnSpPr>
        <p:spPr bwMode="auto">
          <a:xfrm flipH="1">
            <a:off x="7041290" y="2902510"/>
            <a:ext cx="1066622" cy="1031984"/>
          </a:xfrm>
          <a:prstGeom prst="line">
            <a:avLst/>
          </a:prstGeom>
          <a:solidFill>
            <a:schemeClr val="accent1"/>
          </a:solidFill>
          <a:ln w="25400" cap="flat" cmpd="sng" algn="ctr">
            <a:solidFill>
              <a:schemeClr val="tx1"/>
            </a:solidFill>
            <a:prstDash val="solid"/>
            <a:round/>
            <a:headEnd type="none" w="sm" len="sm"/>
            <a:tailEnd type="none" w="med" len="med"/>
          </a:ln>
          <a:effectLst/>
        </p:spPr>
      </p:cxnSp>
      <p:cxnSp>
        <p:nvCxnSpPr>
          <p:cNvPr id="16" name="Straight Connector 15">
            <a:extLst>
              <a:ext uri="{FF2B5EF4-FFF2-40B4-BE49-F238E27FC236}">
                <a16:creationId xmlns:a16="http://schemas.microsoft.com/office/drawing/2014/main" id="{C9826D93-9782-1840-B9F7-0899E2F5AAAF}"/>
              </a:ext>
            </a:extLst>
          </p:cNvPr>
          <p:cNvCxnSpPr>
            <a:cxnSpLocks/>
            <a:stCxn id="22" idx="3"/>
            <a:endCxn id="27" idx="1"/>
          </p:cNvCxnSpPr>
          <p:nvPr/>
        </p:nvCxnSpPr>
        <p:spPr bwMode="auto">
          <a:xfrm>
            <a:off x="7041291" y="1991587"/>
            <a:ext cx="1066621" cy="910923"/>
          </a:xfrm>
          <a:prstGeom prst="line">
            <a:avLst/>
          </a:prstGeom>
          <a:solidFill>
            <a:schemeClr val="accent1"/>
          </a:solidFill>
          <a:ln w="25400" cap="flat" cmpd="sng" algn="ctr">
            <a:solidFill>
              <a:schemeClr val="tx1"/>
            </a:solidFill>
            <a:prstDash val="solid"/>
            <a:round/>
            <a:headEnd type="stealth" w="lg" len="lg"/>
            <a:tailEnd type="none" w="med" len="med"/>
          </a:ln>
          <a:effectLst/>
        </p:spPr>
      </p:cxnSp>
      <p:cxnSp>
        <p:nvCxnSpPr>
          <p:cNvPr id="32" name="Straight Connector 31">
            <a:extLst>
              <a:ext uri="{FF2B5EF4-FFF2-40B4-BE49-F238E27FC236}">
                <a16:creationId xmlns:a16="http://schemas.microsoft.com/office/drawing/2014/main" id="{8BAAE1E9-7C48-C247-A994-1A59BDD29EA8}"/>
              </a:ext>
            </a:extLst>
          </p:cNvPr>
          <p:cNvCxnSpPr>
            <a:cxnSpLocks/>
            <a:stCxn id="26" idx="3"/>
            <a:endCxn id="29" idx="1"/>
          </p:cNvCxnSpPr>
          <p:nvPr/>
        </p:nvCxnSpPr>
        <p:spPr bwMode="auto">
          <a:xfrm>
            <a:off x="6397278" y="2828422"/>
            <a:ext cx="1361099" cy="1106071"/>
          </a:xfrm>
          <a:prstGeom prst="line">
            <a:avLst/>
          </a:prstGeom>
          <a:solidFill>
            <a:schemeClr val="accent1"/>
          </a:solidFill>
          <a:ln w="25400" cap="flat" cmpd="sng" algn="ctr">
            <a:solidFill>
              <a:schemeClr val="tx1"/>
            </a:solidFill>
            <a:prstDash val="solid"/>
            <a:round/>
            <a:headEnd type="none" w="sm" len="sm"/>
            <a:tailEnd type="stealth" w="lg" len="lg"/>
          </a:ln>
          <a:effectLst/>
        </p:spPr>
      </p:cxnSp>
      <p:cxnSp>
        <p:nvCxnSpPr>
          <p:cNvPr id="34" name="Straight Connector 33">
            <a:extLst>
              <a:ext uri="{FF2B5EF4-FFF2-40B4-BE49-F238E27FC236}">
                <a16:creationId xmlns:a16="http://schemas.microsoft.com/office/drawing/2014/main" id="{B0D8D539-AAD9-3649-B29A-B83961C0FA11}"/>
              </a:ext>
            </a:extLst>
          </p:cNvPr>
          <p:cNvCxnSpPr>
            <a:cxnSpLocks/>
            <a:stCxn id="23" idx="3"/>
            <a:endCxn id="36" idx="2"/>
          </p:cNvCxnSpPr>
          <p:nvPr/>
        </p:nvCxnSpPr>
        <p:spPr bwMode="auto">
          <a:xfrm flipV="1">
            <a:off x="7041290" y="2289760"/>
            <a:ext cx="922334" cy="1644734"/>
          </a:xfrm>
          <a:prstGeom prst="line">
            <a:avLst/>
          </a:prstGeom>
          <a:solidFill>
            <a:schemeClr val="accent1"/>
          </a:solidFill>
          <a:ln w="25400" cap="flat" cmpd="sng" algn="ctr">
            <a:solidFill>
              <a:schemeClr val="tx1"/>
            </a:solidFill>
            <a:prstDash val="solid"/>
            <a:round/>
            <a:headEnd type="stealth" w="lg" len="lg"/>
            <a:tailEnd type="none" w="med" len="med"/>
          </a:ln>
          <a:effectLst/>
        </p:spPr>
      </p:cxnSp>
      <p:pic>
        <p:nvPicPr>
          <p:cNvPr id="36" name="Graphic 35" descr="Female Profile">
            <a:extLst>
              <a:ext uri="{FF2B5EF4-FFF2-40B4-BE49-F238E27FC236}">
                <a16:creationId xmlns:a16="http://schemas.microsoft.com/office/drawing/2014/main" id="{CE21984D-297D-5644-9B28-3D585A1BB08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69147" y="1700807"/>
            <a:ext cx="588953" cy="588953"/>
          </a:xfrm>
          <a:prstGeom prst="rect">
            <a:avLst/>
          </a:prstGeom>
        </p:spPr>
      </p:pic>
      <p:cxnSp>
        <p:nvCxnSpPr>
          <p:cNvPr id="9" name="Straight Arrow Connector 8">
            <a:extLst>
              <a:ext uri="{FF2B5EF4-FFF2-40B4-BE49-F238E27FC236}">
                <a16:creationId xmlns:a16="http://schemas.microsoft.com/office/drawing/2014/main" id="{8D7E21EA-85AC-9A40-9810-A0E365FE4360}"/>
              </a:ext>
            </a:extLst>
          </p:cNvPr>
          <p:cNvCxnSpPr>
            <a:stCxn id="36" idx="2"/>
            <a:endCxn id="27" idx="0"/>
          </p:cNvCxnSpPr>
          <p:nvPr/>
        </p:nvCxnSpPr>
        <p:spPr bwMode="auto">
          <a:xfrm>
            <a:off x="7963624" y="2289760"/>
            <a:ext cx="438765" cy="318273"/>
          </a:xfrm>
          <a:prstGeom prst="straightConnector1">
            <a:avLst/>
          </a:prstGeom>
          <a:solidFill>
            <a:schemeClr val="accent1"/>
          </a:solidFill>
          <a:ln w="25400" cap="flat" cmpd="sng" algn="ctr">
            <a:solidFill>
              <a:schemeClr val="tx1"/>
            </a:solidFill>
            <a:prstDash val="solid"/>
            <a:round/>
            <a:headEnd type="none" w="sm" len="sm"/>
            <a:tailEnd type="stealth" w="lg" len="lg"/>
          </a:ln>
          <a:effectLst/>
        </p:spPr>
      </p:cxnSp>
      <p:sp>
        <p:nvSpPr>
          <p:cNvPr id="11" name="Freeform 10">
            <a:extLst>
              <a:ext uri="{FF2B5EF4-FFF2-40B4-BE49-F238E27FC236}">
                <a16:creationId xmlns:a16="http://schemas.microsoft.com/office/drawing/2014/main" id="{1C1AF93A-6CE3-BD4D-A20B-65CF37A05311}"/>
              </a:ext>
            </a:extLst>
          </p:cNvPr>
          <p:cNvSpPr/>
          <p:nvPr/>
        </p:nvSpPr>
        <p:spPr bwMode="auto">
          <a:xfrm>
            <a:off x="8186057" y="1981200"/>
            <a:ext cx="454839" cy="598714"/>
          </a:xfrm>
          <a:custGeom>
            <a:avLst/>
            <a:gdLst>
              <a:gd name="connsiteX0" fmla="*/ 250372 w 454839"/>
              <a:gd name="connsiteY0" fmla="*/ 598714 h 598714"/>
              <a:gd name="connsiteX1" fmla="*/ 446314 w 454839"/>
              <a:gd name="connsiteY1" fmla="*/ 174171 h 598714"/>
              <a:gd name="connsiteX2" fmla="*/ 0 w 454839"/>
              <a:gd name="connsiteY2" fmla="*/ 0 h 598714"/>
              <a:gd name="connsiteX3" fmla="*/ 0 w 454839"/>
              <a:gd name="connsiteY3" fmla="*/ 0 h 598714"/>
            </a:gdLst>
            <a:ahLst/>
            <a:cxnLst>
              <a:cxn ang="0">
                <a:pos x="connsiteX0" y="connsiteY0"/>
              </a:cxn>
              <a:cxn ang="0">
                <a:pos x="connsiteX1" y="connsiteY1"/>
              </a:cxn>
              <a:cxn ang="0">
                <a:pos x="connsiteX2" y="connsiteY2"/>
              </a:cxn>
              <a:cxn ang="0">
                <a:pos x="connsiteX3" y="connsiteY3"/>
              </a:cxn>
            </a:cxnLst>
            <a:rect l="l" t="t" r="r" b="b"/>
            <a:pathLst>
              <a:path w="454839" h="598714">
                <a:moveTo>
                  <a:pt x="250372" y="598714"/>
                </a:moveTo>
                <a:cubicBezTo>
                  <a:pt x="369207" y="436335"/>
                  <a:pt x="488043" y="273957"/>
                  <a:pt x="446314" y="174171"/>
                </a:cubicBezTo>
                <a:cubicBezTo>
                  <a:pt x="404585" y="74385"/>
                  <a:pt x="0" y="0"/>
                  <a:pt x="0" y="0"/>
                </a:cubicBezTo>
                <a:lnTo>
                  <a:pt x="0" y="0"/>
                </a:lnTo>
              </a:path>
            </a:pathLst>
          </a:custGeom>
          <a:noFill/>
          <a:ln w="25400" cap="flat" cmpd="sng" algn="ctr">
            <a:solidFill>
              <a:schemeClr val="tx1"/>
            </a:solidFill>
            <a:prstDash val="solid"/>
            <a:round/>
            <a:headEnd type="none" w="sm" len="sm"/>
            <a:tailEnd type="triangle" w="lg" len="lg"/>
          </a:ln>
          <a:effectLst/>
        </p:spPr>
        <p:txBody>
          <a:bodyPr rtlCol="0" anchor="ctr"/>
          <a:lstStyle/>
          <a:p>
            <a:pPr algn="ctr"/>
            <a:endParaRPr lang="en-US"/>
          </a:p>
        </p:txBody>
      </p:sp>
      <p:pic>
        <p:nvPicPr>
          <p:cNvPr id="21" name="Picture 1">
            <a:extLst>
              <a:ext uri="{FF2B5EF4-FFF2-40B4-BE49-F238E27FC236}">
                <a16:creationId xmlns:a16="http://schemas.microsoft.com/office/drawing/2014/main" id="{5A74BB07-A9E2-7842-8B3E-954F383D865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9319" y="2330907"/>
            <a:ext cx="735632" cy="5345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descr="Facebook-icon.png">
            <a:extLst>
              <a:ext uri="{FF2B5EF4-FFF2-40B4-BE49-F238E27FC236}">
                <a16:creationId xmlns:a16="http://schemas.microsoft.com/office/drawing/2014/main" id="{31404B24-6A1D-D24D-9B25-25FD05C21994}"/>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27939" y="1557559"/>
            <a:ext cx="438391" cy="438391"/>
          </a:xfrm>
          <a:prstGeom prst="rect">
            <a:avLst/>
          </a:prstGeom>
          <a:noFill/>
          <a:ln w="9525">
            <a:noFill/>
            <a:miter lim="800000"/>
            <a:headEnd/>
            <a:tailEnd/>
          </a:ln>
        </p:spPr>
      </p:pic>
    </p:spTree>
    <p:extLst>
      <p:ext uri="{BB962C8B-B14F-4D97-AF65-F5344CB8AC3E}">
        <p14:creationId xmlns:p14="http://schemas.microsoft.com/office/powerpoint/2010/main" val="15149446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89C5-8F30-2345-AA54-1955B38DC348}"/>
              </a:ext>
            </a:extLst>
          </p:cNvPr>
          <p:cNvSpPr>
            <a:spLocks noGrp="1"/>
          </p:cNvSpPr>
          <p:nvPr>
            <p:ph type="title"/>
          </p:nvPr>
        </p:nvSpPr>
        <p:spPr/>
        <p:txBody>
          <a:bodyPr/>
          <a:lstStyle/>
          <a:p>
            <a:r>
              <a:rPr lang="en-US" dirty="0"/>
              <a:t>Cyber-security</a:t>
            </a:r>
          </a:p>
        </p:txBody>
      </p:sp>
      <p:sp>
        <p:nvSpPr>
          <p:cNvPr id="3" name="Content Placeholder 2">
            <a:extLst>
              <a:ext uri="{FF2B5EF4-FFF2-40B4-BE49-F238E27FC236}">
                <a16:creationId xmlns:a16="http://schemas.microsoft.com/office/drawing/2014/main" id="{CF38E947-2102-AA44-98A9-54D5FDC36CDC}"/>
              </a:ext>
            </a:extLst>
          </p:cNvPr>
          <p:cNvSpPr>
            <a:spLocks noGrp="1"/>
          </p:cNvSpPr>
          <p:nvPr>
            <p:ph idx="1"/>
          </p:nvPr>
        </p:nvSpPr>
        <p:spPr>
          <a:xfrm>
            <a:off x="685800" y="1447800"/>
            <a:ext cx="4992168" cy="4648200"/>
          </a:xfrm>
        </p:spPr>
        <p:txBody>
          <a:bodyPr/>
          <a:lstStyle/>
          <a:p>
            <a:pPr marL="0" indent="0">
              <a:buNone/>
            </a:pPr>
            <a:r>
              <a:rPr lang="en-US" dirty="0" err="1"/>
              <a:t>Which_machine</a:t>
            </a:r>
            <a:r>
              <a:rPr lang="en-US" dirty="0"/>
              <a:t> - </a:t>
            </a:r>
            <a:r>
              <a:rPr lang="en-US" dirty="0" err="1"/>
              <a:t>connects_to</a:t>
            </a:r>
            <a:r>
              <a:rPr lang="en-US" dirty="0"/>
              <a:t> - what</a:t>
            </a:r>
          </a:p>
          <a:p>
            <a:pPr marL="0" indent="0">
              <a:buNone/>
            </a:pPr>
            <a:r>
              <a:rPr lang="en-US" dirty="0"/>
              <a:t>…</a:t>
            </a:r>
          </a:p>
          <a:p>
            <a:pPr marL="0" indent="0">
              <a:buNone/>
            </a:pPr>
            <a:r>
              <a:rPr lang="en-US" dirty="0"/>
              <a:t>&lt;subject&gt;  related-to &lt;object&gt; : graph</a:t>
            </a:r>
          </a:p>
        </p:txBody>
      </p:sp>
      <p:sp>
        <p:nvSpPr>
          <p:cNvPr id="4" name="Date Placeholder 3">
            <a:extLst>
              <a:ext uri="{FF2B5EF4-FFF2-40B4-BE49-F238E27FC236}">
                <a16:creationId xmlns:a16="http://schemas.microsoft.com/office/drawing/2014/main" id="{AAFDE168-F18C-944F-95DE-ADCDAD3944C8}"/>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A757009C-A1B4-024B-AA5A-B10844C72845}"/>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3A1B894D-8CC4-7943-9BD6-F036C150B34F}"/>
              </a:ext>
            </a:extLst>
          </p:cNvPr>
          <p:cNvSpPr>
            <a:spLocks noGrp="1"/>
          </p:cNvSpPr>
          <p:nvPr>
            <p:ph type="sldNum" sz="quarter" idx="12"/>
          </p:nvPr>
        </p:nvSpPr>
        <p:spPr/>
        <p:txBody>
          <a:bodyPr/>
          <a:lstStyle/>
          <a:p>
            <a:pPr>
              <a:defRPr/>
            </a:pPr>
            <a:fld id="{F9B43987-7F84-BB4A-8611-CDF75B6A737D}" type="slidenum">
              <a:rPr lang="en-US" smtClean="0"/>
              <a:pPr>
                <a:defRPr/>
              </a:pPr>
              <a:t>6</a:t>
            </a:fld>
            <a:endParaRPr lang="en-US"/>
          </a:p>
        </p:txBody>
      </p:sp>
      <p:sp>
        <p:nvSpPr>
          <p:cNvPr id="18" name="TextBox 17">
            <a:extLst>
              <a:ext uri="{FF2B5EF4-FFF2-40B4-BE49-F238E27FC236}">
                <a16:creationId xmlns:a16="http://schemas.microsoft.com/office/drawing/2014/main" id="{316BD5E4-3049-1241-AFE0-DA9544846B9D}"/>
              </a:ext>
            </a:extLst>
          </p:cNvPr>
          <p:cNvSpPr txBox="1"/>
          <p:nvPr/>
        </p:nvSpPr>
        <p:spPr>
          <a:xfrm rot="5400000">
            <a:off x="5843693" y="2418288"/>
            <a:ext cx="576708" cy="1271819"/>
          </a:xfrm>
          <a:prstGeom prst="rect">
            <a:avLst/>
          </a:prstGeom>
          <a:noFill/>
        </p:spPr>
        <p:txBody>
          <a:bodyPr wrap="square" rtlCol="0">
            <a:spAutoFit/>
          </a:bodyPr>
          <a:lstStyle/>
          <a:p>
            <a:r>
              <a:rPr lang="en-US" sz="1800" b="1" dirty="0"/>
              <a:t>…</a:t>
            </a:r>
          </a:p>
          <a:p>
            <a:endParaRPr lang="en-US" sz="5400" b="1" dirty="0"/>
          </a:p>
        </p:txBody>
      </p:sp>
      <p:sp>
        <p:nvSpPr>
          <p:cNvPr id="19" name="TextBox 18">
            <a:extLst>
              <a:ext uri="{FF2B5EF4-FFF2-40B4-BE49-F238E27FC236}">
                <a16:creationId xmlns:a16="http://schemas.microsoft.com/office/drawing/2014/main" id="{00619EAA-80D0-0C4A-972C-0224BB24D66E}"/>
              </a:ext>
            </a:extLst>
          </p:cNvPr>
          <p:cNvSpPr txBox="1"/>
          <p:nvPr/>
        </p:nvSpPr>
        <p:spPr>
          <a:xfrm rot="5400000">
            <a:off x="7400380" y="2480643"/>
            <a:ext cx="642260" cy="1304427"/>
          </a:xfrm>
          <a:prstGeom prst="rect">
            <a:avLst/>
          </a:prstGeom>
          <a:noFill/>
        </p:spPr>
        <p:txBody>
          <a:bodyPr wrap="square" rtlCol="0">
            <a:spAutoFit/>
          </a:bodyPr>
          <a:lstStyle/>
          <a:p>
            <a:r>
              <a:rPr lang="en-US" sz="2000" b="1" dirty="0"/>
              <a:t>…</a:t>
            </a:r>
          </a:p>
          <a:p>
            <a:endParaRPr lang="en-US" sz="5400" b="1" dirty="0"/>
          </a:p>
        </p:txBody>
      </p:sp>
      <p:sp>
        <p:nvSpPr>
          <p:cNvPr id="21" name="Freeform 20">
            <a:extLst>
              <a:ext uri="{FF2B5EF4-FFF2-40B4-BE49-F238E27FC236}">
                <a16:creationId xmlns:a16="http://schemas.microsoft.com/office/drawing/2014/main" id="{25775ADC-A88C-E244-8B60-CD5BA1B97A7D}"/>
              </a:ext>
            </a:extLst>
          </p:cNvPr>
          <p:cNvSpPr/>
          <p:nvPr/>
        </p:nvSpPr>
        <p:spPr bwMode="auto">
          <a:xfrm rot="20711372">
            <a:off x="6880830" y="1789378"/>
            <a:ext cx="745910" cy="105477"/>
          </a:xfrm>
          <a:custGeom>
            <a:avLst/>
            <a:gdLst>
              <a:gd name="connsiteX0" fmla="*/ 0 w 700644"/>
              <a:gd name="connsiteY0" fmla="*/ 131531 h 131531"/>
              <a:gd name="connsiteX1" fmla="*/ 261257 w 700644"/>
              <a:gd name="connsiteY1" fmla="*/ 902 h 131531"/>
              <a:gd name="connsiteX2" fmla="*/ 700644 w 700644"/>
              <a:gd name="connsiteY2" fmla="*/ 84029 h 131531"/>
              <a:gd name="connsiteX0" fmla="*/ 0 w 700644"/>
              <a:gd name="connsiteY0" fmla="*/ 99076 h 99076"/>
              <a:gd name="connsiteX1" fmla="*/ 156255 w 700644"/>
              <a:gd name="connsiteY1" fmla="*/ 2294 h 99076"/>
              <a:gd name="connsiteX2" fmla="*/ 700644 w 700644"/>
              <a:gd name="connsiteY2" fmla="*/ 51574 h 99076"/>
              <a:gd name="connsiteX0" fmla="*/ 0 w 700644"/>
              <a:gd name="connsiteY0" fmla="*/ 97699 h 97699"/>
              <a:gd name="connsiteX1" fmla="*/ 156255 w 700644"/>
              <a:gd name="connsiteY1" fmla="*/ 917 h 97699"/>
              <a:gd name="connsiteX2" fmla="*/ 348536 w 700644"/>
              <a:gd name="connsiteY2" fmla="*/ 49092 h 97699"/>
              <a:gd name="connsiteX3" fmla="*/ 700644 w 700644"/>
              <a:gd name="connsiteY3" fmla="*/ 50197 h 97699"/>
              <a:gd name="connsiteX0" fmla="*/ 0 w 700644"/>
              <a:gd name="connsiteY0" fmla="*/ 97680 h 97680"/>
              <a:gd name="connsiteX1" fmla="*/ 156255 w 700644"/>
              <a:gd name="connsiteY1" fmla="*/ 898 h 97680"/>
              <a:gd name="connsiteX2" fmla="*/ 348536 w 700644"/>
              <a:gd name="connsiteY2" fmla="*/ 49073 h 97680"/>
              <a:gd name="connsiteX3" fmla="*/ 529374 w 700644"/>
              <a:gd name="connsiteY3" fmla="*/ 3943 h 97680"/>
              <a:gd name="connsiteX4" fmla="*/ 700644 w 700644"/>
              <a:gd name="connsiteY4" fmla="*/ 50178 h 97680"/>
              <a:gd name="connsiteX0" fmla="*/ 0 w 688977"/>
              <a:gd name="connsiteY0" fmla="*/ 71633 h 71633"/>
              <a:gd name="connsiteX1" fmla="*/ 144588 w 688977"/>
              <a:gd name="connsiteY1" fmla="*/ 236 h 71633"/>
              <a:gd name="connsiteX2" fmla="*/ 336869 w 688977"/>
              <a:gd name="connsiteY2" fmla="*/ 48411 h 71633"/>
              <a:gd name="connsiteX3" fmla="*/ 517707 w 688977"/>
              <a:gd name="connsiteY3" fmla="*/ 3281 h 71633"/>
              <a:gd name="connsiteX4" fmla="*/ 688977 w 688977"/>
              <a:gd name="connsiteY4" fmla="*/ 49516 h 71633"/>
              <a:gd name="connsiteX0" fmla="*/ 0 w 671477"/>
              <a:gd name="connsiteY0" fmla="*/ 51973 h 51973"/>
              <a:gd name="connsiteX1" fmla="*/ 127088 w 671477"/>
              <a:gd name="connsiteY1" fmla="*/ 320 h 51973"/>
              <a:gd name="connsiteX2" fmla="*/ 319369 w 671477"/>
              <a:gd name="connsiteY2" fmla="*/ 48495 h 51973"/>
              <a:gd name="connsiteX3" fmla="*/ 500207 w 671477"/>
              <a:gd name="connsiteY3" fmla="*/ 3365 h 51973"/>
              <a:gd name="connsiteX4" fmla="*/ 671477 w 671477"/>
              <a:gd name="connsiteY4" fmla="*/ 49600 h 5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77" h="51973">
                <a:moveTo>
                  <a:pt x="0" y="51973"/>
                </a:moveTo>
                <a:cubicBezTo>
                  <a:pt x="72241" y="-9383"/>
                  <a:pt x="73860" y="900"/>
                  <a:pt x="127088" y="320"/>
                </a:cubicBezTo>
                <a:cubicBezTo>
                  <a:pt x="180316" y="-260"/>
                  <a:pt x="259127" y="41406"/>
                  <a:pt x="319369" y="48495"/>
                </a:cubicBezTo>
                <a:cubicBezTo>
                  <a:pt x="379611" y="55584"/>
                  <a:pt x="441522" y="3181"/>
                  <a:pt x="500207" y="3365"/>
                </a:cubicBezTo>
                <a:cubicBezTo>
                  <a:pt x="558892" y="3549"/>
                  <a:pt x="640987" y="48476"/>
                  <a:pt x="671477" y="49600"/>
                </a:cubicBezTo>
              </a:path>
            </a:pathLst>
          </a:custGeom>
          <a:noFill/>
          <a:ln w="38100" cap="flat" cmpd="sng" algn="ctr">
            <a:solidFill>
              <a:schemeClr val="tx2"/>
            </a:solidFill>
            <a:prstDash val="solid"/>
            <a:round/>
            <a:headEnd type="none" w="sm" len="sm"/>
            <a:tailEnd type="stealth" w="lg" len="lg"/>
          </a:ln>
          <a:effectLst/>
        </p:spPr>
        <p:txBody>
          <a:bodyPr rtlCol="0" anchor="ctr"/>
          <a:lstStyle/>
          <a:p>
            <a:pPr algn="ctr"/>
            <a:endParaRPr lang="en-US"/>
          </a:p>
        </p:txBody>
      </p:sp>
      <p:sp>
        <p:nvSpPr>
          <p:cNvPr id="23" name="Freeform 22">
            <a:extLst>
              <a:ext uri="{FF2B5EF4-FFF2-40B4-BE49-F238E27FC236}">
                <a16:creationId xmlns:a16="http://schemas.microsoft.com/office/drawing/2014/main" id="{E1444B87-53D8-6A4A-980F-4A367A7FF2EC}"/>
              </a:ext>
            </a:extLst>
          </p:cNvPr>
          <p:cNvSpPr/>
          <p:nvPr/>
        </p:nvSpPr>
        <p:spPr bwMode="auto">
          <a:xfrm rot="19853098">
            <a:off x="6761752" y="2240224"/>
            <a:ext cx="1061739" cy="103163"/>
          </a:xfrm>
          <a:custGeom>
            <a:avLst/>
            <a:gdLst>
              <a:gd name="connsiteX0" fmla="*/ 0 w 700644"/>
              <a:gd name="connsiteY0" fmla="*/ 131531 h 131531"/>
              <a:gd name="connsiteX1" fmla="*/ 261257 w 700644"/>
              <a:gd name="connsiteY1" fmla="*/ 902 h 131531"/>
              <a:gd name="connsiteX2" fmla="*/ 700644 w 700644"/>
              <a:gd name="connsiteY2" fmla="*/ 84029 h 131531"/>
              <a:gd name="connsiteX0" fmla="*/ 0 w 700644"/>
              <a:gd name="connsiteY0" fmla="*/ 99076 h 99076"/>
              <a:gd name="connsiteX1" fmla="*/ 156255 w 700644"/>
              <a:gd name="connsiteY1" fmla="*/ 2294 h 99076"/>
              <a:gd name="connsiteX2" fmla="*/ 700644 w 700644"/>
              <a:gd name="connsiteY2" fmla="*/ 51574 h 99076"/>
              <a:gd name="connsiteX0" fmla="*/ 0 w 700644"/>
              <a:gd name="connsiteY0" fmla="*/ 97699 h 97699"/>
              <a:gd name="connsiteX1" fmla="*/ 156255 w 700644"/>
              <a:gd name="connsiteY1" fmla="*/ 917 h 97699"/>
              <a:gd name="connsiteX2" fmla="*/ 348536 w 700644"/>
              <a:gd name="connsiteY2" fmla="*/ 49092 h 97699"/>
              <a:gd name="connsiteX3" fmla="*/ 700644 w 700644"/>
              <a:gd name="connsiteY3" fmla="*/ 50197 h 97699"/>
              <a:gd name="connsiteX0" fmla="*/ 0 w 700644"/>
              <a:gd name="connsiteY0" fmla="*/ 97680 h 97680"/>
              <a:gd name="connsiteX1" fmla="*/ 156255 w 700644"/>
              <a:gd name="connsiteY1" fmla="*/ 898 h 97680"/>
              <a:gd name="connsiteX2" fmla="*/ 348536 w 700644"/>
              <a:gd name="connsiteY2" fmla="*/ 49073 h 97680"/>
              <a:gd name="connsiteX3" fmla="*/ 529374 w 700644"/>
              <a:gd name="connsiteY3" fmla="*/ 3943 h 97680"/>
              <a:gd name="connsiteX4" fmla="*/ 700644 w 700644"/>
              <a:gd name="connsiteY4" fmla="*/ 50178 h 97680"/>
              <a:gd name="connsiteX0" fmla="*/ 0 w 688977"/>
              <a:gd name="connsiteY0" fmla="*/ 71633 h 71633"/>
              <a:gd name="connsiteX1" fmla="*/ 144588 w 688977"/>
              <a:gd name="connsiteY1" fmla="*/ 236 h 71633"/>
              <a:gd name="connsiteX2" fmla="*/ 336869 w 688977"/>
              <a:gd name="connsiteY2" fmla="*/ 48411 h 71633"/>
              <a:gd name="connsiteX3" fmla="*/ 517707 w 688977"/>
              <a:gd name="connsiteY3" fmla="*/ 3281 h 71633"/>
              <a:gd name="connsiteX4" fmla="*/ 688977 w 688977"/>
              <a:gd name="connsiteY4" fmla="*/ 49516 h 71633"/>
              <a:gd name="connsiteX0" fmla="*/ 0 w 671477"/>
              <a:gd name="connsiteY0" fmla="*/ 51973 h 51973"/>
              <a:gd name="connsiteX1" fmla="*/ 127088 w 671477"/>
              <a:gd name="connsiteY1" fmla="*/ 320 h 51973"/>
              <a:gd name="connsiteX2" fmla="*/ 319369 w 671477"/>
              <a:gd name="connsiteY2" fmla="*/ 48495 h 51973"/>
              <a:gd name="connsiteX3" fmla="*/ 500207 w 671477"/>
              <a:gd name="connsiteY3" fmla="*/ 3365 h 51973"/>
              <a:gd name="connsiteX4" fmla="*/ 671477 w 671477"/>
              <a:gd name="connsiteY4" fmla="*/ 49600 h 5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77" h="51973">
                <a:moveTo>
                  <a:pt x="0" y="51973"/>
                </a:moveTo>
                <a:cubicBezTo>
                  <a:pt x="72241" y="-9383"/>
                  <a:pt x="73860" y="900"/>
                  <a:pt x="127088" y="320"/>
                </a:cubicBezTo>
                <a:cubicBezTo>
                  <a:pt x="180316" y="-260"/>
                  <a:pt x="259127" y="41406"/>
                  <a:pt x="319369" y="48495"/>
                </a:cubicBezTo>
                <a:cubicBezTo>
                  <a:pt x="379611" y="55584"/>
                  <a:pt x="441522" y="3181"/>
                  <a:pt x="500207" y="3365"/>
                </a:cubicBezTo>
                <a:cubicBezTo>
                  <a:pt x="558892" y="3549"/>
                  <a:pt x="640987" y="48476"/>
                  <a:pt x="671477" y="49600"/>
                </a:cubicBezTo>
              </a:path>
            </a:pathLst>
          </a:custGeom>
          <a:noFill/>
          <a:ln w="38100" cap="flat" cmpd="sng" algn="ctr">
            <a:solidFill>
              <a:schemeClr val="tx2"/>
            </a:solidFill>
            <a:prstDash val="solid"/>
            <a:round/>
            <a:headEnd type="none" w="sm" len="sm"/>
            <a:tailEnd type="stealth" w="lg" len="lg"/>
          </a:ln>
          <a:effectLst/>
        </p:spPr>
        <p:txBody>
          <a:bodyPr rtlCol="0" anchor="ctr"/>
          <a:lstStyle/>
          <a:p>
            <a:pPr algn="ctr"/>
            <a:endParaRPr lang="en-US"/>
          </a:p>
        </p:txBody>
      </p:sp>
      <p:sp>
        <p:nvSpPr>
          <p:cNvPr id="24" name="Freeform 23">
            <a:extLst>
              <a:ext uri="{FF2B5EF4-FFF2-40B4-BE49-F238E27FC236}">
                <a16:creationId xmlns:a16="http://schemas.microsoft.com/office/drawing/2014/main" id="{6EA4F2C5-5F13-C74B-BD2B-6E1467DF5228}"/>
              </a:ext>
            </a:extLst>
          </p:cNvPr>
          <p:cNvSpPr/>
          <p:nvPr/>
        </p:nvSpPr>
        <p:spPr bwMode="auto">
          <a:xfrm rot="1745488">
            <a:off x="6851642" y="2287212"/>
            <a:ext cx="1071880" cy="103081"/>
          </a:xfrm>
          <a:custGeom>
            <a:avLst/>
            <a:gdLst>
              <a:gd name="connsiteX0" fmla="*/ 0 w 700644"/>
              <a:gd name="connsiteY0" fmla="*/ 131531 h 131531"/>
              <a:gd name="connsiteX1" fmla="*/ 261257 w 700644"/>
              <a:gd name="connsiteY1" fmla="*/ 902 h 131531"/>
              <a:gd name="connsiteX2" fmla="*/ 700644 w 700644"/>
              <a:gd name="connsiteY2" fmla="*/ 84029 h 131531"/>
              <a:gd name="connsiteX0" fmla="*/ 0 w 700644"/>
              <a:gd name="connsiteY0" fmla="*/ 99076 h 99076"/>
              <a:gd name="connsiteX1" fmla="*/ 156255 w 700644"/>
              <a:gd name="connsiteY1" fmla="*/ 2294 h 99076"/>
              <a:gd name="connsiteX2" fmla="*/ 700644 w 700644"/>
              <a:gd name="connsiteY2" fmla="*/ 51574 h 99076"/>
              <a:gd name="connsiteX0" fmla="*/ 0 w 700644"/>
              <a:gd name="connsiteY0" fmla="*/ 97699 h 97699"/>
              <a:gd name="connsiteX1" fmla="*/ 156255 w 700644"/>
              <a:gd name="connsiteY1" fmla="*/ 917 h 97699"/>
              <a:gd name="connsiteX2" fmla="*/ 348536 w 700644"/>
              <a:gd name="connsiteY2" fmla="*/ 49092 h 97699"/>
              <a:gd name="connsiteX3" fmla="*/ 700644 w 700644"/>
              <a:gd name="connsiteY3" fmla="*/ 50197 h 97699"/>
              <a:gd name="connsiteX0" fmla="*/ 0 w 700644"/>
              <a:gd name="connsiteY0" fmla="*/ 97680 h 97680"/>
              <a:gd name="connsiteX1" fmla="*/ 156255 w 700644"/>
              <a:gd name="connsiteY1" fmla="*/ 898 h 97680"/>
              <a:gd name="connsiteX2" fmla="*/ 348536 w 700644"/>
              <a:gd name="connsiteY2" fmla="*/ 49073 h 97680"/>
              <a:gd name="connsiteX3" fmla="*/ 529374 w 700644"/>
              <a:gd name="connsiteY3" fmla="*/ 3943 h 97680"/>
              <a:gd name="connsiteX4" fmla="*/ 700644 w 700644"/>
              <a:gd name="connsiteY4" fmla="*/ 50178 h 97680"/>
              <a:gd name="connsiteX0" fmla="*/ 0 w 688977"/>
              <a:gd name="connsiteY0" fmla="*/ 71633 h 71633"/>
              <a:gd name="connsiteX1" fmla="*/ 144588 w 688977"/>
              <a:gd name="connsiteY1" fmla="*/ 236 h 71633"/>
              <a:gd name="connsiteX2" fmla="*/ 336869 w 688977"/>
              <a:gd name="connsiteY2" fmla="*/ 48411 h 71633"/>
              <a:gd name="connsiteX3" fmla="*/ 517707 w 688977"/>
              <a:gd name="connsiteY3" fmla="*/ 3281 h 71633"/>
              <a:gd name="connsiteX4" fmla="*/ 688977 w 688977"/>
              <a:gd name="connsiteY4" fmla="*/ 49516 h 71633"/>
              <a:gd name="connsiteX0" fmla="*/ 0 w 671477"/>
              <a:gd name="connsiteY0" fmla="*/ 51973 h 51973"/>
              <a:gd name="connsiteX1" fmla="*/ 127088 w 671477"/>
              <a:gd name="connsiteY1" fmla="*/ 320 h 51973"/>
              <a:gd name="connsiteX2" fmla="*/ 319369 w 671477"/>
              <a:gd name="connsiteY2" fmla="*/ 48495 h 51973"/>
              <a:gd name="connsiteX3" fmla="*/ 500207 w 671477"/>
              <a:gd name="connsiteY3" fmla="*/ 3365 h 51973"/>
              <a:gd name="connsiteX4" fmla="*/ 671477 w 671477"/>
              <a:gd name="connsiteY4" fmla="*/ 49600 h 5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77" h="51973">
                <a:moveTo>
                  <a:pt x="0" y="51973"/>
                </a:moveTo>
                <a:cubicBezTo>
                  <a:pt x="72241" y="-9383"/>
                  <a:pt x="73860" y="900"/>
                  <a:pt x="127088" y="320"/>
                </a:cubicBezTo>
                <a:cubicBezTo>
                  <a:pt x="180316" y="-260"/>
                  <a:pt x="259127" y="41406"/>
                  <a:pt x="319369" y="48495"/>
                </a:cubicBezTo>
                <a:cubicBezTo>
                  <a:pt x="379611" y="55584"/>
                  <a:pt x="441522" y="3181"/>
                  <a:pt x="500207" y="3365"/>
                </a:cubicBezTo>
                <a:cubicBezTo>
                  <a:pt x="558892" y="3549"/>
                  <a:pt x="640987" y="48476"/>
                  <a:pt x="671477" y="49600"/>
                </a:cubicBezTo>
              </a:path>
            </a:pathLst>
          </a:custGeom>
          <a:noFill/>
          <a:ln w="38100" cap="flat" cmpd="sng" algn="ctr">
            <a:solidFill>
              <a:schemeClr val="tx2"/>
            </a:solidFill>
            <a:prstDash val="solid"/>
            <a:round/>
            <a:headEnd type="none" w="sm" len="sm"/>
            <a:tailEnd type="stealth" w="lg" len="lg"/>
          </a:ln>
          <a:effectLst/>
        </p:spPr>
        <p:txBody>
          <a:bodyPr rtlCol="0" anchor="ctr"/>
          <a:lstStyle/>
          <a:p>
            <a:pPr algn="ctr"/>
            <a:endParaRPr lang="en-US"/>
          </a:p>
        </p:txBody>
      </p:sp>
      <p:sp>
        <p:nvSpPr>
          <p:cNvPr id="25" name="Freeform 24">
            <a:extLst>
              <a:ext uri="{FF2B5EF4-FFF2-40B4-BE49-F238E27FC236}">
                <a16:creationId xmlns:a16="http://schemas.microsoft.com/office/drawing/2014/main" id="{73EE3C7B-0559-F54A-8868-39A8DA772D3B}"/>
              </a:ext>
            </a:extLst>
          </p:cNvPr>
          <p:cNvSpPr/>
          <p:nvPr/>
        </p:nvSpPr>
        <p:spPr bwMode="auto">
          <a:xfrm>
            <a:off x="6839544" y="2555200"/>
            <a:ext cx="891772" cy="158925"/>
          </a:xfrm>
          <a:custGeom>
            <a:avLst/>
            <a:gdLst>
              <a:gd name="connsiteX0" fmla="*/ 0 w 700644"/>
              <a:gd name="connsiteY0" fmla="*/ 131531 h 131531"/>
              <a:gd name="connsiteX1" fmla="*/ 261257 w 700644"/>
              <a:gd name="connsiteY1" fmla="*/ 902 h 131531"/>
              <a:gd name="connsiteX2" fmla="*/ 700644 w 700644"/>
              <a:gd name="connsiteY2" fmla="*/ 84029 h 131531"/>
              <a:gd name="connsiteX0" fmla="*/ 0 w 700644"/>
              <a:gd name="connsiteY0" fmla="*/ 99076 h 99076"/>
              <a:gd name="connsiteX1" fmla="*/ 156255 w 700644"/>
              <a:gd name="connsiteY1" fmla="*/ 2294 h 99076"/>
              <a:gd name="connsiteX2" fmla="*/ 700644 w 700644"/>
              <a:gd name="connsiteY2" fmla="*/ 51574 h 99076"/>
              <a:gd name="connsiteX0" fmla="*/ 0 w 700644"/>
              <a:gd name="connsiteY0" fmla="*/ 97699 h 97699"/>
              <a:gd name="connsiteX1" fmla="*/ 156255 w 700644"/>
              <a:gd name="connsiteY1" fmla="*/ 917 h 97699"/>
              <a:gd name="connsiteX2" fmla="*/ 348536 w 700644"/>
              <a:gd name="connsiteY2" fmla="*/ 49092 h 97699"/>
              <a:gd name="connsiteX3" fmla="*/ 700644 w 700644"/>
              <a:gd name="connsiteY3" fmla="*/ 50197 h 97699"/>
              <a:gd name="connsiteX0" fmla="*/ 0 w 700644"/>
              <a:gd name="connsiteY0" fmla="*/ 97680 h 97680"/>
              <a:gd name="connsiteX1" fmla="*/ 156255 w 700644"/>
              <a:gd name="connsiteY1" fmla="*/ 898 h 97680"/>
              <a:gd name="connsiteX2" fmla="*/ 348536 w 700644"/>
              <a:gd name="connsiteY2" fmla="*/ 49073 h 97680"/>
              <a:gd name="connsiteX3" fmla="*/ 529374 w 700644"/>
              <a:gd name="connsiteY3" fmla="*/ 3943 h 97680"/>
              <a:gd name="connsiteX4" fmla="*/ 700644 w 700644"/>
              <a:gd name="connsiteY4" fmla="*/ 50178 h 97680"/>
              <a:gd name="connsiteX0" fmla="*/ 0 w 688977"/>
              <a:gd name="connsiteY0" fmla="*/ 71633 h 71633"/>
              <a:gd name="connsiteX1" fmla="*/ 144588 w 688977"/>
              <a:gd name="connsiteY1" fmla="*/ 236 h 71633"/>
              <a:gd name="connsiteX2" fmla="*/ 336869 w 688977"/>
              <a:gd name="connsiteY2" fmla="*/ 48411 h 71633"/>
              <a:gd name="connsiteX3" fmla="*/ 517707 w 688977"/>
              <a:gd name="connsiteY3" fmla="*/ 3281 h 71633"/>
              <a:gd name="connsiteX4" fmla="*/ 688977 w 688977"/>
              <a:gd name="connsiteY4" fmla="*/ 49516 h 71633"/>
              <a:gd name="connsiteX0" fmla="*/ 0 w 671477"/>
              <a:gd name="connsiteY0" fmla="*/ 51973 h 51973"/>
              <a:gd name="connsiteX1" fmla="*/ 127088 w 671477"/>
              <a:gd name="connsiteY1" fmla="*/ 320 h 51973"/>
              <a:gd name="connsiteX2" fmla="*/ 319369 w 671477"/>
              <a:gd name="connsiteY2" fmla="*/ 48495 h 51973"/>
              <a:gd name="connsiteX3" fmla="*/ 500207 w 671477"/>
              <a:gd name="connsiteY3" fmla="*/ 3365 h 51973"/>
              <a:gd name="connsiteX4" fmla="*/ 671477 w 671477"/>
              <a:gd name="connsiteY4" fmla="*/ 49600 h 5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77" h="51973">
                <a:moveTo>
                  <a:pt x="0" y="51973"/>
                </a:moveTo>
                <a:cubicBezTo>
                  <a:pt x="72241" y="-9383"/>
                  <a:pt x="73860" y="900"/>
                  <a:pt x="127088" y="320"/>
                </a:cubicBezTo>
                <a:cubicBezTo>
                  <a:pt x="180316" y="-260"/>
                  <a:pt x="259127" y="41406"/>
                  <a:pt x="319369" y="48495"/>
                </a:cubicBezTo>
                <a:cubicBezTo>
                  <a:pt x="379611" y="55584"/>
                  <a:pt x="441522" y="3181"/>
                  <a:pt x="500207" y="3365"/>
                </a:cubicBezTo>
                <a:cubicBezTo>
                  <a:pt x="558892" y="3549"/>
                  <a:pt x="640987" y="48476"/>
                  <a:pt x="671477" y="49600"/>
                </a:cubicBezTo>
              </a:path>
            </a:pathLst>
          </a:custGeom>
          <a:noFill/>
          <a:ln w="38100" cap="flat" cmpd="sng" algn="ctr">
            <a:solidFill>
              <a:schemeClr val="tx2"/>
            </a:solidFill>
            <a:prstDash val="solid"/>
            <a:round/>
            <a:headEnd type="none" w="sm" len="sm"/>
            <a:tailEnd type="stealth" w="lg" len="lg"/>
          </a:ln>
          <a:effectLst/>
        </p:spPr>
        <p:txBody>
          <a:bodyPr rtlCol="0" anchor="ctr"/>
          <a:lstStyle/>
          <a:p>
            <a:pPr algn="ctr"/>
            <a:endParaRPr lang="en-US"/>
          </a:p>
        </p:txBody>
      </p:sp>
      <p:sp>
        <p:nvSpPr>
          <p:cNvPr id="26" name="Freeform 25">
            <a:extLst>
              <a:ext uri="{FF2B5EF4-FFF2-40B4-BE49-F238E27FC236}">
                <a16:creationId xmlns:a16="http://schemas.microsoft.com/office/drawing/2014/main" id="{DA292127-E1A4-434D-846A-32F892C250E3}"/>
              </a:ext>
            </a:extLst>
          </p:cNvPr>
          <p:cNvSpPr/>
          <p:nvPr/>
        </p:nvSpPr>
        <p:spPr bwMode="auto">
          <a:xfrm rot="20711372">
            <a:off x="6895285" y="3436136"/>
            <a:ext cx="745910" cy="105477"/>
          </a:xfrm>
          <a:custGeom>
            <a:avLst/>
            <a:gdLst>
              <a:gd name="connsiteX0" fmla="*/ 0 w 700644"/>
              <a:gd name="connsiteY0" fmla="*/ 131531 h 131531"/>
              <a:gd name="connsiteX1" fmla="*/ 261257 w 700644"/>
              <a:gd name="connsiteY1" fmla="*/ 902 h 131531"/>
              <a:gd name="connsiteX2" fmla="*/ 700644 w 700644"/>
              <a:gd name="connsiteY2" fmla="*/ 84029 h 131531"/>
              <a:gd name="connsiteX0" fmla="*/ 0 w 700644"/>
              <a:gd name="connsiteY0" fmla="*/ 99076 h 99076"/>
              <a:gd name="connsiteX1" fmla="*/ 156255 w 700644"/>
              <a:gd name="connsiteY1" fmla="*/ 2294 h 99076"/>
              <a:gd name="connsiteX2" fmla="*/ 700644 w 700644"/>
              <a:gd name="connsiteY2" fmla="*/ 51574 h 99076"/>
              <a:gd name="connsiteX0" fmla="*/ 0 w 700644"/>
              <a:gd name="connsiteY0" fmla="*/ 97699 h 97699"/>
              <a:gd name="connsiteX1" fmla="*/ 156255 w 700644"/>
              <a:gd name="connsiteY1" fmla="*/ 917 h 97699"/>
              <a:gd name="connsiteX2" fmla="*/ 348536 w 700644"/>
              <a:gd name="connsiteY2" fmla="*/ 49092 h 97699"/>
              <a:gd name="connsiteX3" fmla="*/ 700644 w 700644"/>
              <a:gd name="connsiteY3" fmla="*/ 50197 h 97699"/>
              <a:gd name="connsiteX0" fmla="*/ 0 w 700644"/>
              <a:gd name="connsiteY0" fmla="*/ 97680 h 97680"/>
              <a:gd name="connsiteX1" fmla="*/ 156255 w 700644"/>
              <a:gd name="connsiteY1" fmla="*/ 898 h 97680"/>
              <a:gd name="connsiteX2" fmla="*/ 348536 w 700644"/>
              <a:gd name="connsiteY2" fmla="*/ 49073 h 97680"/>
              <a:gd name="connsiteX3" fmla="*/ 529374 w 700644"/>
              <a:gd name="connsiteY3" fmla="*/ 3943 h 97680"/>
              <a:gd name="connsiteX4" fmla="*/ 700644 w 700644"/>
              <a:gd name="connsiteY4" fmla="*/ 50178 h 97680"/>
              <a:gd name="connsiteX0" fmla="*/ 0 w 688977"/>
              <a:gd name="connsiteY0" fmla="*/ 71633 h 71633"/>
              <a:gd name="connsiteX1" fmla="*/ 144588 w 688977"/>
              <a:gd name="connsiteY1" fmla="*/ 236 h 71633"/>
              <a:gd name="connsiteX2" fmla="*/ 336869 w 688977"/>
              <a:gd name="connsiteY2" fmla="*/ 48411 h 71633"/>
              <a:gd name="connsiteX3" fmla="*/ 517707 w 688977"/>
              <a:gd name="connsiteY3" fmla="*/ 3281 h 71633"/>
              <a:gd name="connsiteX4" fmla="*/ 688977 w 688977"/>
              <a:gd name="connsiteY4" fmla="*/ 49516 h 71633"/>
              <a:gd name="connsiteX0" fmla="*/ 0 w 671477"/>
              <a:gd name="connsiteY0" fmla="*/ 51973 h 51973"/>
              <a:gd name="connsiteX1" fmla="*/ 127088 w 671477"/>
              <a:gd name="connsiteY1" fmla="*/ 320 h 51973"/>
              <a:gd name="connsiteX2" fmla="*/ 319369 w 671477"/>
              <a:gd name="connsiteY2" fmla="*/ 48495 h 51973"/>
              <a:gd name="connsiteX3" fmla="*/ 500207 w 671477"/>
              <a:gd name="connsiteY3" fmla="*/ 3365 h 51973"/>
              <a:gd name="connsiteX4" fmla="*/ 671477 w 671477"/>
              <a:gd name="connsiteY4" fmla="*/ 49600 h 5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77" h="51973">
                <a:moveTo>
                  <a:pt x="0" y="51973"/>
                </a:moveTo>
                <a:cubicBezTo>
                  <a:pt x="72241" y="-9383"/>
                  <a:pt x="73860" y="900"/>
                  <a:pt x="127088" y="320"/>
                </a:cubicBezTo>
                <a:cubicBezTo>
                  <a:pt x="180316" y="-260"/>
                  <a:pt x="259127" y="41406"/>
                  <a:pt x="319369" y="48495"/>
                </a:cubicBezTo>
                <a:cubicBezTo>
                  <a:pt x="379611" y="55584"/>
                  <a:pt x="441522" y="3181"/>
                  <a:pt x="500207" y="3365"/>
                </a:cubicBezTo>
                <a:cubicBezTo>
                  <a:pt x="558892" y="3549"/>
                  <a:pt x="640987" y="48476"/>
                  <a:pt x="671477" y="49600"/>
                </a:cubicBezTo>
              </a:path>
            </a:pathLst>
          </a:custGeom>
          <a:noFill/>
          <a:ln w="38100" cap="flat" cmpd="sng" algn="ctr">
            <a:solidFill>
              <a:schemeClr val="tx2"/>
            </a:solidFill>
            <a:prstDash val="solid"/>
            <a:round/>
            <a:headEnd type="none" w="sm" len="sm"/>
            <a:tailEnd type="stealth" w="lg" len="lg"/>
          </a:ln>
          <a:effectLst/>
        </p:spPr>
        <p:txBody>
          <a:bodyPr rtlCol="0" anchor="ctr"/>
          <a:lstStyle/>
          <a:p>
            <a:pPr algn="ctr"/>
            <a:endParaRPr lang="en-US"/>
          </a:p>
        </p:txBody>
      </p:sp>
      <p:cxnSp>
        <p:nvCxnSpPr>
          <p:cNvPr id="29" name="Straight Connector 28">
            <a:extLst>
              <a:ext uri="{FF2B5EF4-FFF2-40B4-BE49-F238E27FC236}">
                <a16:creationId xmlns:a16="http://schemas.microsoft.com/office/drawing/2014/main" id="{E8E2D51E-C9FB-2544-863A-78172B5520A8}"/>
              </a:ext>
            </a:extLst>
          </p:cNvPr>
          <p:cNvCxnSpPr>
            <a:cxnSpLocks/>
          </p:cNvCxnSpPr>
          <p:nvPr/>
        </p:nvCxnSpPr>
        <p:spPr bwMode="auto">
          <a:xfrm flipV="1">
            <a:off x="4514147" y="2182780"/>
            <a:ext cx="821509" cy="1"/>
          </a:xfrm>
          <a:prstGeom prst="line">
            <a:avLst/>
          </a:prstGeom>
          <a:solidFill>
            <a:schemeClr val="accent1"/>
          </a:solidFill>
          <a:ln w="12700" cap="flat" cmpd="sng" algn="ctr">
            <a:solidFill>
              <a:schemeClr val="tx1"/>
            </a:solidFill>
            <a:prstDash val="solid"/>
            <a:round/>
            <a:headEnd type="stealth" w="lg" len="lg"/>
            <a:tailEnd type="none" w="med" len="med"/>
          </a:ln>
          <a:effectLst/>
        </p:spPr>
      </p:cxnSp>
      <p:sp>
        <p:nvSpPr>
          <p:cNvPr id="35" name="Freeform 34">
            <a:extLst>
              <a:ext uri="{FF2B5EF4-FFF2-40B4-BE49-F238E27FC236}">
                <a16:creationId xmlns:a16="http://schemas.microsoft.com/office/drawing/2014/main" id="{3F5842B1-E175-A446-ACEE-C18FEC3D0BC6}"/>
              </a:ext>
            </a:extLst>
          </p:cNvPr>
          <p:cNvSpPr/>
          <p:nvPr/>
        </p:nvSpPr>
        <p:spPr bwMode="auto">
          <a:xfrm>
            <a:off x="6909905" y="3688696"/>
            <a:ext cx="891772" cy="158925"/>
          </a:xfrm>
          <a:custGeom>
            <a:avLst/>
            <a:gdLst>
              <a:gd name="connsiteX0" fmla="*/ 0 w 700644"/>
              <a:gd name="connsiteY0" fmla="*/ 131531 h 131531"/>
              <a:gd name="connsiteX1" fmla="*/ 261257 w 700644"/>
              <a:gd name="connsiteY1" fmla="*/ 902 h 131531"/>
              <a:gd name="connsiteX2" fmla="*/ 700644 w 700644"/>
              <a:gd name="connsiteY2" fmla="*/ 84029 h 131531"/>
              <a:gd name="connsiteX0" fmla="*/ 0 w 700644"/>
              <a:gd name="connsiteY0" fmla="*/ 99076 h 99076"/>
              <a:gd name="connsiteX1" fmla="*/ 156255 w 700644"/>
              <a:gd name="connsiteY1" fmla="*/ 2294 h 99076"/>
              <a:gd name="connsiteX2" fmla="*/ 700644 w 700644"/>
              <a:gd name="connsiteY2" fmla="*/ 51574 h 99076"/>
              <a:gd name="connsiteX0" fmla="*/ 0 w 700644"/>
              <a:gd name="connsiteY0" fmla="*/ 97699 h 97699"/>
              <a:gd name="connsiteX1" fmla="*/ 156255 w 700644"/>
              <a:gd name="connsiteY1" fmla="*/ 917 h 97699"/>
              <a:gd name="connsiteX2" fmla="*/ 348536 w 700644"/>
              <a:gd name="connsiteY2" fmla="*/ 49092 h 97699"/>
              <a:gd name="connsiteX3" fmla="*/ 700644 w 700644"/>
              <a:gd name="connsiteY3" fmla="*/ 50197 h 97699"/>
              <a:gd name="connsiteX0" fmla="*/ 0 w 700644"/>
              <a:gd name="connsiteY0" fmla="*/ 97680 h 97680"/>
              <a:gd name="connsiteX1" fmla="*/ 156255 w 700644"/>
              <a:gd name="connsiteY1" fmla="*/ 898 h 97680"/>
              <a:gd name="connsiteX2" fmla="*/ 348536 w 700644"/>
              <a:gd name="connsiteY2" fmla="*/ 49073 h 97680"/>
              <a:gd name="connsiteX3" fmla="*/ 529374 w 700644"/>
              <a:gd name="connsiteY3" fmla="*/ 3943 h 97680"/>
              <a:gd name="connsiteX4" fmla="*/ 700644 w 700644"/>
              <a:gd name="connsiteY4" fmla="*/ 50178 h 97680"/>
              <a:gd name="connsiteX0" fmla="*/ 0 w 688977"/>
              <a:gd name="connsiteY0" fmla="*/ 71633 h 71633"/>
              <a:gd name="connsiteX1" fmla="*/ 144588 w 688977"/>
              <a:gd name="connsiteY1" fmla="*/ 236 h 71633"/>
              <a:gd name="connsiteX2" fmla="*/ 336869 w 688977"/>
              <a:gd name="connsiteY2" fmla="*/ 48411 h 71633"/>
              <a:gd name="connsiteX3" fmla="*/ 517707 w 688977"/>
              <a:gd name="connsiteY3" fmla="*/ 3281 h 71633"/>
              <a:gd name="connsiteX4" fmla="*/ 688977 w 688977"/>
              <a:gd name="connsiteY4" fmla="*/ 49516 h 71633"/>
              <a:gd name="connsiteX0" fmla="*/ 0 w 671477"/>
              <a:gd name="connsiteY0" fmla="*/ 51973 h 51973"/>
              <a:gd name="connsiteX1" fmla="*/ 127088 w 671477"/>
              <a:gd name="connsiteY1" fmla="*/ 320 h 51973"/>
              <a:gd name="connsiteX2" fmla="*/ 319369 w 671477"/>
              <a:gd name="connsiteY2" fmla="*/ 48495 h 51973"/>
              <a:gd name="connsiteX3" fmla="*/ 500207 w 671477"/>
              <a:gd name="connsiteY3" fmla="*/ 3365 h 51973"/>
              <a:gd name="connsiteX4" fmla="*/ 671477 w 671477"/>
              <a:gd name="connsiteY4" fmla="*/ 49600 h 5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77" h="51973">
                <a:moveTo>
                  <a:pt x="0" y="51973"/>
                </a:moveTo>
                <a:cubicBezTo>
                  <a:pt x="72241" y="-9383"/>
                  <a:pt x="73860" y="900"/>
                  <a:pt x="127088" y="320"/>
                </a:cubicBezTo>
                <a:cubicBezTo>
                  <a:pt x="180316" y="-260"/>
                  <a:pt x="259127" y="41406"/>
                  <a:pt x="319369" y="48495"/>
                </a:cubicBezTo>
                <a:cubicBezTo>
                  <a:pt x="379611" y="55584"/>
                  <a:pt x="441522" y="3181"/>
                  <a:pt x="500207" y="3365"/>
                </a:cubicBezTo>
                <a:cubicBezTo>
                  <a:pt x="558892" y="3549"/>
                  <a:pt x="640987" y="48476"/>
                  <a:pt x="671477" y="49600"/>
                </a:cubicBezTo>
              </a:path>
            </a:pathLst>
          </a:custGeom>
          <a:noFill/>
          <a:ln w="38100" cap="flat" cmpd="sng" algn="ctr">
            <a:solidFill>
              <a:schemeClr val="tx2"/>
            </a:solidFill>
            <a:prstDash val="solid"/>
            <a:round/>
            <a:headEnd type="none" w="sm" len="sm"/>
            <a:tailEnd type="stealth" w="lg" len="lg"/>
          </a:ln>
          <a:effectLst/>
        </p:spPr>
        <p:txBody>
          <a:bodyPr rtlCol="0" anchor="ctr"/>
          <a:lstStyle/>
          <a:p>
            <a:pPr algn="ctr"/>
            <a:endParaRPr lang="en-US"/>
          </a:p>
        </p:txBody>
      </p:sp>
      <p:pic>
        <p:nvPicPr>
          <p:cNvPr id="8" name="Graphic 7" descr="Monitor">
            <a:extLst>
              <a:ext uri="{FF2B5EF4-FFF2-40B4-BE49-F238E27FC236}">
                <a16:creationId xmlns:a16="http://schemas.microsoft.com/office/drawing/2014/main" id="{657EDC28-1A48-9E45-9E9B-E30B0594FB7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6742" y="1781324"/>
            <a:ext cx="536113" cy="536113"/>
          </a:xfrm>
          <a:prstGeom prst="rect">
            <a:avLst/>
          </a:prstGeom>
        </p:spPr>
      </p:pic>
      <p:pic>
        <p:nvPicPr>
          <p:cNvPr id="36" name="Graphic 35" descr="Monitor">
            <a:extLst>
              <a:ext uri="{FF2B5EF4-FFF2-40B4-BE49-F238E27FC236}">
                <a16:creationId xmlns:a16="http://schemas.microsoft.com/office/drawing/2014/main" id="{B35EFC96-A17A-AB41-BACF-9007C3E11FC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6742" y="2366605"/>
            <a:ext cx="536113" cy="536113"/>
          </a:xfrm>
          <a:prstGeom prst="rect">
            <a:avLst/>
          </a:prstGeom>
        </p:spPr>
      </p:pic>
      <p:pic>
        <p:nvPicPr>
          <p:cNvPr id="37" name="Graphic 36" descr="Monitor">
            <a:extLst>
              <a:ext uri="{FF2B5EF4-FFF2-40B4-BE49-F238E27FC236}">
                <a16:creationId xmlns:a16="http://schemas.microsoft.com/office/drawing/2014/main" id="{9224994B-A328-2246-B1EB-9EFACAD8BF2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73630" y="2379608"/>
            <a:ext cx="536113" cy="536113"/>
          </a:xfrm>
          <a:prstGeom prst="rect">
            <a:avLst/>
          </a:prstGeom>
        </p:spPr>
      </p:pic>
      <p:pic>
        <p:nvPicPr>
          <p:cNvPr id="38" name="Graphic 37" descr="Monitor">
            <a:extLst>
              <a:ext uri="{FF2B5EF4-FFF2-40B4-BE49-F238E27FC236}">
                <a16:creationId xmlns:a16="http://schemas.microsoft.com/office/drawing/2014/main" id="{ECBC971A-83F5-9A44-8D54-3A39241E86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73630" y="1780691"/>
            <a:ext cx="536113" cy="536113"/>
          </a:xfrm>
          <a:prstGeom prst="rect">
            <a:avLst/>
          </a:prstGeom>
        </p:spPr>
      </p:pic>
      <p:pic>
        <p:nvPicPr>
          <p:cNvPr id="39" name="Graphic 38" descr="Monitor">
            <a:extLst>
              <a:ext uri="{FF2B5EF4-FFF2-40B4-BE49-F238E27FC236}">
                <a16:creationId xmlns:a16="http://schemas.microsoft.com/office/drawing/2014/main" id="{ECC8B6BF-DFBF-6C4F-8C09-3F82581F5A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6741" y="3367140"/>
            <a:ext cx="536113" cy="536113"/>
          </a:xfrm>
          <a:prstGeom prst="rect">
            <a:avLst/>
          </a:prstGeom>
        </p:spPr>
      </p:pic>
      <p:pic>
        <p:nvPicPr>
          <p:cNvPr id="40" name="Graphic 39" descr="Monitor">
            <a:extLst>
              <a:ext uri="{FF2B5EF4-FFF2-40B4-BE49-F238E27FC236}">
                <a16:creationId xmlns:a16="http://schemas.microsoft.com/office/drawing/2014/main" id="{9F2DC51B-1C5F-974F-A969-890ACCB67D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80970" y="3367140"/>
            <a:ext cx="536113" cy="536113"/>
          </a:xfrm>
          <a:prstGeom prst="rect">
            <a:avLst/>
          </a:prstGeom>
        </p:spPr>
      </p:pic>
    </p:spTree>
    <p:extLst>
      <p:ext uri="{BB962C8B-B14F-4D97-AF65-F5344CB8AC3E}">
        <p14:creationId xmlns:p14="http://schemas.microsoft.com/office/powerpoint/2010/main" val="8012546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6D6FF">
            <a:alpha val="50000"/>
          </a:srgbClr>
        </a:solidFill>
        <a:effectLst/>
      </p:bgPr>
    </p:bg>
    <p:spTree>
      <p:nvGrpSpPr>
        <p:cNvPr id="1" name="">
          <a:extLst>
            <a:ext uri="{FF2B5EF4-FFF2-40B4-BE49-F238E27FC236}">
              <a16:creationId xmlns:a16="http://schemas.microsoft.com/office/drawing/2014/main" id="{BA852AF8-7DA2-AB7F-C424-A5E6CD56B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91EE7-8B89-37D6-6440-07CBDEEF4CE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AF9A27F-24A7-5C66-C123-86BD76E415D7}"/>
              </a:ext>
            </a:extLst>
          </p:cNvPr>
          <p:cNvSpPr>
            <a:spLocks noGrp="1"/>
          </p:cNvSpPr>
          <p:nvPr>
            <p:ph idx="1"/>
          </p:nvPr>
        </p:nvSpPr>
        <p:spPr/>
        <p:txBody>
          <a:bodyPr/>
          <a:lstStyle/>
          <a:p>
            <a:r>
              <a:rPr lang="en-US" dirty="0"/>
              <a:t>Intro – motivation</a:t>
            </a:r>
          </a:p>
          <a:p>
            <a:r>
              <a:rPr lang="en-US" dirty="0"/>
              <a:t>Fraud types in</a:t>
            </a:r>
          </a:p>
          <a:p>
            <a:pPr lvl="1"/>
            <a:r>
              <a:rPr lang="en-US" dirty="0"/>
              <a:t>F1) E-commerce</a:t>
            </a:r>
          </a:p>
          <a:p>
            <a:pPr lvl="1"/>
            <a:r>
              <a:rPr lang="en-US" dirty="0"/>
              <a:t>F2) Financial networks</a:t>
            </a:r>
          </a:p>
          <a:p>
            <a:pPr lvl="1"/>
            <a:r>
              <a:rPr lang="en-US" dirty="0"/>
              <a:t>F3) Social networks</a:t>
            </a:r>
          </a:p>
          <a:p>
            <a:pPr lvl="1"/>
            <a:r>
              <a:rPr lang="en-US" dirty="0"/>
              <a:t>F4) Phone-call graphs</a:t>
            </a:r>
          </a:p>
          <a:p>
            <a:r>
              <a:rPr lang="en-US" dirty="0"/>
              <a:t>‘</a:t>
            </a:r>
            <a:r>
              <a:rPr lang="en-US" dirty="0" err="1"/>
              <a:t>TgraphSpot</a:t>
            </a:r>
            <a:r>
              <a:rPr lang="en-US" dirty="0"/>
              <a:t>’: </a:t>
            </a:r>
            <a:r>
              <a:rPr lang="en-US" dirty="0" err="1"/>
              <a:t>ML+Viz</a:t>
            </a:r>
            <a:r>
              <a:rPr lang="en-US" dirty="0"/>
              <a:t> tool</a:t>
            </a:r>
          </a:p>
          <a:p>
            <a:pPr lvl="1"/>
            <a:r>
              <a:rPr lang="en-US" dirty="0"/>
              <a:t>Case #1</a:t>
            </a:r>
          </a:p>
          <a:p>
            <a:pPr lvl="1"/>
            <a:r>
              <a:rPr lang="en-US" dirty="0"/>
              <a:t>Case #2</a:t>
            </a:r>
          </a:p>
        </p:txBody>
      </p:sp>
      <p:sp>
        <p:nvSpPr>
          <p:cNvPr id="4" name="Date Placeholder 3">
            <a:extLst>
              <a:ext uri="{FF2B5EF4-FFF2-40B4-BE49-F238E27FC236}">
                <a16:creationId xmlns:a16="http://schemas.microsoft.com/office/drawing/2014/main" id="{3A863A92-021D-F9C2-C7C6-2F11F5BA33FE}"/>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0D897897-9FED-121F-92A5-F4200DD631EF}"/>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1B855E60-4375-2955-CFC7-8590ABC5C49F}"/>
              </a:ext>
            </a:extLst>
          </p:cNvPr>
          <p:cNvSpPr>
            <a:spLocks noGrp="1"/>
          </p:cNvSpPr>
          <p:nvPr>
            <p:ph type="sldNum" sz="quarter" idx="12"/>
          </p:nvPr>
        </p:nvSpPr>
        <p:spPr/>
        <p:txBody>
          <a:bodyPr/>
          <a:lstStyle/>
          <a:p>
            <a:pPr>
              <a:defRPr/>
            </a:pPr>
            <a:fld id="{F9B43987-7F84-BB4A-8611-CDF75B6A737D}" type="slidenum">
              <a:rPr lang="en-US" smtClean="0"/>
              <a:pPr>
                <a:defRPr/>
              </a:pPr>
              <a:t>7</a:t>
            </a:fld>
            <a:endParaRPr lang="en-US"/>
          </a:p>
        </p:txBody>
      </p:sp>
      <p:pic>
        <p:nvPicPr>
          <p:cNvPr id="8" name="Graphic 7" descr="Hummingbird">
            <a:extLst>
              <a:ext uri="{FF2B5EF4-FFF2-40B4-BE49-F238E27FC236}">
                <a16:creationId xmlns:a16="http://schemas.microsoft.com/office/drawing/2014/main" id="{25C6C5E3-0762-6563-FEC0-36D174E0C6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5935">
            <a:off x="7484899" y="677"/>
            <a:ext cx="1217847" cy="1217847"/>
          </a:xfrm>
          <a:prstGeom prst="rect">
            <a:avLst/>
          </a:prstGeom>
        </p:spPr>
      </p:pic>
      <p:sp>
        <p:nvSpPr>
          <p:cNvPr id="7" name="Right Arrow 6">
            <a:extLst>
              <a:ext uri="{FF2B5EF4-FFF2-40B4-BE49-F238E27FC236}">
                <a16:creationId xmlns:a16="http://schemas.microsoft.com/office/drawing/2014/main" id="{46597FDA-0691-ECFB-8222-D1BEA86B7F8E}"/>
              </a:ext>
            </a:extLst>
          </p:cNvPr>
          <p:cNvSpPr/>
          <p:nvPr/>
        </p:nvSpPr>
        <p:spPr bwMode="auto">
          <a:xfrm>
            <a:off x="200595" y="2748457"/>
            <a:ext cx="557048" cy="378372"/>
          </a:xfrm>
          <a:prstGeom prst="rightArrow">
            <a:avLst/>
          </a:prstGeom>
          <a:solidFill>
            <a:srgbClr val="C00000"/>
          </a:solidFill>
          <a:ln w="25400" cap="flat" cmpd="sng" algn="ctr">
            <a:noFill/>
            <a:prstDash val="solid"/>
            <a:round/>
            <a:headEnd type="none" w="sm" len="sm"/>
            <a:tailEnd type="triangle" w="lg" len="lg"/>
          </a:ln>
          <a:effectLst/>
        </p:spPr>
        <p:txBody>
          <a:bodyPr rtlCol="0" anchor="ctr"/>
          <a:lstStyle/>
          <a:p>
            <a:pPr algn="ctr"/>
            <a:endParaRPr lang="en-US"/>
          </a:p>
        </p:txBody>
      </p:sp>
      <p:grpSp>
        <p:nvGrpSpPr>
          <p:cNvPr id="13" name="Group 12">
            <a:extLst>
              <a:ext uri="{FF2B5EF4-FFF2-40B4-BE49-F238E27FC236}">
                <a16:creationId xmlns:a16="http://schemas.microsoft.com/office/drawing/2014/main" id="{BA3FF888-0209-76C4-CD64-DE5B61897A7C}"/>
              </a:ext>
            </a:extLst>
          </p:cNvPr>
          <p:cNvGrpSpPr/>
          <p:nvPr/>
        </p:nvGrpSpPr>
        <p:grpSpPr>
          <a:xfrm>
            <a:off x="6270186" y="2452744"/>
            <a:ext cx="566028" cy="2197413"/>
            <a:chOff x="6270186" y="2452744"/>
            <a:chExt cx="566028" cy="2197413"/>
          </a:xfrm>
        </p:grpSpPr>
        <p:pic>
          <p:nvPicPr>
            <p:cNvPr id="9" name="Graphic 8" descr="Present with solid fill">
              <a:extLst>
                <a:ext uri="{FF2B5EF4-FFF2-40B4-BE49-F238E27FC236}">
                  <a16:creationId xmlns:a16="http://schemas.microsoft.com/office/drawing/2014/main" id="{14753DE4-6A82-D495-457E-5BEFE469B5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0187" y="2452744"/>
              <a:ext cx="566026" cy="566026"/>
            </a:xfrm>
            <a:prstGeom prst="rect">
              <a:avLst/>
            </a:prstGeom>
          </p:spPr>
        </p:pic>
        <p:pic>
          <p:nvPicPr>
            <p:cNvPr id="10" name="Graphic 9" descr="Money outline">
              <a:extLst>
                <a:ext uri="{FF2B5EF4-FFF2-40B4-BE49-F238E27FC236}">
                  <a16:creationId xmlns:a16="http://schemas.microsoft.com/office/drawing/2014/main" id="{8543DAC2-C71B-3845-90D4-ECDFE0B57E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70187" y="3037159"/>
              <a:ext cx="566027" cy="566027"/>
            </a:xfrm>
            <a:prstGeom prst="rect">
              <a:avLst/>
            </a:prstGeom>
          </p:spPr>
        </p:pic>
        <p:pic>
          <p:nvPicPr>
            <p:cNvPr id="11" name="Graphic 10" descr="Connections with solid fill">
              <a:extLst>
                <a:ext uri="{FF2B5EF4-FFF2-40B4-BE49-F238E27FC236}">
                  <a16:creationId xmlns:a16="http://schemas.microsoft.com/office/drawing/2014/main" id="{B05CF76A-A0BD-4FD6-6057-A783EE1C1A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70187" y="3603186"/>
              <a:ext cx="566026" cy="566026"/>
            </a:xfrm>
            <a:prstGeom prst="rect">
              <a:avLst/>
            </a:prstGeom>
          </p:spPr>
        </p:pic>
        <p:pic>
          <p:nvPicPr>
            <p:cNvPr id="12" name="Graphic 11" descr="Telephone outline">
              <a:extLst>
                <a:ext uri="{FF2B5EF4-FFF2-40B4-BE49-F238E27FC236}">
                  <a16:creationId xmlns:a16="http://schemas.microsoft.com/office/drawing/2014/main" id="{E3D17F1C-6D3C-3B16-D888-4DBF45A25DF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70186" y="4084131"/>
              <a:ext cx="566026" cy="566026"/>
            </a:xfrm>
            <a:prstGeom prst="rect">
              <a:avLst/>
            </a:prstGeom>
          </p:spPr>
        </p:pic>
      </p:grpSp>
    </p:spTree>
    <p:extLst>
      <p:ext uri="{BB962C8B-B14F-4D97-AF65-F5344CB8AC3E}">
        <p14:creationId xmlns:p14="http://schemas.microsoft.com/office/powerpoint/2010/main" val="673632463"/>
      </p:ext>
    </p:extLst>
  </p:cSld>
  <p:clrMapOvr>
    <a:overrideClrMapping bg1="lt1" tx1="dk1" bg2="lt2" tx2="dk2" accent1="accent1" accent2="accent2" accent3="accent3" accent4="accent4" accent5="accent5" accent6="accent6" hlink="hlink" folHlink="folHlink"/>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D6FF">
            <a:alpha val="50000"/>
          </a:srgbClr>
        </a:solidFill>
        <a:effectLst/>
      </p:bgPr>
    </p:bg>
    <p:spTree>
      <p:nvGrpSpPr>
        <p:cNvPr id="1" name="">
          <a:extLst>
            <a:ext uri="{FF2B5EF4-FFF2-40B4-BE49-F238E27FC236}">
              <a16:creationId xmlns:a16="http://schemas.microsoft.com/office/drawing/2014/main" id="{1AE3E937-3767-7057-22A9-E532EC9EE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F7172-07C5-040B-4D63-11D4091F3FD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33E86F2-1503-5783-D820-83EA0C9C2B51}"/>
              </a:ext>
            </a:extLst>
          </p:cNvPr>
          <p:cNvSpPr>
            <a:spLocks noGrp="1"/>
          </p:cNvSpPr>
          <p:nvPr>
            <p:ph idx="1"/>
          </p:nvPr>
        </p:nvSpPr>
        <p:spPr/>
        <p:txBody>
          <a:bodyPr/>
          <a:lstStyle/>
          <a:p>
            <a:r>
              <a:rPr lang="en-US" dirty="0"/>
              <a:t>Intro – motivation</a:t>
            </a:r>
          </a:p>
          <a:p>
            <a:r>
              <a:rPr lang="en-US" dirty="0"/>
              <a:t>Fraud types in</a:t>
            </a:r>
          </a:p>
          <a:p>
            <a:pPr lvl="1"/>
            <a:r>
              <a:rPr lang="en-US" dirty="0"/>
              <a:t>F1) E-commerce</a:t>
            </a:r>
          </a:p>
          <a:p>
            <a:pPr lvl="2"/>
            <a:r>
              <a:rPr lang="en-US" dirty="0"/>
              <a:t>F1.1) ‘brushing’</a:t>
            </a:r>
          </a:p>
          <a:p>
            <a:pPr lvl="2"/>
            <a:r>
              <a:rPr lang="en-US" dirty="0"/>
              <a:t>F1.2) buyer-seller collusion</a:t>
            </a:r>
          </a:p>
          <a:p>
            <a:pPr lvl="2"/>
            <a:r>
              <a:rPr lang="en-US" dirty="0"/>
              <a:t>F1.3) fake reviews</a:t>
            </a:r>
          </a:p>
          <a:p>
            <a:pPr lvl="1"/>
            <a:r>
              <a:rPr lang="en-US" dirty="0"/>
              <a:t>F2) Financial networks</a:t>
            </a:r>
          </a:p>
          <a:p>
            <a:pPr lvl="1"/>
            <a:r>
              <a:rPr lang="en-US" dirty="0"/>
              <a:t>F3) …</a:t>
            </a:r>
          </a:p>
        </p:txBody>
      </p:sp>
      <p:sp>
        <p:nvSpPr>
          <p:cNvPr id="4" name="Date Placeholder 3">
            <a:extLst>
              <a:ext uri="{FF2B5EF4-FFF2-40B4-BE49-F238E27FC236}">
                <a16:creationId xmlns:a16="http://schemas.microsoft.com/office/drawing/2014/main" id="{16FE1C05-563A-D8A3-5C77-7F33ABA559F0}"/>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5F626920-9BA2-0B51-4947-A58C04CDAFE2}"/>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8F104BCD-4927-35F3-94C6-CBB1D1AC809E}"/>
              </a:ext>
            </a:extLst>
          </p:cNvPr>
          <p:cNvSpPr>
            <a:spLocks noGrp="1"/>
          </p:cNvSpPr>
          <p:nvPr>
            <p:ph type="sldNum" sz="quarter" idx="12"/>
          </p:nvPr>
        </p:nvSpPr>
        <p:spPr/>
        <p:txBody>
          <a:bodyPr/>
          <a:lstStyle/>
          <a:p>
            <a:pPr>
              <a:defRPr/>
            </a:pPr>
            <a:fld id="{F9B43987-7F84-BB4A-8611-CDF75B6A737D}" type="slidenum">
              <a:rPr lang="en-US" smtClean="0"/>
              <a:pPr>
                <a:defRPr/>
              </a:pPr>
              <a:t>8</a:t>
            </a:fld>
            <a:endParaRPr lang="en-US"/>
          </a:p>
        </p:txBody>
      </p:sp>
      <p:pic>
        <p:nvPicPr>
          <p:cNvPr id="8" name="Graphic 7" descr="Hummingbird">
            <a:extLst>
              <a:ext uri="{FF2B5EF4-FFF2-40B4-BE49-F238E27FC236}">
                <a16:creationId xmlns:a16="http://schemas.microsoft.com/office/drawing/2014/main" id="{BA6EF109-A5D7-A8D8-E773-93049C37F8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5935">
            <a:off x="7484899" y="677"/>
            <a:ext cx="1217847" cy="1217847"/>
          </a:xfrm>
          <a:prstGeom prst="rect">
            <a:avLst/>
          </a:prstGeom>
        </p:spPr>
      </p:pic>
      <p:sp>
        <p:nvSpPr>
          <p:cNvPr id="7" name="Right Arrow 6">
            <a:extLst>
              <a:ext uri="{FF2B5EF4-FFF2-40B4-BE49-F238E27FC236}">
                <a16:creationId xmlns:a16="http://schemas.microsoft.com/office/drawing/2014/main" id="{4DA35A39-5334-BD37-7478-AE17DB32EABC}"/>
              </a:ext>
            </a:extLst>
          </p:cNvPr>
          <p:cNvSpPr/>
          <p:nvPr/>
        </p:nvSpPr>
        <p:spPr bwMode="auto">
          <a:xfrm>
            <a:off x="200595" y="3137340"/>
            <a:ext cx="557048" cy="378372"/>
          </a:xfrm>
          <a:prstGeom prst="rightArrow">
            <a:avLst/>
          </a:prstGeom>
          <a:solidFill>
            <a:srgbClr val="C00000"/>
          </a:solidFill>
          <a:ln w="25400" cap="flat" cmpd="sng" algn="ctr">
            <a:noFill/>
            <a:prstDash val="solid"/>
            <a:round/>
            <a:headEnd type="none" w="sm" len="sm"/>
            <a:tailEnd type="triangle" w="lg" len="lg"/>
          </a:ln>
          <a:effectLst/>
        </p:spPr>
        <p:txBody>
          <a:bodyPr rtlCol="0" anchor="ctr"/>
          <a:lstStyle/>
          <a:p>
            <a:pPr algn="ctr"/>
            <a:endParaRPr lang="en-US"/>
          </a:p>
        </p:txBody>
      </p:sp>
      <p:pic>
        <p:nvPicPr>
          <p:cNvPr id="9" name="Graphic 8" descr="Present with solid fill">
            <a:extLst>
              <a:ext uri="{FF2B5EF4-FFF2-40B4-BE49-F238E27FC236}">
                <a16:creationId xmlns:a16="http://schemas.microsoft.com/office/drawing/2014/main" id="{14E47937-0B80-6AE5-612F-AB3EE07436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0187" y="2452744"/>
            <a:ext cx="566026" cy="566026"/>
          </a:xfrm>
          <a:prstGeom prst="rect">
            <a:avLst/>
          </a:prstGeom>
        </p:spPr>
      </p:pic>
      <p:pic>
        <p:nvPicPr>
          <p:cNvPr id="10" name="Graphic 9" descr="Money outline">
            <a:extLst>
              <a:ext uri="{FF2B5EF4-FFF2-40B4-BE49-F238E27FC236}">
                <a16:creationId xmlns:a16="http://schemas.microsoft.com/office/drawing/2014/main" id="{34C46BAB-1DD0-9C6F-32BA-32ECA04949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70187" y="4382478"/>
            <a:ext cx="566027" cy="566027"/>
          </a:xfrm>
          <a:prstGeom prst="rect">
            <a:avLst/>
          </a:prstGeom>
        </p:spPr>
      </p:pic>
    </p:spTree>
    <p:extLst>
      <p:ext uri="{BB962C8B-B14F-4D97-AF65-F5344CB8AC3E}">
        <p14:creationId xmlns:p14="http://schemas.microsoft.com/office/powerpoint/2010/main" val="512844309"/>
      </p:ext>
    </p:extLst>
  </p:cSld>
  <p:clrMapOvr>
    <a:overrideClrMapping bg1="lt1" tx1="dk1" bg2="lt2" tx2="dk2" accent1="accent1" accent2="accent2" accent3="accent3" accent4="accent4" accent5="accent5" accent6="accent6" hlink="hlink" folHlink="folHlink"/>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A328-68DF-DC1B-3EC2-A0492306D333}"/>
              </a:ext>
            </a:extLst>
          </p:cNvPr>
          <p:cNvSpPr>
            <a:spLocks noGrp="1"/>
          </p:cNvSpPr>
          <p:nvPr>
            <p:ph type="title"/>
          </p:nvPr>
        </p:nvSpPr>
        <p:spPr/>
        <p:txBody>
          <a:bodyPr/>
          <a:lstStyle/>
          <a:p>
            <a:r>
              <a:rPr lang="en-US" dirty="0"/>
              <a:t>F1: Fraud in e-commerce</a:t>
            </a:r>
          </a:p>
        </p:txBody>
      </p:sp>
      <p:sp>
        <p:nvSpPr>
          <p:cNvPr id="3" name="Content Placeholder 2">
            <a:extLst>
              <a:ext uri="{FF2B5EF4-FFF2-40B4-BE49-F238E27FC236}">
                <a16:creationId xmlns:a16="http://schemas.microsoft.com/office/drawing/2014/main" id="{740D6AD1-FE2C-FCC2-8ECB-D58BE2F8D6A8}"/>
              </a:ext>
            </a:extLst>
          </p:cNvPr>
          <p:cNvSpPr>
            <a:spLocks noGrp="1"/>
          </p:cNvSpPr>
          <p:nvPr>
            <p:ph idx="1"/>
          </p:nvPr>
        </p:nvSpPr>
        <p:spPr/>
        <p:txBody>
          <a:bodyPr/>
          <a:lstStyle/>
          <a:p>
            <a:r>
              <a:rPr lang="en-US" dirty="0"/>
              <a:t>F1.1. ‘brushing’ (</a:t>
            </a:r>
            <a:r>
              <a:rPr lang="en-US" dirty="0">
                <a:hlinkClick r:id="rId3"/>
              </a:rPr>
              <a:t>Wikipedia</a:t>
            </a:r>
            <a:r>
              <a:rPr lang="en-US" dirty="0"/>
              <a:t>; </a:t>
            </a:r>
            <a:r>
              <a:rPr lang="en-US" dirty="0">
                <a:hlinkClick r:id="rId4"/>
              </a:rPr>
              <a:t>WSJ</a:t>
            </a:r>
            <a:r>
              <a:rPr lang="en-US" dirty="0"/>
              <a:t> )</a:t>
            </a:r>
          </a:p>
          <a:p>
            <a:pPr lvl="1"/>
            <a:r>
              <a:rPr lang="en-US" dirty="0"/>
              <a:t>Un-wanted packages – why?</a:t>
            </a:r>
          </a:p>
        </p:txBody>
      </p:sp>
      <p:sp>
        <p:nvSpPr>
          <p:cNvPr id="4" name="Date Placeholder 3">
            <a:extLst>
              <a:ext uri="{FF2B5EF4-FFF2-40B4-BE49-F238E27FC236}">
                <a16:creationId xmlns:a16="http://schemas.microsoft.com/office/drawing/2014/main" id="{AC2F555B-14F2-F6F6-62F1-6672DB6C582F}"/>
              </a:ext>
            </a:extLst>
          </p:cNvPr>
          <p:cNvSpPr>
            <a:spLocks noGrp="1"/>
          </p:cNvSpPr>
          <p:nvPr>
            <p:ph type="dt" sz="half" idx="10"/>
          </p:nvPr>
        </p:nvSpPr>
        <p:spPr/>
        <p:txBody>
          <a:bodyPr/>
          <a:lstStyle/>
          <a:p>
            <a:pPr>
              <a:defRPr/>
            </a:pPr>
            <a:r>
              <a:rPr lang="en-US"/>
              <a:t>CMU 2024</a:t>
            </a:r>
            <a:endParaRPr lang="en-US" dirty="0"/>
          </a:p>
        </p:txBody>
      </p:sp>
      <p:sp>
        <p:nvSpPr>
          <p:cNvPr id="5" name="Footer Placeholder 4">
            <a:extLst>
              <a:ext uri="{FF2B5EF4-FFF2-40B4-BE49-F238E27FC236}">
                <a16:creationId xmlns:a16="http://schemas.microsoft.com/office/drawing/2014/main" id="{CB288995-883D-A340-77E8-266C1FD64F4B}"/>
              </a:ext>
            </a:extLst>
          </p:cNvPr>
          <p:cNvSpPr>
            <a:spLocks noGrp="1"/>
          </p:cNvSpPr>
          <p:nvPr>
            <p:ph type="ftr" sz="quarter" idx="11"/>
          </p:nvPr>
        </p:nvSpPr>
        <p:spPr/>
        <p:txBody>
          <a:bodyPr/>
          <a:lstStyle/>
          <a:p>
            <a:pPr>
              <a:defRPr/>
            </a:pPr>
            <a:r>
              <a:rPr lang="en-US"/>
              <a:t>C. Faloutsos</a:t>
            </a:r>
          </a:p>
        </p:txBody>
      </p:sp>
      <p:sp>
        <p:nvSpPr>
          <p:cNvPr id="6" name="Slide Number Placeholder 5">
            <a:extLst>
              <a:ext uri="{FF2B5EF4-FFF2-40B4-BE49-F238E27FC236}">
                <a16:creationId xmlns:a16="http://schemas.microsoft.com/office/drawing/2014/main" id="{BC8DD780-8C36-E347-925F-A7FBB9A53675}"/>
              </a:ext>
            </a:extLst>
          </p:cNvPr>
          <p:cNvSpPr>
            <a:spLocks noGrp="1"/>
          </p:cNvSpPr>
          <p:nvPr>
            <p:ph type="sldNum" sz="quarter" idx="12"/>
          </p:nvPr>
        </p:nvSpPr>
        <p:spPr/>
        <p:txBody>
          <a:bodyPr/>
          <a:lstStyle/>
          <a:p>
            <a:pPr>
              <a:defRPr/>
            </a:pPr>
            <a:fld id="{F9B43987-7F84-BB4A-8611-CDF75B6A737D}" type="slidenum">
              <a:rPr lang="en-US" smtClean="0"/>
              <a:pPr>
                <a:defRPr/>
              </a:pPr>
              <a:t>9</a:t>
            </a:fld>
            <a:endParaRPr lang="en-US"/>
          </a:p>
        </p:txBody>
      </p:sp>
      <p:cxnSp>
        <p:nvCxnSpPr>
          <p:cNvPr id="8" name="Straight Connector 7">
            <a:extLst>
              <a:ext uri="{FF2B5EF4-FFF2-40B4-BE49-F238E27FC236}">
                <a16:creationId xmlns:a16="http://schemas.microsoft.com/office/drawing/2014/main" id="{366BA703-D95E-718F-8126-4000221469C3}"/>
              </a:ext>
            </a:extLst>
          </p:cNvPr>
          <p:cNvCxnSpPr>
            <a:cxnSpLocks/>
          </p:cNvCxnSpPr>
          <p:nvPr/>
        </p:nvCxnSpPr>
        <p:spPr bwMode="auto">
          <a:xfrm flipH="1">
            <a:off x="5002753" y="3637584"/>
            <a:ext cx="1135347" cy="264795"/>
          </a:xfrm>
          <a:prstGeom prst="line">
            <a:avLst/>
          </a:prstGeom>
          <a:solidFill>
            <a:schemeClr val="accent1"/>
          </a:solidFill>
          <a:ln w="12700" cap="flat" cmpd="sng" algn="ctr">
            <a:solidFill>
              <a:schemeClr val="tx1"/>
            </a:solidFill>
            <a:prstDash val="solid"/>
            <a:round/>
            <a:headEnd type="stealth" w="lg" len="lg"/>
            <a:tailEnd type="none" w="med" len="med"/>
          </a:ln>
          <a:effectLst/>
        </p:spPr>
      </p:cxnSp>
      <p:sp>
        <p:nvSpPr>
          <p:cNvPr id="14" name="TextBox 13">
            <a:extLst>
              <a:ext uri="{FF2B5EF4-FFF2-40B4-BE49-F238E27FC236}">
                <a16:creationId xmlns:a16="http://schemas.microsoft.com/office/drawing/2014/main" id="{F17C7B93-D740-96B6-D310-1F4EAF71A963}"/>
              </a:ext>
            </a:extLst>
          </p:cNvPr>
          <p:cNvSpPr txBox="1"/>
          <p:nvPr/>
        </p:nvSpPr>
        <p:spPr>
          <a:xfrm rot="5400000">
            <a:off x="6326491" y="4589690"/>
            <a:ext cx="642260" cy="400110"/>
          </a:xfrm>
          <a:prstGeom prst="rect">
            <a:avLst/>
          </a:prstGeom>
          <a:noFill/>
        </p:spPr>
        <p:txBody>
          <a:bodyPr wrap="square" rtlCol="0">
            <a:spAutoFit/>
          </a:bodyPr>
          <a:lstStyle/>
          <a:p>
            <a:r>
              <a:rPr lang="en-US" sz="2000" b="1" dirty="0"/>
              <a:t>…</a:t>
            </a:r>
          </a:p>
        </p:txBody>
      </p:sp>
      <p:pic>
        <p:nvPicPr>
          <p:cNvPr id="16" name="Graphic 15" descr="Male profile">
            <a:extLst>
              <a:ext uri="{FF2B5EF4-FFF2-40B4-BE49-F238E27FC236}">
                <a16:creationId xmlns:a16="http://schemas.microsoft.com/office/drawing/2014/main" id="{9700829C-31F1-339E-A690-1BD72E8E96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1852" y="5150313"/>
            <a:ext cx="588953" cy="588953"/>
          </a:xfrm>
          <a:prstGeom prst="rect">
            <a:avLst/>
          </a:prstGeom>
        </p:spPr>
      </p:pic>
      <p:pic>
        <p:nvPicPr>
          <p:cNvPr id="17" name="Graphic 16" descr="Male profile">
            <a:extLst>
              <a:ext uri="{FF2B5EF4-FFF2-40B4-BE49-F238E27FC236}">
                <a16:creationId xmlns:a16="http://schemas.microsoft.com/office/drawing/2014/main" id="{A3E48566-2E9A-53F3-46DB-C1C7D5D448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58723" y="3840224"/>
            <a:ext cx="588953" cy="588953"/>
          </a:xfrm>
          <a:prstGeom prst="rect">
            <a:avLst/>
          </a:prstGeom>
        </p:spPr>
      </p:pic>
      <p:pic>
        <p:nvPicPr>
          <p:cNvPr id="18" name="Graphic 17" descr="Female Profile">
            <a:extLst>
              <a:ext uri="{FF2B5EF4-FFF2-40B4-BE49-F238E27FC236}">
                <a16:creationId xmlns:a16="http://schemas.microsoft.com/office/drawing/2014/main" id="{080ABED5-EEAC-3297-FDB3-AA65595A89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8722" y="3214678"/>
            <a:ext cx="588953" cy="588953"/>
          </a:xfrm>
          <a:prstGeom prst="rect">
            <a:avLst/>
          </a:prstGeom>
        </p:spPr>
      </p:pic>
      <p:pic>
        <p:nvPicPr>
          <p:cNvPr id="19" name="Graphic 18" descr="Watch">
            <a:extLst>
              <a:ext uri="{FF2B5EF4-FFF2-40B4-BE49-F238E27FC236}">
                <a16:creationId xmlns:a16="http://schemas.microsoft.com/office/drawing/2014/main" id="{CC715009-B18C-FB59-A5FE-4F5A23DE266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36603" y="3311809"/>
            <a:ext cx="314274" cy="314274"/>
          </a:xfrm>
          <a:prstGeom prst="rect">
            <a:avLst/>
          </a:prstGeom>
        </p:spPr>
      </p:pic>
      <p:pic>
        <p:nvPicPr>
          <p:cNvPr id="25" name="Graphic 24" descr="Factory with solid fill">
            <a:extLst>
              <a:ext uri="{FF2B5EF4-FFF2-40B4-BE49-F238E27FC236}">
                <a16:creationId xmlns:a16="http://schemas.microsoft.com/office/drawing/2014/main" id="{853DBF1B-B8F1-29C7-27D4-EF9F6314F44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08019" y="3359425"/>
            <a:ext cx="894733" cy="894733"/>
          </a:xfrm>
          <a:prstGeom prst="rect">
            <a:avLst/>
          </a:prstGeom>
        </p:spPr>
      </p:pic>
      <p:cxnSp>
        <p:nvCxnSpPr>
          <p:cNvPr id="27" name="Straight Connector 26">
            <a:extLst>
              <a:ext uri="{FF2B5EF4-FFF2-40B4-BE49-F238E27FC236}">
                <a16:creationId xmlns:a16="http://schemas.microsoft.com/office/drawing/2014/main" id="{4BEDDDD5-01A6-FCA8-4E06-96CA2C4A5899}"/>
              </a:ext>
            </a:extLst>
          </p:cNvPr>
          <p:cNvCxnSpPr>
            <a:cxnSpLocks/>
            <a:stCxn id="17" idx="1"/>
          </p:cNvCxnSpPr>
          <p:nvPr/>
        </p:nvCxnSpPr>
        <p:spPr bwMode="auto">
          <a:xfrm flipH="1" flipV="1">
            <a:off x="5015102" y="3949872"/>
            <a:ext cx="1243621" cy="184829"/>
          </a:xfrm>
          <a:prstGeom prst="line">
            <a:avLst/>
          </a:prstGeom>
          <a:solidFill>
            <a:schemeClr val="accent1"/>
          </a:solidFill>
          <a:ln w="12700" cap="flat" cmpd="sng" algn="ctr">
            <a:solidFill>
              <a:schemeClr val="tx1"/>
            </a:solidFill>
            <a:prstDash val="solid"/>
            <a:round/>
            <a:headEnd type="stealth" w="lg" len="lg"/>
            <a:tailEnd type="none" w="med" len="med"/>
          </a:ln>
          <a:effectLst/>
        </p:spPr>
      </p:cxnSp>
      <p:cxnSp>
        <p:nvCxnSpPr>
          <p:cNvPr id="28" name="Straight Connector 27">
            <a:extLst>
              <a:ext uri="{FF2B5EF4-FFF2-40B4-BE49-F238E27FC236}">
                <a16:creationId xmlns:a16="http://schemas.microsoft.com/office/drawing/2014/main" id="{43EDD45E-748C-059B-5B16-8DEA80962728}"/>
              </a:ext>
            </a:extLst>
          </p:cNvPr>
          <p:cNvCxnSpPr>
            <a:cxnSpLocks/>
            <a:stCxn id="16" idx="1"/>
          </p:cNvCxnSpPr>
          <p:nvPr/>
        </p:nvCxnSpPr>
        <p:spPr bwMode="auto">
          <a:xfrm flipH="1" flipV="1">
            <a:off x="5015102" y="4012027"/>
            <a:ext cx="1276750" cy="1432763"/>
          </a:xfrm>
          <a:prstGeom prst="line">
            <a:avLst/>
          </a:prstGeom>
          <a:solidFill>
            <a:schemeClr val="accent1"/>
          </a:solidFill>
          <a:ln w="12700" cap="flat" cmpd="sng" algn="ctr">
            <a:solidFill>
              <a:schemeClr val="tx1"/>
            </a:solidFill>
            <a:prstDash val="solid"/>
            <a:round/>
            <a:headEnd type="stealth" w="lg" len="lg"/>
            <a:tailEnd type="none" w="med" len="med"/>
          </a:ln>
          <a:effectLst/>
        </p:spPr>
      </p:cxnSp>
      <p:pic>
        <p:nvPicPr>
          <p:cNvPr id="34" name="Graphic 33" descr="Watch">
            <a:extLst>
              <a:ext uri="{FF2B5EF4-FFF2-40B4-BE49-F238E27FC236}">
                <a16:creationId xmlns:a16="http://schemas.microsoft.com/office/drawing/2014/main" id="{EA5923D1-9ECE-C849-E855-B3997BAE863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702898" y="3752932"/>
            <a:ext cx="314274" cy="314274"/>
          </a:xfrm>
          <a:prstGeom prst="rect">
            <a:avLst/>
          </a:prstGeom>
        </p:spPr>
      </p:pic>
      <p:pic>
        <p:nvPicPr>
          <p:cNvPr id="35" name="Graphic 34" descr="Watch">
            <a:extLst>
              <a:ext uri="{FF2B5EF4-FFF2-40B4-BE49-F238E27FC236}">
                <a16:creationId xmlns:a16="http://schemas.microsoft.com/office/drawing/2014/main" id="{C6DDAAE8-A8ED-C899-69FE-572923139DC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69770" y="4422691"/>
            <a:ext cx="314274" cy="314274"/>
          </a:xfrm>
          <a:prstGeom prst="rect">
            <a:avLst/>
          </a:prstGeom>
        </p:spPr>
      </p:pic>
    </p:spTree>
    <p:extLst>
      <p:ext uri="{BB962C8B-B14F-4D97-AF65-F5344CB8AC3E}">
        <p14:creationId xmlns:p14="http://schemas.microsoft.com/office/powerpoint/2010/main" val="3564701269"/>
      </p:ext>
    </p:extLst>
  </p:cSld>
  <p:clrMapOvr>
    <a:masterClrMapping/>
  </p:clrMapOvr>
  <p:transition/>
</p:sld>
</file>

<file path=ppt/theme/theme1.xml><?xml version="1.0" encoding="utf-8"?>
<a:theme xmlns:a="http://schemas.openxmlformats.org/drawingml/2006/main" name="template">
  <a:themeElements>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fontScheme name="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sm" len="sm"/>
          <a:tailEnd type="triangle" w="lg" len="lg"/>
        </a:ln>
        <a:effectLst/>
      </a:spPr>
      <a:bodyPr rtlCol="0" anchor="ctr"/>
      <a:lstStyle>
        <a:defPPr algn="ctr">
          <a:defRPr/>
        </a:defPPr>
      </a:lstStyle>
    </a:spDef>
    <a:lnDef>
      <a:spPr bwMode="auto">
        <a:solidFill>
          <a:schemeClr val="accent1"/>
        </a:solidFill>
        <a:ln w="3175" cap="flat" cmpd="sng" algn="ctr">
          <a:solidFill>
            <a:schemeClr val="tx1"/>
          </a:solidFill>
          <a:prstDash val="solid"/>
          <a:round/>
          <a:headEnd type="none" w="sm" len="sm"/>
          <a:tailEnd type="none" w="med" len="med"/>
        </a:ln>
        <a:effectLst/>
      </a:spPr>
      <a:body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 8">
        <a:dk1>
          <a:srgbClr val="0066FF"/>
        </a:dk1>
        <a:lt1>
          <a:srgbClr val="FFFFFF"/>
        </a:lt1>
        <a:dk2>
          <a:srgbClr val="FF33CC"/>
        </a:dk2>
        <a:lt2>
          <a:srgbClr val="808080"/>
        </a:lt2>
        <a:accent1>
          <a:srgbClr val="FF3300"/>
        </a:accent1>
        <a:accent2>
          <a:srgbClr val="FF3300"/>
        </a:accent2>
        <a:accent3>
          <a:srgbClr val="FFFFFF"/>
        </a:accent3>
        <a:accent4>
          <a:srgbClr val="0056DA"/>
        </a:accent4>
        <a:accent5>
          <a:srgbClr val="FFADAA"/>
        </a:accent5>
        <a:accent6>
          <a:srgbClr val="E72D00"/>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template 9">
        <a:dk1>
          <a:srgbClr val="0000CC"/>
        </a:dk1>
        <a:lt1>
          <a:srgbClr val="FFFFFF"/>
        </a:lt1>
        <a:dk2>
          <a:srgbClr val="CC0000"/>
        </a:dk2>
        <a:lt2>
          <a:srgbClr val="808080"/>
        </a:lt2>
        <a:accent1>
          <a:srgbClr val="FFFFFF"/>
        </a:accent1>
        <a:accent2>
          <a:srgbClr val="FF3300"/>
        </a:accent2>
        <a:accent3>
          <a:srgbClr val="FFFFFF"/>
        </a:accent3>
        <a:accent4>
          <a:srgbClr val="0000AE"/>
        </a:accent4>
        <a:accent5>
          <a:srgbClr val="FFFFFF"/>
        </a:accent5>
        <a:accent6>
          <a:srgbClr val="E72D00"/>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template 10">
        <a:dk1>
          <a:srgbClr val="0000CC"/>
        </a:dk1>
        <a:lt1>
          <a:srgbClr val="FFFFFF"/>
        </a:lt1>
        <a:dk2>
          <a:srgbClr val="CC0000"/>
        </a:dk2>
        <a:lt2>
          <a:srgbClr val="808080"/>
        </a:lt2>
        <a:accent1>
          <a:srgbClr val="FF3300"/>
        </a:accent1>
        <a:accent2>
          <a:srgbClr val="FF3300"/>
        </a:accent2>
        <a:accent3>
          <a:srgbClr val="FFFFFF"/>
        </a:accent3>
        <a:accent4>
          <a:srgbClr val="0000AE"/>
        </a:accent4>
        <a:accent5>
          <a:srgbClr val="FFADAA"/>
        </a:accent5>
        <a:accent6>
          <a:srgbClr val="E72D00"/>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762D342-E3C8-0441-AAB2-96AB9EE99123}" vid="{1F6919B9-4D7C-7E4B-A4FB-B430CBE110C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themeOverride>
</file>

<file path=ppt/theme/themeOverride2.xml><?xml version="1.0" encoding="utf-8"?>
<a:themeOverride xmlns:a="http://schemas.openxmlformats.org/drawingml/2006/main">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themeOverride>
</file>

<file path=ppt/theme/themeOverride3.xml><?xml version="1.0" encoding="utf-8"?>
<a:themeOverride xmlns:a="http://schemas.openxmlformats.org/drawingml/2006/main">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themeOverride>
</file>

<file path=ppt/theme/themeOverride4.xml><?xml version="1.0" encoding="utf-8"?>
<a:themeOverride xmlns:a="http://schemas.openxmlformats.org/drawingml/2006/main">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themeOverride>
</file>

<file path=ppt/theme/themeOverride5.xml><?xml version="1.0" encoding="utf-8"?>
<a:themeOverride xmlns:a="http://schemas.openxmlformats.org/drawingml/2006/main">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themeOverride>
</file>

<file path=ppt/theme/themeOverride6.xml><?xml version="1.0" encoding="utf-8"?>
<a:themeOverride xmlns:a="http://schemas.openxmlformats.org/drawingml/2006/main">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themeOverride>
</file>

<file path=ppt/theme/themeOverride7.xml><?xml version="1.0" encoding="utf-8"?>
<a:themeOverride xmlns:a="http://schemas.openxmlformats.org/drawingml/2006/main">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themeOverride>
</file>

<file path=ppt/theme/themeOverride8.xml><?xml version="1.0" encoding="utf-8"?>
<a:themeOverride xmlns:a="http://schemas.openxmlformats.org/drawingml/2006/main">
  <a:clrScheme name="template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9988</TotalTime>
  <Words>1840</Words>
  <Application>Microsoft Macintosh PowerPoint</Application>
  <PresentationFormat>On-screen Show (4:3)</PresentationFormat>
  <Paragraphs>342</Paragraphs>
  <Slides>31</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31</vt:i4>
      </vt:variant>
      <vt:variant>
        <vt:lpstr>Custom Shows</vt:lpstr>
      </vt:variant>
      <vt:variant>
        <vt:i4>1</vt:i4>
      </vt:variant>
    </vt:vector>
  </HeadingPairs>
  <TitlesOfParts>
    <vt:vector size="37" baseType="lpstr">
      <vt:lpstr>Söhne</vt:lpstr>
      <vt:lpstr>Andale Mono</vt:lpstr>
      <vt:lpstr>Arial</vt:lpstr>
      <vt:lpstr>Times New Roman</vt:lpstr>
      <vt:lpstr>template</vt:lpstr>
      <vt:lpstr>Fraud detection in real-life graphs</vt:lpstr>
      <vt:lpstr>Outline</vt:lpstr>
      <vt:lpstr>Graphs are everywhere!</vt:lpstr>
      <vt:lpstr>e-commerce examples</vt:lpstr>
      <vt:lpstr>Social networks</vt:lpstr>
      <vt:lpstr>Cyber-security</vt:lpstr>
      <vt:lpstr>Outline</vt:lpstr>
      <vt:lpstr>Outline</vt:lpstr>
      <vt:lpstr>F1: Fraud in e-commerce</vt:lpstr>
      <vt:lpstr>F1: Fraud in e-commerce</vt:lpstr>
      <vt:lpstr>Outline</vt:lpstr>
      <vt:lpstr>F1: Fraud in e-commerce</vt:lpstr>
      <vt:lpstr>E-bay Fraud detection</vt:lpstr>
      <vt:lpstr>E-bay Fraud detection</vt:lpstr>
      <vt:lpstr>E-bay Fraud detection - NetProbe</vt:lpstr>
      <vt:lpstr>Popular press</vt:lpstr>
      <vt:lpstr>Outline</vt:lpstr>
      <vt:lpstr>F1: Fraud in e-commerce</vt:lpstr>
      <vt:lpstr>F1: Fraud in e-commerce</vt:lpstr>
      <vt:lpstr>F1: Fraud in e-commerce</vt:lpstr>
      <vt:lpstr>F1: Fraud in e-commerce</vt:lpstr>
      <vt:lpstr>Outline</vt:lpstr>
      <vt:lpstr>F3: Fraud in social networks</vt:lpstr>
      <vt:lpstr>F3) Fraud in social networks</vt:lpstr>
      <vt:lpstr>Outline</vt:lpstr>
      <vt:lpstr>F4) Phonecall graphs</vt:lpstr>
      <vt:lpstr>Outline</vt:lpstr>
      <vt:lpstr>TgraphSpot: Fast and Effective Anomaly Detection for Time-Evolving Graphs IEEE BigData, 2022</vt:lpstr>
      <vt:lpstr>Authors</vt:lpstr>
      <vt:lpstr>System Overview - current</vt:lpstr>
      <vt:lpstr>Conclusions</vt:lpstr>
      <vt:lpstr>short version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and Time Series Mining: Tools and Applications</dc:title>
  <dc:creator>Christos Nick Faloutsos</dc:creator>
  <dc:description>NYU - WIN 2009_x000d_
_x000d_
</dc:description>
  <cp:lastModifiedBy>Christos Nick Faloutsos</cp:lastModifiedBy>
  <cp:revision>228</cp:revision>
  <cp:lastPrinted>2019-10-07T07:07:49Z</cp:lastPrinted>
  <dcterms:created xsi:type="dcterms:W3CDTF">2019-11-12T02:59:25Z</dcterms:created>
  <dcterms:modified xsi:type="dcterms:W3CDTF">2024-11-13T04:58:22Z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christos@cs.cmu.edu</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C:\WINDOWS\DESKTOP\junk\salerno</vt:lpwstr>
  </property>
</Properties>
</file>