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20" r:id="rId2"/>
    <p:sldId id="421" r:id="rId3"/>
    <p:sldId id="424" r:id="rId4"/>
    <p:sldId id="425" r:id="rId5"/>
    <p:sldId id="426" r:id="rId6"/>
    <p:sldId id="427" r:id="rId7"/>
    <p:sldId id="422" r:id="rId8"/>
    <p:sldId id="428" r:id="rId9"/>
    <p:sldId id="423" r:id="rId10"/>
    <p:sldId id="429" r:id="rId11"/>
    <p:sldId id="430" r:id="rId12"/>
    <p:sldId id="431" r:id="rId13"/>
    <p:sldId id="432" r:id="rId14"/>
    <p:sldId id="433" r:id="rId15"/>
    <p:sldId id="434" r:id="rId16"/>
    <p:sldId id="436" r:id="rId17"/>
    <p:sldId id="437" r:id="rId18"/>
    <p:sldId id="438" r:id="rId19"/>
    <p:sldId id="439" r:id="rId20"/>
    <p:sldId id="440" r:id="rId21"/>
    <p:sldId id="442" r:id="rId22"/>
    <p:sldId id="441" r:id="rId23"/>
    <p:sldId id="260" r:id="rId24"/>
    <p:sldId id="444" r:id="rId25"/>
    <p:sldId id="445" r:id="rId26"/>
    <p:sldId id="447" r:id="rId27"/>
    <p:sldId id="446" r:id="rId28"/>
    <p:sldId id="448" r:id="rId29"/>
    <p:sldId id="449" r:id="rId30"/>
    <p:sldId id="450" r:id="rId31"/>
    <p:sldId id="45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CC99FF"/>
    <a:srgbClr val="C0C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335" autoAdjust="0"/>
  </p:normalViewPr>
  <p:slideViewPr>
    <p:cSldViewPr snapToGrid="0">
      <p:cViewPr varScale="1">
        <p:scale>
          <a:sx n="58" d="100"/>
          <a:sy n="58" d="100"/>
        </p:scale>
        <p:origin x="1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.uk/detail/illustration/creative-light-bulb-cartoon-royalty-free-illustration/115066830?phrase=light%20bulb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ettyimages.com/detail/illustration/monkey-scratching-its-head-royalty-free-illustration/1213154404" TargetMode="External"/><Relationship Id="rId5" Type="http://schemas.openxmlformats.org/officeDocument/2006/relationships/hyperlink" Target="https://www.gettyimages.co.uk/detail/illustration/danger-triangle-icon-royalty-free-illustration/1407160246" TargetMode="External"/><Relationship Id="rId4" Type="http://schemas.openxmlformats.org/officeDocument/2006/relationships/hyperlink" Target="https://www.gettyimages.co.uk/detail/photo/united-states-coins-royalty-free-image/157532065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https://www.gettyimages.co.uk/detail/illustration/man-get-the-idea-light-bulb-as-symbol-of-royalty-free-illustration/1358666737?phrase=idea%20clipart%20bulb%20with%20face  </a:t>
            </a:r>
            <a:r>
              <a:rPr lang="en-US" b="1" dirty="0"/>
              <a:t>(repeated from </a:t>
            </a:r>
            <a:r>
              <a:rPr lang="en-US" b="1" dirty="0" err="1"/>
              <a:t>chpt</a:t>
            </a:r>
            <a:r>
              <a:rPr lang="en-US" b="1" dirty="0"/>
              <a:t> 5)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https://www.gettyimages.co.uk/detail/illustration/creative-light-bulb-cartoon-royalty-free-illustration/115066830?phrase=light%20bulb</a:t>
            </a:r>
            <a:r>
              <a:rPr lang="en-US" dirty="0"/>
              <a:t>  </a:t>
            </a:r>
            <a:r>
              <a:rPr lang="en-US" b="1" dirty="0"/>
              <a:t>(repeated from </a:t>
            </a:r>
            <a:r>
              <a:rPr lang="en-US" b="1" dirty="0" err="1"/>
              <a:t>chpt</a:t>
            </a:r>
            <a:r>
              <a:rPr lang="en-US" b="1" dirty="0"/>
              <a:t> 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https://www.gettyimages.co.uk/detail/photo/united-states-coins-royalty-free-image/157532065</a:t>
            </a:r>
            <a:r>
              <a:rPr lang="en-US" dirty="0"/>
              <a:t>  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(repeated from </a:t>
            </a:r>
            <a:r>
              <a:rPr lang="en-US" sz="1400" b="1" dirty="0" err="1">
                <a:solidFill>
                  <a:srgbClr val="FF0000"/>
                </a:solidFill>
              </a:rPr>
              <a:t>chpt</a:t>
            </a:r>
            <a:r>
              <a:rPr lang="en-US" sz="1400" b="1" dirty="0">
                <a:solidFill>
                  <a:srgbClr val="FF0000"/>
                </a:solidFill>
              </a:rPr>
              <a:t> 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https://www.gettyimages.co.uk/detail/illustration/danger-triangle-icon-royalty-free-illustration/1407160246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>
                <a:hlinkClick r:id="rId6"/>
              </a:rPr>
              <a:t>https://www.gettyimages.com/detail/illustration/monkey-scratching-its-head-royalty-free-illustration/1213154404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90C0-AD53-4D46-BDD0-2E214C8E85B8}" type="datetime1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2029" y="6356350"/>
            <a:ext cx="4441371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E14F-FF22-41FC-964F-2F9DAFB1576E}" type="datetime1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BB5-FCAF-4075-B26A-10AA92DEC03C}" type="datetime1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0BE7-1E13-4841-9C05-FE3E8ED8ABF7}" type="datetime1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5498-E8C3-406D-BA32-1AF647D59AC4}" type="datetime1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CF96-54DD-4ED9-A0A7-CAB5C9C762B2}" type="datetime1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FEC2-9DA4-49E5-A990-7A89824FB4F8}" type="datetime1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73CB-4D38-4C83-8517-6813C956F158}" type="datetime1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64A7-586D-4BF9-BBDC-AA60AC5500F6}" type="datetime1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00FB-F0DF-421E-B731-8B905691F1E5}" type="datetime1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D07E-3EDC-45AC-A4F2-1D34955B9A7D}" type="datetime1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5917-10FD-459B-B64D-B0966964B33B}" type="datetime1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7.png"/><Relationship Id="rId5" Type="http://schemas.openxmlformats.org/officeDocument/2006/relationships/image" Target="../media/image4.jpeg"/><Relationship Id="rId10" Type="http://schemas.openxmlformats.org/officeDocument/2006/relationships/image" Target="../media/image36.png"/><Relationship Id="rId4" Type="http://schemas.openxmlformats.org/officeDocument/2006/relationships/image" Target="../media/image3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20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12" Type="http://schemas.openxmlformats.org/officeDocument/2006/relationships/image" Target="../media/image8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81.png"/><Relationship Id="rId5" Type="http://schemas.openxmlformats.org/officeDocument/2006/relationships/image" Target="../media/image4.jpeg"/><Relationship Id="rId10" Type="http://schemas.openxmlformats.org/officeDocument/2006/relationships/image" Target="../media/image80.png"/><Relationship Id="rId4" Type="http://schemas.openxmlformats.org/officeDocument/2006/relationships/image" Target="../media/image3.jpe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3.jpe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24.png"/><Relationship Id="rId10" Type="http://schemas.openxmlformats.org/officeDocument/2006/relationships/image" Target="../media/image88.png"/><Relationship Id="rId4" Type="http://schemas.openxmlformats.org/officeDocument/2006/relationships/image" Target="../media/image4.jpeg"/><Relationship Id="rId9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3.png"/><Relationship Id="rId7" Type="http://schemas.openxmlformats.org/officeDocument/2006/relationships/image" Target="../media/image103.png"/><Relationship Id="rId12" Type="http://schemas.openxmlformats.org/officeDocument/2006/relationships/image" Target="../media/image9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106.png"/><Relationship Id="rId10" Type="http://schemas.openxmlformats.org/officeDocument/2006/relationships/image" Target="../media/image94.png"/><Relationship Id="rId4" Type="http://schemas.openxmlformats.org/officeDocument/2006/relationships/image" Target="../media/image92.png"/><Relationship Id="rId9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6.png"/><Relationship Id="rId7" Type="http://schemas.openxmlformats.org/officeDocument/2006/relationships/image" Target="../media/image11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00.png"/><Relationship Id="rId4" Type="http://schemas.openxmlformats.org/officeDocument/2006/relationships/image" Target="../media/image101.png"/><Relationship Id="rId9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7" Type="http://schemas.openxmlformats.org/officeDocument/2006/relationships/image" Target="../media/image45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220.png"/><Relationship Id="rId9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9.jpeg"/><Relationship Id="rId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0.png"/><Relationship Id="rId7" Type="http://schemas.openxmlformats.org/officeDocument/2006/relationships/image" Target="../media/image1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11" Type="http://schemas.openxmlformats.org/officeDocument/2006/relationships/image" Target="../media/image127.png"/><Relationship Id="rId5" Type="http://schemas.openxmlformats.org/officeDocument/2006/relationships/image" Target="../media/image122.png"/><Relationship Id="rId10" Type="http://schemas.openxmlformats.org/officeDocument/2006/relationships/image" Target="../media/image128.png"/><Relationship Id="rId4" Type="http://schemas.openxmlformats.org/officeDocument/2006/relationships/image" Target="../media/image121.png"/><Relationship Id="rId9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4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image" Target="../media/image135.png"/><Relationship Id="rId5" Type="http://schemas.openxmlformats.org/officeDocument/2006/relationships/image" Target="../media/image1230.png"/><Relationship Id="rId10" Type="http://schemas.openxmlformats.org/officeDocument/2006/relationships/image" Target="../media/image130.png"/><Relationship Id="rId4" Type="http://schemas.openxmlformats.org/officeDocument/2006/relationships/image" Target="../media/image1220.png"/><Relationship Id="rId9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9.png"/><Relationship Id="rId7" Type="http://schemas.openxmlformats.org/officeDocument/2006/relationships/image" Target="../media/image15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16.png"/><Relationship Id="rId4" Type="http://schemas.openxmlformats.org/officeDocument/2006/relationships/image" Target="../media/image1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10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8967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Chapter 18</a:t>
            </a:r>
            <a:br>
              <a:rPr lang="en-US" dirty="0"/>
            </a:br>
            <a:r>
              <a:rPr lang="en-US" dirty="0"/>
              <a:t>Tail Bounds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6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22D7F5-F89D-F94C-31C9-438B917DCA6E}"/>
              </a:ext>
            </a:extLst>
          </p:cNvPr>
          <p:cNvSpPr/>
          <p:nvPr/>
        </p:nvSpPr>
        <p:spPr>
          <a:xfrm>
            <a:off x="390534" y="3553522"/>
            <a:ext cx="11151357" cy="2985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Chebyshev’s Bound on Running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/>
              <p:nvPr/>
            </p:nvSpPr>
            <p:spPr>
              <a:xfrm>
                <a:off x="303301" y="3647257"/>
                <a:ext cx="5734396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Number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Heads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01" y="3647257"/>
                <a:ext cx="5734396" cy="922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52FDE7A-753D-A159-9722-2B0ADA7475F3}"/>
              </a:ext>
            </a:extLst>
          </p:cNvPr>
          <p:cNvGrpSpPr/>
          <p:nvPr/>
        </p:nvGrpSpPr>
        <p:grpSpPr>
          <a:xfrm>
            <a:off x="452064" y="1273527"/>
            <a:ext cx="11056764" cy="1674972"/>
            <a:chOff x="651761" y="3648865"/>
            <a:chExt cx="11056764" cy="167497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F2BAE2-567A-B817-8026-C2E602887B9D}"/>
                </a:ext>
              </a:extLst>
            </p:cNvPr>
            <p:cNvSpPr/>
            <p:nvPr/>
          </p:nvSpPr>
          <p:spPr>
            <a:xfrm>
              <a:off x="651761" y="3648865"/>
              <a:ext cx="11056764" cy="1674972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/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ym typeface="Symbol" panose="05050102010706020507" pitchFamily="18" charset="2"/>
                    </a:rPr>
                    <a:t>Flip a fair coin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times: 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964" t="-10526" r="-434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17026A3-C908-6818-8B0B-6509AC062C25}"/>
                </a:ext>
              </a:extLst>
            </p:cNvPr>
            <p:cNvGrpSpPr/>
            <p:nvPr/>
          </p:nvGrpSpPr>
          <p:grpSpPr>
            <a:xfrm>
              <a:off x="3758267" y="3881344"/>
              <a:ext cx="7797816" cy="568119"/>
              <a:chOff x="403673" y="4418298"/>
              <a:chExt cx="8877771" cy="795528"/>
            </a:xfrm>
          </p:grpSpPr>
          <p:pic>
            <p:nvPicPr>
              <p:cNvPr id="22" name="Picture 21" descr="A close-up of several coins">
                <a:extLst>
                  <a:ext uri="{FF2B5EF4-FFF2-40B4-BE49-F238E27FC236}">
                    <a16:creationId xmlns:a16="http://schemas.microsoft.com/office/drawing/2014/main" id="{01D5C1DD-253E-4889-CEA3-5770C9C90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3673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6" name="Picture 25" descr="A close-up of several coins">
                <a:extLst>
                  <a:ext uri="{FF2B5EF4-FFF2-40B4-BE49-F238E27FC236}">
                    <a16:creationId xmlns:a16="http://schemas.microsoft.com/office/drawing/2014/main" id="{A4875698-EE7F-4D3D-340E-C39E62CEF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5221007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7" name="Picture 26" descr="A close-up of several coins">
                <a:extLst>
                  <a:ext uri="{FF2B5EF4-FFF2-40B4-BE49-F238E27FC236}">
                    <a16:creationId xmlns:a16="http://schemas.microsoft.com/office/drawing/2014/main" id="{7D696D3B-0DB2-64A6-4C0B-28F12541D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015728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9" name="Picture 28" descr="A close-up of several coins">
                <a:extLst>
                  <a:ext uri="{FF2B5EF4-FFF2-40B4-BE49-F238E27FC236}">
                    <a16:creationId xmlns:a16="http://schemas.microsoft.com/office/drawing/2014/main" id="{5A643A21-113F-CE64-B77A-A8B4DF348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61446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0" name="Picture 29" descr="A close-up of several coins">
                <a:extLst>
                  <a:ext uri="{FF2B5EF4-FFF2-40B4-BE49-F238E27FC236}">
                    <a16:creationId xmlns:a16="http://schemas.microsoft.com/office/drawing/2014/main" id="{D07FD481-6DB6-6FE6-CC6A-F5C2C7A274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282451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1" name="Picture 30" descr="A close-up of several coins">
                <a:extLst>
                  <a:ext uri="{FF2B5EF4-FFF2-40B4-BE49-F238E27FC236}">
                    <a16:creationId xmlns:a16="http://schemas.microsoft.com/office/drawing/2014/main" id="{D2879489-24F9-B893-761B-8D1C9437A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417734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2" name="Picture 31" descr="A close-up of several coins">
                <a:extLst>
                  <a:ext uri="{FF2B5EF4-FFF2-40B4-BE49-F238E27FC236}">
                    <a16:creationId xmlns:a16="http://schemas.microsoft.com/office/drawing/2014/main" id="{6E69E20C-E014-BB77-D0ED-FE828160C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22187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3" name="Picture 32" descr="A close-up of several coins">
                <a:extLst>
                  <a:ext uri="{FF2B5EF4-FFF2-40B4-BE49-F238E27FC236}">
                    <a16:creationId xmlns:a16="http://schemas.microsoft.com/office/drawing/2014/main" id="{15E0F30E-AFC8-B48B-AB3E-CE83100840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02428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5" name="Picture 34" descr="A close-up of several coins">
                <a:extLst>
                  <a:ext uri="{FF2B5EF4-FFF2-40B4-BE49-F238E27FC236}">
                    <a16:creationId xmlns:a16="http://schemas.microsoft.com/office/drawing/2014/main" id="{A4C7EB1E-F82F-2C48-D4D5-2FE82AAB4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83857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6" name="Picture 35" descr="A close-up of several coins">
                <a:extLst>
                  <a:ext uri="{FF2B5EF4-FFF2-40B4-BE49-F238E27FC236}">
                    <a16:creationId xmlns:a16="http://schemas.microsoft.com/office/drawing/2014/main" id="{F5578AF8-1D02-B83E-2773-1C157E35C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7652862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7" name="Picture 36" descr="A close-up of several coins">
                <a:extLst>
                  <a:ext uri="{FF2B5EF4-FFF2-40B4-BE49-F238E27FC236}">
                    <a16:creationId xmlns:a16="http://schemas.microsoft.com/office/drawing/2014/main" id="{DCDD17A2-FDCC-77DB-39C5-0F6591CB58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78171" y="4418298"/>
                <a:ext cx="803273" cy="79552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/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What’s a tail bound on the probability of getting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heads?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blipFill>
                  <a:blip r:embed="rId6"/>
                  <a:stretch>
                    <a:fillRect l="-947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65C881-6867-E231-D61A-A93381B1D334}"/>
                  </a:ext>
                </a:extLst>
              </p:cNvPr>
              <p:cNvSpPr txBox="1"/>
              <p:nvPr/>
            </p:nvSpPr>
            <p:spPr>
              <a:xfrm>
                <a:off x="654561" y="4963488"/>
                <a:ext cx="4204013" cy="641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65C881-6867-E231-D61A-A93381B1D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61" y="4963488"/>
                <a:ext cx="4204013" cy="641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4126E-5B29-B3F3-4858-7E36B34B60D0}"/>
                  </a:ext>
                </a:extLst>
              </p:cNvPr>
              <p:cNvSpPr txBox="1"/>
              <p:nvPr/>
            </p:nvSpPr>
            <p:spPr>
              <a:xfrm>
                <a:off x="6019764" y="3734268"/>
                <a:ext cx="2448896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4126E-5B29-B3F3-4858-7E36B34B6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64" y="3734268"/>
                <a:ext cx="2448896" cy="7224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42A9AB99-636A-C64D-BFCB-95D683BF961E}"/>
                  </a:ext>
                </a:extLst>
              </p:cNvPr>
              <p:cNvSpPr/>
              <p:nvPr/>
            </p:nvSpPr>
            <p:spPr>
              <a:xfrm>
                <a:off x="10597920" y="3304478"/>
                <a:ext cx="1727767" cy="1405993"/>
              </a:xfrm>
              <a:prstGeom prst="wedgeEllipseCallout">
                <a:avLst>
                  <a:gd name="adj1" fmla="val -47303"/>
                  <a:gd name="adj2" fmla="val 6512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At least 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decreases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with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42A9AB99-636A-C64D-BFCB-95D683BF9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920" y="3304478"/>
                <a:ext cx="1727767" cy="1405993"/>
              </a:xfrm>
              <a:prstGeom prst="wedgeEllipseCallout">
                <a:avLst>
                  <a:gd name="adj1" fmla="val -47303"/>
                  <a:gd name="adj2" fmla="val 6512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352C43-ED88-E623-71D2-9DFD4BDF57E4}"/>
                  </a:ext>
                </a:extLst>
              </p:cNvPr>
              <p:cNvSpPr txBox="1"/>
              <p:nvPr/>
            </p:nvSpPr>
            <p:spPr>
              <a:xfrm>
                <a:off x="8436894" y="3734268"/>
                <a:ext cx="2448896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𝑽𝒂𝒓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352C43-ED88-E623-71D2-9DFD4BDF5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894" y="3734268"/>
                <a:ext cx="2448896" cy="7224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D9851-D48E-540A-819C-69BB1DD244D8}"/>
                  </a:ext>
                </a:extLst>
              </p:cNvPr>
              <p:cNvSpPr txBox="1"/>
              <p:nvPr/>
            </p:nvSpPr>
            <p:spPr>
              <a:xfrm>
                <a:off x="4529770" y="4933960"/>
                <a:ext cx="2831906" cy="641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D9851-D48E-540A-819C-69BB1DD24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770" y="4933960"/>
                <a:ext cx="2831906" cy="6417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69E9AF4-7CE6-58C7-C433-2469F589A260}"/>
              </a:ext>
            </a:extLst>
          </p:cNvPr>
          <p:cNvSpPr/>
          <p:nvPr/>
        </p:nvSpPr>
        <p:spPr>
          <a:xfrm>
            <a:off x="4291360" y="5751310"/>
            <a:ext cx="1106660" cy="567073"/>
          </a:xfrm>
          <a:prstGeom prst="wedgeEllipseCallout">
            <a:avLst>
              <a:gd name="adj1" fmla="val -10263"/>
              <a:gd name="adj2" fmla="val -10539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62718-E806-FF95-97C5-01D5D2C22729}"/>
                  </a:ext>
                </a:extLst>
              </p:cNvPr>
              <p:cNvSpPr txBox="1"/>
              <p:nvPr/>
            </p:nvSpPr>
            <p:spPr>
              <a:xfrm>
                <a:off x="7184434" y="4917757"/>
                <a:ext cx="1727768" cy="850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𝑽𝒂𝒓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62718-E806-FF95-97C5-01D5D2C2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434" y="4917757"/>
                <a:ext cx="1727768" cy="8502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8A0D44-84F9-4CFB-013C-0D8F0F955A8E}"/>
                  </a:ext>
                </a:extLst>
              </p:cNvPr>
              <p:cNvSpPr txBox="1"/>
              <p:nvPr/>
            </p:nvSpPr>
            <p:spPr>
              <a:xfrm>
                <a:off x="8823652" y="4803431"/>
                <a:ext cx="1727768" cy="96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8A0D44-84F9-4CFB-013C-0D8F0F955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652" y="4803431"/>
                <a:ext cx="1727768" cy="9645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9B8F78-6E82-86CA-C45F-C0682AA5800B}"/>
                  </a:ext>
                </a:extLst>
              </p:cNvPr>
              <p:cNvSpPr txBox="1"/>
              <p:nvPr/>
            </p:nvSpPr>
            <p:spPr>
              <a:xfrm>
                <a:off x="9996324" y="4880569"/>
                <a:ext cx="101816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9B8F78-6E82-86CA-C45F-C0682AA58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324" y="4880569"/>
                <a:ext cx="1018160" cy="7838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0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0" grpId="0"/>
      <p:bldP spid="12" grpId="0"/>
      <p:bldP spid="19" grpId="0" animBg="1"/>
      <p:bldP spid="2" grpId="0"/>
      <p:bldP spid="6" grpId="0"/>
      <p:bldP spid="11" grpId="0" animBg="1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CC0C48-B73D-6392-C5DD-A3F508B13679}"/>
              </a:ext>
            </a:extLst>
          </p:cNvPr>
          <p:cNvSpPr txBox="1"/>
          <p:nvPr/>
        </p:nvSpPr>
        <p:spPr>
          <a:xfrm>
            <a:off x="373202" y="1034221"/>
            <a:ext cx="1009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deriving the Chebyshev bound, we </a:t>
            </a:r>
            <a:r>
              <a:rPr lang="en-US" sz="2400" b="1" dirty="0"/>
              <a:t>squared</a:t>
            </a:r>
            <a:r>
              <a:rPr lang="en-US" sz="2400" dirty="0"/>
              <a:t> the </a:t>
            </a:r>
            <a:r>
              <a:rPr lang="en-US" sz="2400" dirty="0" err="1"/>
              <a:t>r.v.</a:t>
            </a:r>
            <a:r>
              <a:rPr lang="en-US" sz="2400" dirty="0"/>
              <a:t> and then applied Markov.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645BE-8775-3258-94A2-9E73EA598C81}"/>
              </a:ext>
            </a:extLst>
          </p:cNvPr>
          <p:cNvSpPr txBox="1"/>
          <p:nvPr/>
        </p:nvSpPr>
        <p:spPr>
          <a:xfrm>
            <a:off x="373202" y="1601061"/>
            <a:ext cx="1041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deriving the Chernoff bound, we </a:t>
            </a:r>
            <a:r>
              <a:rPr lang="en-US" sz="2400" b="1" dirty="0"/>
              <a:t>exponentiate</a:t>
            </a:r>
            <a:r>
              <a:rPr lang="en-US" sz="2400" dirty="0"/>
              <a:t> the </a:t>
            </a:r>
            <a:r>
              <a:rPr lang="en-US" sz="2400" dirty="0" err="1"/>
              <a:t>r.v.</a:t>
            </a:r>
            <a:r>
              <a:rPr lang="en-US" sz="2400" dirty="0"/>
              <a:t> and then apply Markov.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/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blipFill>
                <a:blip r:embed="rId2"/>
                <a:stretch>
                  <a:fillRect l="-4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/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blipFill>
                <a:blip r:embed="rId3"/>
                <a:stretch>
                  <a:fillRect l="-185" r="-92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/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𝑡𝑋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𝑡𝑎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/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𝑡𝑋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65427984-D617-47A9-2D83-CE9FD3B62983}"/>
              </a:ext>
            </a:extLst>
          </p:cNvPr>
          <p:cNvSpPr/>
          <p:nvPr/>
        </p:nvSpPr>
        <p:spPr>
          <a:xfrm>
            <a:off x="5587347" y="2167901"/>
            <a:ext cx="2855720" cy="1405993"/>
          </a:xfrm>
          <a:prstGeom prst="wedgeEllipseCallout">
            <a:avLst>
              <a:gd name="adj1" fmla="val -55400"/>
              <a:gd name="adj2" fmla="val 613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Why are we allowed to apply Markov to this?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5FAE4A-C2FC-75E4-7D1E-619115ED9FF2}"/>
              </a:ext>
            </a:extLst>
          </p:cNvPr>
          <p:cNvGrpSpPr/>
          <p:nvPr/>
        </p:nvGrpSpPr>
        <p:grpSpPr>
          <a:xfrm>
            <a:off x="5454869" y="4028598"/>
            <a:ext cx="4801870" cy="3104225"/>
            <a:chOff x="7372579" y="519341"/>
            <a:chExt cx="4801870" cy="3104225"/>
          </a:xfrm>
        </p:grpSpPr>
        <p:pic>
          <p:nvPicPr>
            <p:cNvPr id="28" name="Picture 27" descr="A cartoon light bulb pointing at something">
              <a:extLst>
                <a:ext uri="{FF2B5EF4-FFF2-40B4-BE49-F238E27FC236}">
                  <a16:creationId xmlns:a16="http://schemas.microsoft.com/office/drawing/2014/main" id="{6B4B8D15-2554-89D6-155B-0821F770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3150" y="1831836"/>
              <a:ext cx="1641299" cy="17917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Speech Bubble: Oval 28">
                  <a:extLst>
                    <a:ext uri="{FF2B5EF4-FFF2-40B4-BE49-F238E27FC236}">
                      <a16:creationId xmlns:a16="http://schemas.microsoft.com/office/drawing/2014/main" id="{E1A68810-42CE-BD25-F7EC-9800FF91542C}"/>
                    </a:ext>
                  </a:extLst>
                </p:cNvPr>
                <p:cNvSpPr/>
                <p:nvPr/>
              </p:nvSpPr>
              <p:spPr>
                <a:xfrm>
                  <a:off x="7372579" y="519341"/>
                  <a:ext cx="3048166" cy="1703083"/>
                </a:xfrm>
                <a:prstGeom prst="wedgeEllipseCallout">
                  <a:avLst>
                    <a:gd name="adj1" fmla="val 57955"/>
                    <a:gd name="adj2" fmla="val 59402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But because this bound holds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</a:rPr>
                    <a:t>, it also holds for the minimizing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9" name="Speech Bubble: Oval 28">
                  <a:extLst>
                    <a:ext uri="{FF2B5EF4-FFF2-40B4-BE49-F238E27FC236}">
                      <a16:creationId xmlns:a16="http://schemas.microsoft.com/office/drawing/2014/main" id="{E1A68810-42CE-BD25-F7EC-9800FF9154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579" y="519341"/>
                  <a:ext cx="3048166" cy="1703083"/>
                </a:xfrm>
                <a:prstGeom prst="wedgeEllipseCallout">
                  <a:avLst>
                    <a:gd name="adj1" fmla="val 57955"/>
                    <a:gd name="adj2" fmla="val 59402"/>
                  </a:avLst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27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1" grpId="0"/>
      <p:bldP spid="22" grpId="0"/>
      <p:bldP spid="23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D11FFD-A64B-E1F6-DE1E-22945141A9C8}"/>
              </a:ext>
            </a:extLst>
          </p:cNvPr>
          <p:cNvGrpSpPr/>
          <p:nvPr/>
        </p:nvGrpSpPr>
        <p:grpSpPr>
          <a:xfrm>
            <a:off x="652092" y="5053764"/>
            <a:ext cx="10135308" cy="1540030"/>
            <a:chOff x="1065353" y="2139811"/>
            <a:chExt cx="10283483" cy="149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96402" y="2139811"/>
                  <a:ext cx="10252434" cy="14912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&gt;0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𝑬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[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𝑡𝑋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]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𝑡𝑎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402" y="2139811"/>
                  <a:ext cx="10252434" cy="14912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1065353" y="2245567"/>
                  <a:ext cx="9901558" cy="447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 18.3: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(Chernoff bound) 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be any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be a constant.  Then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353" y="2245567"/>
                  <a:ext cx="9901558" cy="447037"/>
                </a:xfrm>
                <a:prstGeom prst="rect">
                  <a:avLst/>
                </a:prstGeom>
                <a:blipFill>
                  <a:blip r:embed="rId3"/>
                  <a:stretch>
                    <a:fillRect l="-999" t="-10526" r="-43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CC0C48-B73D-6392-C5DD-A3F508B13679}"/>
              </a:ext>
            </a:extLst>
          </p:cNvPr>
          <p:cNvSpPr txBox="1"/>
          <p:nvPr/>
        </p:nvSpPr>
        <p:spPr>
          <a:xfrm>
            <a:off x="373202" y="1034221"/>
            <a:ext cx="1009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deriving the Chebyshev bound, we </a:t>
            </a:r>
            <a:r>
              <a:rPr lang="en-US" sz="2400" b="1" dirty="0"/>
              <a:t>squared</a:t>
            </a:r>
            <a:r>
              <a:rPr lang="en-US" sz="2400" dirty="0"/>
              <a:t> the </a:t>
            </a:r>
            <a:r>
              <a:rPr lang="en-US" sz="2400" dirty="0" err="1"/>
              <a:t>r.v.</a:t>
            </a:r>
            <a:r>
              <a:rPr lang="en-US" sz="2400" dirty="0"/>
              <a:t> and then applied Markov.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645BE-8775-3258-94A2-9E73EA598C81}"/>
              </a:ext>
            </a:extLst>
          </p:cNvPr>
          <p:cNvSpPr txBox="1"/>
          <p:nvPr/>
        </p:nvSpPr>
        <p:spPr>
          <a:xfrm>
            <a:off x="373202" y="1601061"/>
            <a:ext cx="1041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deriving the Chernoff bound, we </a:t>
            </a:r>
            <a:r>
              <a:rPr lang="en-US" sz="2400" b="1" dirty="0"/>
              <a:t>exponentiate</a:t>
            </a:r>
            <a:r>
              <a:rPr lang="en-US" sz="2400" dirty="0"/>
              <a:t> the </a:t>
            </a:r>
            <a:r>
              <a:rPr lang="en-US" sz="2400" dirty="0" err="1"/>
              <a:t>r.v.</a:t>
            </a:r>
            <a:r>
              <a:rPr lang="en-US" sz="2400" dirty="0"/>
              <a:t> and then apply Markov.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/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blipFill>
                <a:blip r:embed="rId4"/>
                <a:stretch>
                  <a:fillRect l="-4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/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blipFill>
                <a:blip r:embed="rId5"/>
                <a:stretch>
                  <a:fillRect l="-185" r="-92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/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𝑡𝑋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𝑡𝑎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/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𝑡𝑋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48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D11FFD-A64B-E1F6-DE1E-22945141A9C8}"/>
              </a:ext>
            </a:extLst>
          </p:cNvPr>
          <p:cNvGrpSpPr/>
          <p:nvPr/>
        </p:nvGrpSpPr>
        <p:grpSpPr>
          <a:xfrm>
            <a:off x="652092" y="5047694"/>
            <a:ext cx="10135308" cy="1540030"/>
            <a:chOff x="1065353" y="2139811"/>
            <a:chExt cx="10283483" cy="149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96402" y="2139811"/>
                  <a:ext cx="10252434" cy="14912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&gt;0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𝑬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[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𝑡𝑋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]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𝑡𝑎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402" y="2139811"/>
                  <a:ext cx="10252434" cy="14912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1065353" y="2245567"/>
                  <a:ext cx="9901558" cy="4378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(Chernoff bound) 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be any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be a constant.  Then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353" y="2245567"/>
                  <a:ext cx="9901558" cy="437818"/>
                </a:xfrm>
                <a:prstGeom prst="rect">
                  <a:avLst/>
                </a:prstGeom>
                <a:blipFill>
                  <a:blip r:embed="rId3"/>
                  <a:stretch>
                    <a:fillRect l="-999" t="-10811" b="-324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CC0C48-B73D-6392-C5DD-A3F508B13679}"/>
              </a:ext>
            </a:extLst>
          </p:cNvPr>
          <p:cNvSpPr txBox="1"/>
          <p:nvPr/>
        </p:nvSpPr>
        <p:spPr>
          <a:xfrm>
            <a:off x="373202" y="1034221"/>
            <a:ext cx="1009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deriving the Chebyshev bound, we </a:t>
            </a:r>
            <a:r>
              <a:rPr lang="en-US" sz="2400" b="1" dirty="0"/>
              <a:t>squared</a:t>
            </a:r>
            <a:r>
              <a:rPr lang="en-US" sz="2400" dirty="0"/>
              <a:t> the </a:t>
            </a:r>
            <a:r>
              <a:rPr lang="en-US" sz="2400" dirty="0" err="1"/>
              <a:t>r.v.</a:t>
            </a:r>
            <a:r>
              <a:rPr lang="en-US" sz="2400" dirty="0"/>
              <a:t> and then applied Markov.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645BE-8775-3258-94A2-9E73EA598C81}"/>
              </a:ext>
            </a:extLst>
          </p:cNvPr>
          <p:cNvSpPr txBox="1"/>
          <p:nvPr/>
        </p:nvSpPr>
        <p:spPr>
          <a:xfrm>
            <a:off x="373202" y="1601061"/>
            <a:ext cx="1041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deriving the Chernoff bound, we </a:t>
            </a:r>
            <a:r>
              <a:rPr lang="en-US" sz="2400" b="1" dirty="0"/>
              <a:t>exponentiate</a:t>
            </a:r>
            <a:r>
              <a:rPr lang="en-US" sz="2400" dirty="0"/>
              <a:t> the </a:t>
            </a:r>
            <a:r>
              <a:rPr lang="en-US" sz="2400" dirty="0" err="1"/>
              <a:t>r.v.</a:t>
            </a:r>
            <a:r>
              <a:rPr lang="en-US" sz="2400" dirty="0"/>
              <a:t> and then apply Markov.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/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blipFill>
                <a:blip r:embed="rId4"/>
                <a:stretch>
                  <a:fillRect l="-4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/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blipFill>
                <a:blip r:embed="rId5"/>
                <a:stretch>
                  <a:fillRect l="-185" r="-92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/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𝑡𝑋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𝑡𝑎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/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𝑡𝑋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4B574DE-896C-3611-44CD-8E1AD76737D7}"/>
              </a:ext>
            </a:extLst>
          </p:cNvPr>
          <p:cNvSpPr/>
          <p:nvPr/>
        </p:nvSpPr>
        <p:spPr>
          <a:xfrm>
            <a:off x="6115213" y="2197886"/>
            <a:ext cx="5057283" cy="1405993"/>
          </a:xfrm>
          <a:prstGeom prst="wedgeEllipseCallout">
            <a:avLst>
              <a:gd name="adj1" fmla="val 63299"/>
              <a:gd name="adj2" fmla="val 3895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Q: Why do we expect the Chernoff bound to be stronger than the others?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4EB19F5-221D-3A16-95F1-BDAFECA1CB5F}"/>
              </a:ext>
            </a:extLst>
          </p:cNvPr>
          <p:cNvSpPr/>
          <p:nvPr/>
        </p:nvSpPr>
        <p:spPr>
          <a:xfrm>
            <a:off x="7463010" y="5713407"/>
            <a:ext cx="2405060" cy="983534"/>
          </a:xfrm>
          <a:prstGeom prst="wedgeEllipseCallout">
            <a:avLst>
              <a:gd name="adj1" fmla="val -62678"/>
              <a:gd name="adj2" fmla="val -290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A: Looks a lot like an onion!</a:t>
            </a:r>
          </a:p>
        </p:txBody>
      </p:sp>
    </p:spTree>
    <p:extLst>
      <p:ext uri="{BB962C8B-B14F-4D97-AF65-F5344CB8AC3E}">
        <p14:creationId xmlns:p14="http://schemas.microsoft.com/office/powerpoint/2010/main" val="6998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 on </a:t>
            </a:r>
            <a:r>
              <a:rPr lang="en-US" sz="4800" dirty="0" err="1"/>
              <a:t>c.d.f.</a:t>
            </a:r>
            <a:endParaRPr lang="en-US" sz="4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D11FFD-A64B-E1F6-DE1E-22945141A9C8}"/>
              </a:ext>
            </a:extLst>
          </p:cNvPr>
          <p:cNvGrpSpPr/>
          <p:nvPr/>
        </p:nvGrpSpPr>
        <p:grpSpPr>
          <a:xfrm>
            <a:off x="652092" y="5047694"/>
            <a:ext cx="10257646" cy="1540030"/>
            <a:chOff x="1065353" y="2139811"/>
            <a:chExt cx="10407610" cy="149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96402" y="2139811"/>
                  <a:ext cx="10376561" cy="14912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&lt;0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𝑬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[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𝑡𝑋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]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𝑡𝑎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402" y="2139811"/>
                  <a:ext cx="10376561" cy="14912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1065353" y="2245567"/>
                  <a:ext cx="10407610" cy="447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(Chernoff bound on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c.d.f.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) 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be any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be a constant.  Then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353" y="2245567"/>
                  <a:ext cx="10407610" cy="447037"/>
                </a:xfrm>
                <a:prstGeom prst="rect">
                  <a:avLst/>
                </a:prstGeom>
                <a:blipFill>
                  <a:blip r:embed="rId3"/>
                  <a:stretch>
                    <a:fillRect l="-951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/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&lt;0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blipFill>
                <a:blip r:embed="rId4"/>
                <a:stretch>
                  <a:fillRect l="-4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/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blipFill>
                <a:blip r:embed="rId5"/>
                <a:stretch>
                  <a:fillRect l="-185" r="-92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/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𝑡𝑋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𝑡𝑎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/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𝑡𝑋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C4B574DE-896C-3611-44CD-8E1AD76737D7}"/>
                  </a:ext>
                </a:extLst>
              </p:cNvPr>
              <p:cNvSpPr/>
              <p:nvPr/>
            </p:nvSpPr>
            <p:spPr>
              <a:xfrm>
                <a:off x="1145337" y="1015964"/>
                <a:ext cx="10404406" cy="776238"/>
              </a:xfrm>
              <a:prstGeom prst="wedgeEllipseCallout">
                <a:avLst>
                  <a:gd name="adj1" fmla="val -39353"/>
                  <a:gd name="adj2" fmla="val 69348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Q: What do we do if we want to upper bound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C4B574DE-896C-3611-44CD-8E1AD7673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37" y="1015964"/>
                <a:ext cx="10404406" cy="776238"/>
              </a:xfrm>
              <a:prstGeom prst="wedgeEllipseCallout">
                <a:avLst>
                  <a:gd name="adj1" fmla="val -39353"/>
                  <a:gd name="adj2" fmla="val 69348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09EA68C-D243-F056-356E-2DAEFC9B3CC1}"/>
              </a:ext>
            </a:extLst>
          </p:cNvPr>
          <p:cNvGrpSpPr/>
          <p:nvPr/>
        </p:nvGrpSpPr>
        <p:grpSpPr>
          <a:xfrm>
            <a:off x="7819927" y="1902626"/>
            <a:ext cx="3729816" cy="2196029"/>
            <a:chOff x="8444633" y="1427537"/>
            <a:chExt cx="3729816" cy="2196029"/>
          </a:xfrm>
        </p:grpSpPr>
        <p:pic>
          <p:nvPicPr>
            <p:cNvPr id="12" name="Picture 11" descr="A cartoon light bulb pointing at something">
              <a:extLst>
                <a:ext uri="{FF2B5EF4-FFF2-40B4-BE49-F238E27FC236}">
                  <a16:creationId xmlns:a16="http://schemas.microsoft.com/office/drawing/2014/main" id="{65B69EAB-5F81-857B-5F69-74AD8B20A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3150" y="1831836"/>
              <a:ext cx="1641299" cy="17917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Speech Bubble: Oval 12">
                  <a:extLst>
                    <a:ext uri="{FF2B5EF4-FFF2-40B4-BE49-F238E27FC236}">
                      <a16:creationId xmlns:a16="http://schemas.microsoft.com/office/drawing/2014/main" id="{383723A5-85BA-AD36-0820-4B8E4E071CCA}"/>
                    </a:ext>
                  </a:extLst>
                </p:cNvPr>
                <p:cNvSpPr/>
                <p:nvPr/>
              </p:nvSpPr>
              <p:spPr>
                <a:xfrm>
                  <a:off x="8444633" y="1427537"/>
                  <a:ext cx="1904322" cy="776239"/>
                </a:xfrm>
                <a:prstGeom prst="wedgeEllipseCallout">
                  <a:avLst>
                    <a:gd name="adj1" fmla="val 57955"/>
                    <a:gd name="adj2" fmla="val 59402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Consider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&lt;0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Speech Bubble: Oval 12">
                  <a:extLst>
                    <a:ext uri="{FF2B5EF4-FFF2-40B4-BE49-F238E27FC236}">
                      <a16:creationId xmlns:a16="http://schemas.microsoft.com/office/drawing/2014/main" id="{383723A5-85BA-AD36-0820-4B8E4E071C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4633" y="1427537"/>
                  <a:ext cx="1904322" cy="776239"/>
                </a:xfrm>
                <a:prstGeom prst="wedgeEllipseCallout">
                  <a:avLst>
                    <a:gd name="adj1" fmla="val 57955"/>
                    <a:gd name="adj2" fmla="val 59402"/>
                  </a:avLst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20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 for Poisson Tail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/>
              <p:nvPr/>
            </p:nvSpPr>
            <p:spPr>
              <a:xfrm>
                <a:off x="375200" y="2090445"/>
                <a:ext cx="47223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Step 1</a:t>
                </a:r>
                <a:r>
                  <a:rPr lang="en-US" sz="2400" dirty="0"/>
                  <a:t>:  Derive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𝑡𝑋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00" y="2090445"/>
                <a:ext cx="4722317" cy="461665"/>
              </a:xfrm>
              <a:prstGeom prst="rect">
                <a:avLst/>
              </a:prstGeom>
              <a:blipFill>
                <a:blip r:embed="rId2"/>
                <a:stretch>
                  <a:fillRect l="-206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/>
              <p:nvPr/>
            </p:nvSpPr>
            <p:spPr>
              <a:xfrm>
                <a:off x="642257" y="2653120"/>
                <a:ext cx="4063298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𝑡𝑋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𝑡𝑖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57" y="2653120"/>
                <a:ext cx="4063298" cy="1099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2975A0-44DA-C1B6-A8C1-A5ECD8772CD5}"/>
                  </a:ext>
                </a:extLst>
              </p:cNvPr>
              <p:cNvSpPr txBox="1"/>
              <p:nvPr/>
            </p:nvSpPr>
            <p:spPr>
              <a:xfrm>
                <a:off x="3104547" y="1047714"/>
                <a:ext cx="66000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Goal:  </a:t>
                </a:r>
                <a:r>
                  <a:rPr lang="en-US" sz="2400" b="0" dirty="0">
                    <a:sym typeface="Symbol" panose="05050102010706020507" pitchFamily="18" charset="2"/>
                  </a:rPr>
                  <a:t>Bound tail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𝑃𝑜𝑖𝑠𝑠𝑜𝑛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2975A0-44DA-C1B6-A8C1-A5ECD8772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47" y="1047714"/>
                <a:ext cx="6600046" cy="461665"/>
              </a:xfrm>
              <a:prstGeom prst="rect">
                <a:avLst/>
              </a:prstGeom>
              <a:blipFill>
                <a:blip r:embed="rId4"/>
                <a:stretch>
                  <a:fillRect l="-36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B540AA-2308-3903-47C0-4F8836A75889}"/>
                  </a:ext>
                </a:extLst>
              </p:cNvPr>
              <p:cNvSpPr txBox="1"/>
              <p:nvPr/>
            </p:nvSpPr>
            <p:spPr>
              <a:xfrm>
                <a:off x="1618593" y="3853060"/>
                <a:ext cx="2823920" cy="109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𝜆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𝜆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B540AA-2308-3903-47C0-4F8836A75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593" y="3853060"/>
                <a:ext cx="2823920" cy="109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6C24BA-B9BD-1BD6-F2B0-B1E20A77F15C}"/>
                  </a:ext>
                </a:extLst>
              </p:cNvPr>
              <p:cNvSpPr txBox="1"/>
              <p:nvPr/>
            </p:nvSpPr>
            <p:spPr>
              <a:xfrm>
                <a:off x="1261946" y="5808861"/>
                <a:ext cx="2823920" cy="518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6C24BA-B9BD-1BD6-F2B0-B1E20A77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946" y="5808861"/>
                <a:ext cx="2823920" cy="518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08C298-6C44-BE35-7199-D27BC8E09888}"/>
                  </a:ext>
                </a:extLst>
              </p:cNvPr>
              <p:cNvSpPr txBox="1"/>
              <p:nvPr/>
            </p:nvSpPr>
            <p:spPr>
              <a:xfrm>
                <a:off x="1527715" y="5080029"/>
                <a:ext cx="2417285" cy="51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08C298-6C44-BE35-7199-D27BC8E09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15" y="5080029"/>
                <a:ext cx="2417285" cy="517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F0E454-0474-8124-F459-E3A65AED022C}"/>
              </a:ext>
            </a:extLst>
          </p:cNvPr>
          <p:cNvCxnSpPr/>
          <p:nvPr/>
        </p:nvCxnSpPr>
        <p:spPr>
          <a:xfrm>
            <a:off x="5549462" y="2090445"/>
            <a:ext cx="0" cy="42366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A27021-199E-AC11-16B7-F4E283738CAF}"/>
                  </a:ext>
                </a:extLst>
              </p:cNvPr>
              <p:cNvSpPr txBox="1"/>
              <p:nvPr/>
            </p:nvSpPr>
            <p:spPr>
              <a:xfrm>
                <a:off x="6393370" y="2090445"/>
                <a:ext cx="47223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Step 2</a:t>
                </a:r>
                <a:r>
                  <a:rPr lang="en-US" sz="2400" dirty="0"/>
                  <a:t>: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Bound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A27021-199E-AC11-16B7-F4E28373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70" y="2090445"/>
                <a:ext cx="4722317" cy="461665"/>
              </a:xfrm>
              <a:prstGeom prst="rect">
                <a:avLst/>
              </a:prstGeom>
              <a:blipFill>
                <a:blip r:embed="rId8"/>
                <a:stretch>
                  <a:fillRect l="-206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C8FFA-9C35-72E5-8555-2CB63938C4F6}"/>
                  </a:ext>
                </a:extLst>
              </p:cNvPr>
              <p:cNvSpPr txBox="1"/>
              <p:nvPr/>
            </p:nvSpPr>
            <p:spPr>
              <a:xfrm>
                <a:off x="7283670" y="3810187"/>
                <a:ext cx="3657011" cy="926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𝜆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𝑡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 </m:t>
                                          </m:r>
                                        </m:sup>
                                      </m:sSup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𝑡𝑎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C8FFA-9C35-72E5-8555-2CB63938C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670" y="3810187"/>
                <a:ext cx="3657011" cy="926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A590A9-FB29-CFAE-B54B-29941D2E24AB}"/>
                  </a:ext>
                </a:extLst>
              </p:cNvPr>
              <p:cNvSpPr txBox="1"/>
              <p:nvPr/>
            </p:nvSpPr>
            <p:spPr>
              <a:xfrm>
                <a:off x="6642538" y="2609390"/>
                <a:ext cx="3657011" cy="926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𝑬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[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𝑡𝑋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]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𝑡𝑎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A590A9-FB29-CFAE-B54B-29941D2E2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38" y="2609390"/>
                <a:ext cx="3657011" cy="926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503098-F44C-0F1A-F58D-3632638A1C2A}"/>
                  </a:ext>
                </a:extLst>
              </p:cNvPr>
              <p:cNvSpPr txBox="1"/>
              <p:nvPr/>
            </p:nvSpPr>
            <p:spPr>
              <a:xfrm>
                <a:off x="7429005" y="5078582"/>
                <a:ext cx="3657011" cy="667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𝜆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𝑡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 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503098-F44C-0F1A-F58D-3632638A1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005" y="5078582"/>
                <a:ext cx="3657011" cy="6672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E9CCB8E3-67C3-74DB-BF7E-189688B89710}"/>
              </a:ext>
            </a:extLst>
          </p:cNvPr>
          <p:cNvGrpSpPr/>
          <p:nvPr/>
        </p:nvGrpSpPr>
        <p:grpSpPr>
          <a:xfrm flipH="1">
            <a:off x="4560276" y="4440080"/>
            <a:ext cx="3232887" cy="2228496"/>
            <a:chOff x="7389981" y="591067"/>
            <a:chExt cx="4784468" cy="3032499"/>
          </a:xfrm>
        </p:grpSpPr>
        <p:pic>
          <p:nvPicPr>
            <p:cNvPr id="34" name="Picture 33" descr="A cartoon light bulb pointing at something">
              <a:extLst>
                <a:ext uri="{FF2B5EF4-FFF2-40B4-BE49-F238E27FC236}">
                  <a16:creationId xmlns:a16="http://schemas.microsoft.com/office/drawing/2014/main" id="{79C42E77-D566-120A-2361-9D4255935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3150" y="1831836"/>
              <a:ext cx="1641299" cy="1791730"/>
            </a:xfrm>
            <a:prstGeom prst="rect">
              <a:avLst/>
            </a:prstGeom>
          </p:spPr>
        </p:pic>
        <p:sp>
          <p:nvSpPr>
            <p:cNvPr id="35" name="Speech Bubble: Oval 34">
              <a:extLst>
                <a:ext uri="{FF2B5EF4-FFF2-40B4-BE49-F238E27FC236}">
                  <a16:creationId xmlns:a16="http://schemas.microsoft.com/office/drawing/2014/main" id="{9F0DEC60-302D-C716-9B5E-8B9EE4B6D9B1}"/>
                </a:ext>
              </a:extLst>
            </p:cNvPr>
            <p:cNvSpPr/>
            <p:nvPr/>
          </p:nvSpPr>
          <p:spPr>
            <a:xfrm>
              <a:off x="7389981" y="591067"/>
              <a:ext cx="3459783" cy="1762268"/>
            </a:xfrm>
            <a:prstGeom prst="wedgeEllipseCallout">
              <a:avLst>
                <a:gd name="adj1" fmla="val 45367"/>
                <a:gd name="adj2" fmla="val 5290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Suffices to minimize exponent!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1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/>
      <p:bldP spid="16" grpId="0"/>
      <p:bldP spid="17" grpId="0"/>
      <p:bldP spid="24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 for Poisson Tail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2975A0-44DA-C1B6-A8C1-A5ECD8772CD5}"/>
                  </a:ext>
                </a:extLst>
              </p:cNvPr>
              <p:cNvSpPr txBox="1"/>
              <p:nvPr/>
            </p:nvSpPr>
            <p:spPr>
              <a:xfrm>
                <a:off x="3104547" y="1047714"/>
                <a:ext cx="66000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Goal:  </a:t>
                </a:r>
                <a:r>
                  <a:rPr lang="en-US" sz="2400" b="0" dirty="0">
                    <a:sym typeface="Symbol" panose="05050102010706020507" pitchFamily="18" charset="2"/>
                  </a:rPr>
                  <a:t>Bound tail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𝑃𝑜𝑖𝑠𝑠𝑜𝑛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2975A0-44DA-C1B6-A8C1-A5ECD8772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47" y="1047714"/>
                <a:ext cx="6600046" cy="461665"/>
              </a:xfrm>
              <a:prstGeom prst="rect">
                <a:avLst/>
              </a:prstGeom>
              <a:blipFill>
                <a:blip r:embed="rId2"/>
                <a:stretch>
                  <a:fillRect l="-36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A27021-199E-AC11-16B7-F4E283738CAF}"/>
                  </a:ext>
                </a:extLst>
              </p:cNvPr>
              <p:cNvSpPr txBox="1"/>
              <p:nvPr/>
            </p:nvSpPr>
            <p:spPr>
              <a:xfrm>
                <a:off x="351798" y="1972473"/>
                <a:ext cx="47223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Step 2</a:t>
                </a:r>
                <a:r>
                  <a:rPr lang="en-US" sz="2400" dirty="0"/>
                  <a:t>: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Bound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A27021-199E-AC11-16B7-F4E28373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98" y="1972473"/>
                <a:ext cx="4722317" cy="461665"/>
              </a:xfrm>
              <a:prstGeom prst="rect">
                <a:avLst/>
              </a:prstGeom>
              <a:blipFill>
                <a:blip r:embed="rId3"/>
                <a:stretch>
                  <a:fillRect l="-206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C8FFA-9C35-72E5-8555-2CB63938C4F6}"/>
                  </a:ext>
                </a:extLst>
              </p:cNvPr>
              <p:cNvSpPr txBox="1"/>
              <p:nvPr/>
            </p:nvSpPr>
            <p:spPr>
              <a:xfrm>
                <a:off x="1242098" y="3692215"/>
                <a:ext cx="3657011" cy="926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𝜆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𝑡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 </m:t>
                                          </m:r>
                                        </m:sup>
                                      </m:sSup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𝑡𝑎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C8FFA-9C35-72E5-8555-2CB63938C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98" y="3692215"/>
                <a:ext cx="3657011" cy="926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A590A9-FB29-CFAE-B54B-29941D2E24AB}"/>
                  </a:ext>
                </a:extLst>
              </p:cNvPr>
              <p:cNvSpPr txBox="1"/>
              <p:nvPr/>
            </p:nvSpPr>
            <p:spPr>
              <a:xfrm>
                <a:off x="600966" y="2491418"/>
                <a:ext cx="3657011" cy="926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𝑬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[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𝑡𝑋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]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𝑡𝑎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A590A9-FB29-CFAE-B54B-29941D2E2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66" y="2491418"/>
                <a:ext cx="3657011" cy="926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503098-F44C-0F1A-F58D-3632638A1C2A}"/>
                  </a:ext>
                </a:extLst>
              </p:cNvPr>
              <p:cNvSpPr txBox="1"/>
              <p:nvPr/>
            </p:nvSpPr>
            <p:spPr>
              <a:xfrm>
                <a:off x="1387433" y="4960610"/>
                <a:ext cx="3657011" cy="667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𝜆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𝑡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 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503098-F44C-0F1A-F58D-3632638A1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433" y="4960610"/>
                <a:ext cx="3657011" cy="6672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E9CCB8E3-67C3-74DB-BF7E-189688B89710}"/>
              </a:ext>
            </a:extLst>
          </p:cNvPr>
          <p:cNvGrpSpPr/>
          <p:nvPr/>
        </p:nvGrpSpPr>
        <p:grpSpPr>
          <a:xfrm flipH="1">
            <a:off x="4560276" y="4545556"/>
            <a:ext cx="3232887" cy="2228496"/>
            <a:chOff x="7389981" y="591067"/>
            <a:chExt cx="4784468" cy="3032499"/>
          </a:xfrm>
        </p:grpSpPr>
        <p:pic>
          <p:nvPicPr>
            <p:cNvPr id="34" name="Picture 33" descr="A cartoon light bulb pointing at something">
              <a:extLst>
                <a:ext uri="{FF2B5EF4-FFF2-40B4-BE49-F238E27FC236}">
                  <a16:creationId xmlns:a16="http://schemas.microsoft.com/office/drawing/2014/main" id="{79C42E77-D566-120A-2361-9D4255935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3150" y="1831836"/>
              <a:ext cx="1641299" cy="1791730"/>
            </a:xfrm>
            <a:prstGeom prst="rect">
              <a:avLst/>
            </a:prstGeom>
          </p:spPr>
        </p:pic>
        <p:sp>
          <p:nvSpPr>
            <p:cNvPr id="35" name="Speech Bubble: Oval 34">
              <a:extLst>
                <a:ext uri="{FF2B5EF4-FFF2-40B4-BE49-F238E27FC236}">
                  <a16:creationId xmlns:a16="http://schemas.microsoft.com/office/drawing/2014/main" id="{9F0DEC60-302D-C716-9B5E-8B9EE4B6D9B1}"/>
                </a:ext>
              </a:extLst>
            </p:cNvPr>
            <p:cNvSpPr/>
            <p:nvPr/>
          </p:nvSpPr>
          <p:spPr>
            <a:xfrm>
              <a:off x="7389981" y="591067"/>
              <a:ext cx="3459783" cy="1762268"/>
            </a:xfrm>
            <a:prstGeom prst="wedgeEllipseCallout">
              <a:avLst>
                <a:gd name="adj1" fmla="val 45367"/>
                <a:gd name="adj2" fmla="val 5290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Suffices to minimize exponent!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4ED1C5-F5BF-E80B-2F9B-0B238A16A483}"/>
                  </a:ext>
                </a:extLst>
              </p:cNvPr>
              <p:cNvSpPr txBox="1"/>
              <p:nvPr/>
            </p:nvSpPr>
            <p:spPr>
              <a:xfrm>
                <a:off x="6383355" y="1917131"/>
                <a:ext cx="5106628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Exponent is minimized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4ED1C5-F5BF-E80B-2F9B-0B238A16A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55" y="1917131"/>
                <a:ext cx="5106628" cy="645048"/>
              </a:xfrm>
              <a:prstGeom prst="rect">
                <a:avLst/>
              </a:prstGeom>
              <a:blipFill>
                <a:blip r:embed="rId8"/>
                <a:stretch>
                  <a:fillRect l="-155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ACD5D91-A461-C652-26DC-FEF80EA51C64}"/>
              </a:ext>
            </a:extLst>
          </p:cNvPr>
          <p:cNvSpPr txBox="1"/>
          <p:nvPr/>
        </p:nvSpPr>
        <p:spPr>
          <a:xfrm>
            <a:off x="6732405" y="2464766"/>
            <a:ext cx="942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8AE27D-BC90-2551-6B12-4223D9635283}"/>
                  </a:ext>
                </a:extLst>
              </p:cNvPr>
              <p:cNvSpPr txBox="1"/>
              <p:nvPr/>
            </p:nvSpPr>
            <p:spPr>
              <a:xfrm>
                <a:off x="7824455" y="3748948"/>
                <a:ext cx="3084291" cy="612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𝜆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𝑎𝑙𝑛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8AE27D-BC90-2551-6B12-4223D9635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455" y="3748948"/>
                <a:ext cx="3084291" cy="6122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DC89E-9E0A-E64C-8EEF-529C0B10DAB1}"/>
                  </a:ext>
                </a:extLst>
              </p:cNvPr>
              <p:cNvSpPr txBox="1"/>
              <p:nvPr/>
            </p:nvSpPr>
            <p:spPr>
              <a:xfrm>
                <a:off x="6428757" y="3000847"/>
                <a:ext cx="5578186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p>
                        </m:sSup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m:rPr>
                        <m:nor/>
                      </m:rPr>
                      <a:rPr lang="en-US" sz="2400" b="0" i="0" dirty="0" smtClean="0"/>
                      <m:t>at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DC89E-9E0A-E64C-8EEF-529C0B10D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757" y="3000847"/>
                <a:ext cx="5578186" cy="6450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0EC6FA4-2C1D-D7EB-B304-466A3F81AE17}"/>
              </a:ext>
            </a:extLst>
          </p:cNvPr>
          <p:cNvGrpSpPr/>
          <p:nvPr/>
        </p:nvGrpSpPr>
        <p:grpSpPr>
          <a:xfrm>
            <a:off x="7674728" y="4396648"/>
            <a:ext cx="3084291" cy="1026320"/>
            <a:chOff x="7674728" y="4396648"/>
            <a:chExt cx="3084291" cy="1026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B56A9F9-B0C7-173F-9332-C4BA34BF3044}"/>
                    </a:ext>
                  </a:extLst>
                </p:cNvPr>
                <p:cNvSpPr txBox="1"/>
                <p:nvPr/>
              </p:nvSpPr>
              <p:spPr>
                <a:xfrm>
                  <a:off x="7674728" y="4442051"/>
                  <a:ext cx="3084291" cy="9650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</m:t>
                                </m:r>
                              </m:sup>
                            </m:sSup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𝜆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B56A9F9-B0C7-173F-9332-C4BA34BF3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28" y="4442051"/>
                  <a:ext cx="3084291" cy="9650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E7B2DF-681C-E4D8-0C24-9E4D91D69696}"/>
                </a:ext>
              </a:extLst>
            </p:cNvPr>
            <p:cNvSpPr txBox="1"/>
            <p:nvPr/>
          </p:nvSpPr>
          <p:spPr>
            <a:xfrm>
              <a:off x="8434174" y="4396648"/>
              <a:ext cx="1966812" cy="10263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439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FD72C7-329C-75B5-4F41-44C04298D03B}"/>
              </a:ext>
            </a:extLst>
          </p:cNvPr>
          <p:cNvSpPr/>
          <p:nvPr/>
        </p:nvSpPr>
        <p:spPr>
          <a:xfrm>
            <a:off x="288613" y="1103974"/>
            <a:ext cx="11354199" cy="2325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 for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2">
                <a:extLst>
                  <a:ext uri="{FF2B5EF4-FFF2-40B4-BE49-F238E27FC236}">
                    <a16:creationId xmlns:a16="http://schemas.microsoft.com/office/drawing/2014/main" id="{0B37F967-4C08-AC58-A6DB-7F380F6207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19801" y="2238658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itle 2">
                <a:extLst>
                  <a:ext uri="{FF2B5EF4-FFF2-40B4-BE49-F238E27FC236}">
                    <a16:creationId xmlns:a16="http://schemas.microsoft.com/office/drawing/2014/main" id="{0B37F967-4C08-AC58-A6DB-7F380F620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801" y="2238658"/>
                <a:ext cx="3891821" cy="601718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B03456-A604-A2FC-543D-ED180082E2F9}"/>
                  </a:ext>
                </a:extLst>
              </p:cNvPr>
              <p:cNvSpPr txBox="1"/>
              <p:nvPr/>
            </p:nvSpPr>
            <p:spPr>
              <a:xfrm>
                <a:off x="288613" y="1184420"/>
                <a:ext cx="11354199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18.4:</a:t>
                </a:r>
                <a:r>
                  <a:rPr lang="en-US" sz="2400" dirty="0">
                    <a:sym typeface="Symbol" panose="05050102010706020507" pitchFamily="18" charset="2"/>
                  </a:rPr>
                  <a:t>  (Pretty Chernoff Bound for Binomial)</a:t>
                </a:r>
              </a:p>
              <a:p>
                <a:endParaRPr lang="en-US" sz="8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𝐵𝑖𝑛𝑜𝑚𝑖𝑎𝑙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Then,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B03456-A604-A2FC-543D-ED180082E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13" y="1184420"/>
                <a:ext cx="11354199" cy="984885"/>
              </a:xfrm>
              <a:prstGeom prst="rect">
                <a:avLst/>
              </a:prstGeom>
              <a:blipFill>
                <a:blip r:embed="rId4"/>
                <a:stretch>
                  <a:fillRect l="-805" t="-4938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4EB19F5-221D-3A16-95F1-BDAFECA1CB5F}"/>
              </a:ext>
            </a:extLst>
          </p:cNvPr>
          <p:cNvSpPr/>
          <p:nvPr/>
        </p:nvSpPr>
        <p:spPr>
          <a:xfrm>
            <a:off x="536480" y="3559986"/>
            <a:ext cx="8074120" cy="1273736"/>
          </a:xfrm>
          <a:prstGeom prst="wedgeEllipseCallout">
            <a:avLst>
              <a:gd name="adj1" fmla="val -53938"/>
              <a:gd name="adj2" fmla="val 5749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We will prove this soon, but let’s try applying it first!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561AD2FF-7945-DA48-5D92-18CFBA8DAE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9486" y="2737541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≤−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561AD2FF-7945-DA48-5D92-18CFBA8DA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86" y="2737541"/>
                <a:ext cx="3891821" cy="601718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D7E9072-3B42-EE20-2D16-C5FD04CE41F9}"/>
              </a:ext>
            </a:extLst>
          </p:cNvPr>
          <p:cNvGrpSpPr/>
          <p:nvPr/>
        </p:nvGrpSpPr>
        <p:grpSpPr>
          <a:xfrm>
            <a:off x="2683909" y="5229912"/>
            <a:ext cx="5738944" cy="1309329"/>
            <a:chOff x="1901712" y="5229583"/>
            <a:chExt cx="5738944" cy="1309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FB07E73-8732-07B4-B2A1-7058DC503F8B}"/>
                    </a:ext>
                  </a:extLst>
                </p:cNvPr>
                <p:cNvSpPr txBox="1"/>
                <p:nvPr/>
              </p:nvSpPr>
              <p:spPr>
                <a:xfrm>
                  <a:off x="3102554" y="5468748"/>
                  <a:ext cx="45381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Bound is strongest when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  <a:p>
                  <a:r>
                    <a:rPr lang="en-US" sz="2400" dirty="0"/>
                    <a:t>Try to use it in this regime.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FB07E73-8732-07B4-B2A1-7058DC503F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2554" y="5468748"/>
                  <a:ext cx="4538102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2013"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Picture 1" descr="A yellow triangle sign with a black exclamation mark&#10;&#10;Description automatically generated">
              <a:extLst>
                <a:ext uri="{FF2B5EF4-FFF2-40B4-BE49-F238E27FC236}">
                  <a16:creationId xmlns:a16="http://schemas.microsoft.com/office/drawing/2014/main" id="{0A34E928-8A5B-EAEB-8711-2FD0E094D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712" y="5229583"/>
              <a:ext cx="1309015" cy="1309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0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22D7F5-F89D-F94C-31C9-438B917DCA6E}"/>
              </a:ext>
            </a:extLst>
          </p:cNvPr>
          <p:cNvSpPr/>
          <p:nvPr/>
        </p:nvSpPr>
        <p:spPr>
          <a:xfrm>
            <a:off x="444085" y="3647257"/>
            <a:ext cx="11151357" cy="2985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 on Running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/>
              <p:nvPr/>
            </p:nvSpPr>
            <p:spPr>
              <a:xfrm>
                <a:off x="303301" y="3647257"/>
                <a:ext cx="5734396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Number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Heads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01" y="3647257"/>
                <a:ext cx="5734396" cy="922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52FDE7A-753D-A159-9722-2B0ADA7475F3}"/>
              </a:ext>
            </a:extLst>
          </p:cNvPr>
          <p:cNvGrpSpPr/>
          <p:nvPr/>
        </p:nvGrpSpPr>
        <p:grpSpPr>
          <a:xfrm>
            <a:off x="452064" y="1273527"/>
            <a:ext cx="11056764" cy="1674972"/>
            <a:chOff x="651761" y="3648865"/>
            <a:chExt cx="11056764" cy="167497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F2BAE2-567A-B817-8026-C2E602887B9D}"/>
                </a:ext>
              </a:extLst>
            </p:cNvPr>
            <p:cNvSpPr/>
            <p:nvPr/>
          </p:nvSpPr>
          <p:spPr>
            <a:xfrm>
              <a:off x="651761" y="3648865"/>
              <a:ext cx="11056764" cy="1674972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/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ym typeface="Symbol" panose="05050102010706020507" pitchFamily="18" charset="2"/>
                    </a:rPr>
                    <a:t>Flip a fair coin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times: 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964" t="-10526" r="-434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17026A3-C908-6818-8B0B-6509AC062C25}"/>
                </a:ext>
              </a:extLst>
            </p:cNvPr>
            <p:cNvGrpSpPr/>
            <p:nvPr/>
          </p:nvGrpSpPr>
          <p:grpSpPr>
            <a:xfrm>
              <a:off x="3758267" y="3881344"/>
              <a:ext cx="7797816" cy="568119"/>
              <a:chOff x="403673" y="4418298"/>
              <a:chExt cx="8877771" cy="795528"/>
            </a:xfrm>
          </p:grpSpPr>
          <p:pic>
            <p:nvPicPr>
              <p:cNvPr id="22" name="Picture 21" descr="A close-up of several coins">
                <a:extLst>
                  <a:ext uri="{FF2B5EF4-FFF2-40B4-BE49-F238E27FC236}">
                    <a16:creationId xmlns:a16="http://schemas.microsoft.com/office/drawing/2014/main" id="{01D5C1DD-253E-4889-CEA3-5770C9C90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3673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6" name="Picture 25" descr="A close-up of several coins">
                <a:extLst>
                  <a:ext uri="{FF2B5EF4-FFF2-40B4-BE49-F238E27FC236}">
                    <a16:creationId xmlns:a16="http://schemas.microsoft.com/office/drawing/2014/main" id="{A4875698-EE7F-4D3D-340E-C39E62CEF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5221007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7" name="Picture 26" descr="A close-up of several coins">
                <a:extLst>
                  <a:ext uri="{FF2B5EF4-FFF2-40B4-BE49-F238E27FC236}">
                    <a16:creationId xmlns:a16="http://schemas.microsoft.com/office/drawing/2014/main" id="{7D696D3B-0DB2-64A6-4C0B-28F12541D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015728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9" name="Picture 28" descr="A close-up of several coins">
                <a:extLst>
                  <a:ext uri="{FF2B5EF4-FFF2-40B4-BE49-F238E27FC236}">
                    <a16:creationId xmlns:a16="http://schemas.microsoft.com/office/drawing/2014/main" id="{5A643A21-113F-CE64-B77A-A8B4DF348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61446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0" name="Picture 29" descr="A close-up of several coins">
                <a:extLst>
                  <a:ext uri="{FF2B5EF4-FFF2-40B4-BE49-F238E27FC236}">
                    <a16:creationId xmlns:a16="http://schemas.microsoft.com/office/drawing/2014/main" id="{D07FD481-6DB6-6FE6-CC6A-F5C2C7A274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282451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1" name="Picture 30" descr="A close-up of several coins">
                <a:extLst>
                  <a:ext uri="{FF2B5EF4-FFF2-40B4-BE49-F238E27FC236}">
                    <a16:creationId xmlns:a16="http://schemas.microsoft.com/office/drawing/2014/main" id="{D2879489-24F9-B893-761B-8D1C9437A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417734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2" name="Picture 31" descr="A close-up of several coins">
                <a:extLst>
                  <a:ext uri="{FF2B5EF4-FFF2-40B4-BE49-F238E27FC236}">
                    <a16:creationId xmlns:a16="http://schemas.microsoft.com/office/drawing/2014/main" id="{6E69E20C-E014-BB77-D0ED-FE828160C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22187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3" name="Picture 32" descr="A close-up of several coins">
                <a:extLst>
                  <a:ext uri="{FF2B5EF4-FFF2-40B4-BE49-F238E27FC236}">
                    <a16:creationId xmlns:a16="http://schemas.microsoft.com/office/drawing/2014/main" id="{15E0F30E-AFC8-B48B-AB3E-CE83100840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02428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5" name="Picture 34" descr="A close-up of several coins">
                <a:extLst>
                  <a:ext uri="{FF2B5EF4-FFF2-40B4-BE49-F238E27FC236}">
                    <a16:creationId xmlns:a16="http://schemas.microsoft.com/office/drawing/2014/main" id="{A4C7EB1E-F82F-2C48-D4D5-2FE82AAB4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83857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6" name="Picture 35" descr="A close-up of several coins">
                <a:extLst>
                  <a:ext uri="{FF2B5EF4-FFF2-40B4-BE49-F238E27FC236}">
                    <a16:creationId xmlns:a16="http://schemas.microsoft.com/office/drawing/2014/main" id="{F5578AF8-1D02-B83E-2773-1C157E35C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7652862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7" name="Picture 36" descr="A close-up of several coins">
                <a:extLst>
                  <a:ext uri="{FF2B5EF4-FFF2-40B4-BE49-F238E27FC236}">
                    <a16:creationId xmlns:a16="http://schemas.microsoft.com/office/drawing/2014/main" id="{DCDD17A2-FDCC-77DB-39C5-0F6591CB58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78171" y="4418298"/>
                <a:ext cx="803273" cy="79552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/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What’s a tail bound on the probability of getting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heads?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blipFill>
                  <a:blip r:embed="rId6"/>
                  <a:stretch>
                    <a:fillRect l="-947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65C881-6867-E231-D61A-A93381B1D334}"/>
                  </a:ext>
                </a:extLst>
              </p:cNvPr>
              <p:cNvSpPr txBox="1"/>
              <p:nvPr/>
            </p:nvSpPr>
            <p:spPr>
              <a:xfrm>
                <a:off x="654561" y="4963488"/>
                <a:ext cx="4204013" cy="641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65C881-6867-E231-D61A-A93381B1D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61" y="4963488"/>
                <a:ext cx="4204013" cy="641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4126E-5B29-B3F3-4858-7E36B34B60D0}"/>
                  </a:ext>
                </a:extLst>
              </p:cNvPr>
              <p:cNvSpPr txBox="1"/>
              <p:nvPr/>
            </p:nvSpPr>
            <p:spPr>
              <a:xfrm>
                <a:off x="6019764" y="3734268"/>
                <a:ext cx="2448896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4126E-5B29-B3F3-4858-7E36B34B6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64" y="3734268"/>
                <a:ext cx="2448896" cy="7224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42A9AB99-636A-C64D-BFCB-95D683BF961E}"/>
                  </a:ext>
                </a:extLst>
              </p:cNvPr>
              <p:cNvSpPr/>
              <p:nvPr/>
            </p:nvSpPr>
            <p:spPr>
              <a:xfrm>
                <a:off x="7769542" y="4298807"/>
                <a:ext cx="2236104" cy="1405993"/>
              </a:xfrm>
              <a:prstGeom prst="wedgeEllipseCallout">
                <a:avLst>
                  <a:gd name="adj1" fmla="val -69223"/>
                  <a:gd name="adj2" fmla="val 1905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Decreases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exponentially fast in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42A9AB99-636A-C64D-BFCB-95D683BF9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42" y="4298807"/>
                <a:ext cx="2236104" cy="1405993"/>
              </a:xfrm>
              <a:prstGeom prst="wedgeEllipseCallout">
                <a:avLst>
                  <a:gd name="adj1" fmla="val -69223"/>
                  <a:gd name="adj2" fmla="val 19056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D9851-D48E-540A-819C-69BB1DD244D8}"/>
                  </a:ext>
                </a:extLst>
              </p:cNvPr>
              <p:cNvSpPr txBox="1"/>
              <p:nvPr/>
            </p:nvSpPr>
            <p:spPr>
              <a:xfrm>
                <a:off x="4447102" y="4868558"/>
                <a:ext cx="1849005" cy="673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D9851-D48E-540A-819C-69BB1DD24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102" y="4868558"/>
                <a:ext cx="1849005" cy="6735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134A91-6B18-40E7-4C93-85DA1E000E34}"/>
                  </a:ext>
                </a:extLst>
              </p:cNvPr>
              <p:cNvSpPr txBox="1"/>
              <p:nvPr/>
            </p:nvSpPr>
            <p:spPr>
              <a:xfrm>
                <a:off x="6185015" y="4892184"/>
                <a:ext cx="1093076" cy="60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134A91-6B18-40E7-4C93-85DA1E00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15" y="4892184"/>
                <a:ext cx="1093076" cy="6005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AEAFBB7B-4E2F-9725-B1F3-96B59FFF683E}"/>
                  </a:ext>
                </a:extLst>
              </p:cNvPr>
              <p:cNvSpPr/>
              <p:nvPr/>
            </p:nvSpPr>
            <p:spPr>
              <a:xfrm>
                <a:off x="2196932" y="5846890"/>
                <a:ext cx="3947319" cy="583786"/>
              </a:xfrm>
              <a:prstGeom prst="wedgeEllipseCallout">
                <a:avLst>
                  <a:gd name="adj1" fmla="val 3005"/>
                  <a:gd name="adj2" fmla="val -8288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Note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AEAFBB7B-4E2F-9725-B1F3-96B59FFF6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932" y="5846890"/>
                <a:ext cx="3947319" cy="583786"/>
              </a:xfrm>
              <a:prstGeom prst="wedgeEllipseCallout">
                <a:avLst>
                  <a:gd name="adj1" fmla="val 3005"/>
                  <a:gd name="adj2" fmla="val -8288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1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0" grpId="0"/>
      <p:bldP spid="12" grpId="0"/>
      <p:bldP spid="19" grpId="0" animBg="1"/>
      <p:bldP spid="6" grpId="0"/>
      <p:bldP spid="13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Comparing the bounds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2FDE7A-753D-A159-9722-2B0ADA7475F3}"/>
              </a:ext>
            </a:extLst>
          </p:cNvPr>
          <p:cNvGrpSpPr/>
          <p:nvPr/>
        </p:nvGrpSpPr>
        <p:grpSpPr>
          <a:xfrm>
            <a:off x="452064" y="1273527"/>
            <a:ext cx="11056764" cy="1674972"/>
            <a:chOff x="651761" y="3648865"/>
            <a:chExt cx="11056764" cy="167497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F2BAE2-567A-B817-8026-C2E602887B9D}"/>
                </a:ext>
              </a:extLst>
            </p:cNvPr>
            <p:cNvSpPr/>
            <p:nvPr/>
          </p:nvSpPr>
          <p:spPr>
            <a:xfrm>
              <a:off x="651761" y="3648865"/>
              <a:ext cx="11056764" cy="1674972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/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ym typeface="Symbol" panose="05050102010706020507" pitchFamily="18" charset="2"/>
                    </a:rPr>
                    <a:t>Flip a fair coin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times: 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2964" t="-10526" r="-434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17026A3-C908-6818-8B0B-6509AC062C25}"/>
                </a:ext>
              </a:extLst>
            </p:cNvPr>
            <p:cNvGrpSpPr/>
            <p:nvPr/>
          </p:nvGrpSpPr>
          <p:grpSpPr>
            <a:xfrm>
              <a:off x="3758267" y="3881344"/>
              <a:ext cx="7797816" cy="568119"/>
              <a:chOff x="403673" y="4418298"/>
              <a:chExt cx="8877771" cy="795528"/>
            </a:xfrm>
          </p:grpSpPr>
          <p:pic>
            <p:nvPicPr>
              <p:cNvPr id="22" name="Picture 21" descr="A close-up of several coins">
                <a:extLst>
                  <a:ext uri="{FF2B5EF4-FFF2-40B4-BE49-F238E27FC236}">
                    <a16:creationId xmlns:a16="http://schemas.microsoft.com/office/drawing/2014/main" id="{01D5C1DD-253E-4889-CEA3-5770C9C90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3673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6" name="Picture 25" descr="A close-up of several coins">
                <a:extLst>
                  <a:ext uri="{FF2B5EF4-FFF2-40B4-BE49-F238E27FC236}">
                    <a16:creationId xmlns:a16="http://schemas.microsoft.com/office/drawing/2014/main" id="{A4875698-EE7F-4D3D-340E-C39E62CEF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5221007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7" name="Picture 26" descr="A close-up of several coins">
                <a:extLst>
                  <a:ext uri="{FF2B5EF4-FFF2-40B4-BE49-F238E27FC236}">
                    <a16:creationId xmlns:a16="http://schemas.microsoft.com/office/drawing/2014/main" id="{7D696D3B-0DB2-64A6-4C0B-28F12541D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015728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9" name="Picture 28" descr="A close-up of several coins">
                <a:extLst>
                  <a:ext uri="{FF2B5EF4-FFF2-40B4-BE49-F238E27FC236}">
                    <a16:creationId xmlns:a16="http://schemas.microsoft.com/office/drawing/2014/main" id="{5A643A21-113F-CE64-B77A-A8B4DF348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61446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0" name="Picture 29" descr="A close-up of several coins">
                <a:extLst>
                  <a:ext uri="{FF2B5EF4-FFF2-40B4-BE49-F238E27FC236}">
                    <a16:creationId xmlns:a16="http://schemas.microsoft.com/office/drawing/2014/main" id="{D07FD481-6DB6-6FE6-CC6A-F5C2C7A274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282451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1" name="Picture 30" descr="A close-up of several coins">
                <a:extLst>
                  <a:ext uri="{FF2B5EF4-FFF2-40B4-BE49-F238E27FC236}">
                    <a16:creationId xmlns:a16="http://schemas.microsoft.com/office/drawing/2014/main" id="{D2879489-24F9-B893-761B-8D1C9437A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417734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2" name="Picture 31" descr="A close-up of several coins">
                <a:extLst>
                  <a:ext uri="{FF2B5EF4-FFF2-40B4-BE49-F238E27FC236}">
                    <a16:creationId xmlns:a16="http://schemas.microsoft.com/office/drawing/2014/main" id="{6E69E20C-E014-BB77-D0ED-FE828160C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22187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3" name="Picture 32" descr="A close-up of several coins">
                <a:extLst>
                  <a:ext uri="{FF2B5EF4-FFF2-40B4-BE49-F238E27FC236}">
                    <a16:creationId xmlns:a16="http://schemas.microsoft.com/office/drawing/2014/main" id="{15E0F30E-AFC8-B48B-AB3E-CE83100840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02428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5" name="Picture 34" descr="A close-up of several coins">
                <a:extLst>
                  <a:ext uri="{FF2B5EF4-FFF2-40B4-BE49-F238E27FC236}">
                    <a16:creationId xmlns:a16="http://schemas.microsoft.com/office/drawing/2014/main" id="{A4C7EB1E-F82F-2C48-D4D5-2FE82AAB4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83857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6" name="Picture 35" descr="A close-up of several coins">
                <a:extLst>
                  <a:ext uri="{FF2B5EF4-FFF2-40B4-BE49-F238E27FC236}">
                    <a16:creationId xmlns:a16="http://schemas.microsoft.com/office/drawing/2014/main" id="{F5578AF8-1D02-B83E-2773-1C157E35C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7652862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7" name="Picture 36" descr="A close-up of several coins">
                <a:extLst>
                  <a:ext uri="{FF2B5EF4-FFF2-40B4-BE49-F238E27FC236}">
                    <a16:creationId xmlns:a16="http://schemas.microsoft.com/office/drawing/2014/main" id="{DCDD17A2-FDCC-77DB-39C5-0F6591CB58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78171" y="4418298"/>
                <a:ext cx="803273" cy="79552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/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What’s a tail bound on the probability of getting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heads?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blipFill>
                  <a:blip r:embed="rId5"/>
                  <a:stretch>
                    <a:fillRect l="-947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42A9AB99-636A-C64D-BFCB-95D683BF961E}"/>
              </a:ext>
            </a:extLst>
          </p:cNvPr>
          <p:cNvSpPr/>
          <p:nvPr/>
        </p:nvSpPr>
        <p:spPr>
          <a:xfrm>
            <a:off x="820291" y="3208841"/>
            <a:ext cx="5476558" cy="1168400"/>
          </a:xfrm>
          <a:prstGeom prst="wedgeEllipseCallout">
            <a:avLst>
              <a:gd name="adj1" fmla="val -56701"/>
              <a:gd name="adj2" fmla="val 386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Q: What is the </a:t>
            </a:r>
            <a:r>
              <a:rPr lang="en-US" sz="2400" u="sng" dirty="0">
                <a:solidFill>
                  <a:schemeClr val="bg1"/>
                </a:solidFill>
              </a:rPr>
              <a:t>exact</a:t>
            </a:r>
            <a:r>
              <a:rPr lang="en-US" sz="2400" dirty="0">
                <a:solidFill>
                  <a:schemeClr val="bg1"/>
                </a:solidFill>
              </a:rPr>
              <a:t> answer?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D175E2-C93F-A537-9CB3-71B44C20D307}"/>
              </a:ext>
            </a:extLst>
          </p:cNvPr>
          <p:cNvGrpSpPr/>
          <p:nvPr/>
        </p:nvGrpSpPr>
        <p:grpSpPr>
          <a:xfrm>
            <a:off x="452064" y="4827128"/>
            <a:ext cx="8714115" cy="1459046"/>
            <a:chOff x="452064" y="4827128"/>
            <a:chExt cx="8714115" cy="14590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B60EFAE-861C-A58E-2C9F-B4D98FA3C068}"/>
                    </a:ext>
                  </a:extLst>
                </p:cNvPr>
                <p:cNvSpPr txBox="1"/>
                <p:nvPr/>
              </p:nvSpPr>
              <p:spPr>
                <a:xfrm>
                  <a:off x="452064" y="4897304"/>
                  <a:ext cx="8714115" cy="13186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   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B60EFAE-861C-A58E-2C9F-B4D98FA3C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64" y="4897304"/>
                  <a:ext cx="8714115" cy="13186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C1A552-E5E2-48BF-12B1-81A5789BB514}"/>
                </a:ext>
              </a:extLst>
            </p:cNvPr>
            <p:cNvSpPr txBox="1"/>
            <p:nvPr/>
          </p:nvSpPr>
          <p:spPr>
            <a:xfrm>
              <a:off x="6390476" y="4827128"/>
              <a:ext cx="2049847" cy="145904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12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Tails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B012EB-6581-58B6-2F25-8D84D9CAAA15}"/>
              </a:ext>
            </a:extLst>
          </p:cNvPr>
          <p:cNvGrpSpPr/>
          <p:nvPr/>
        </p:nvGrpSpPr>
        <p:grpSpPr>
          <a:xfrm>
            <a:off x="1118211" y="1129131"/>
            <a:ext cx="7377203" cy="841803"/>
            <a:chOff x="932128" y="3611681"/>
            <a:chExt cx="8675522" cy="10968394"/>
          </a:xfrm>
        </p:grpSpPr>
        <p:sp>
          <p:nvSpPr>
            <p:cNvPr id="5" name="Title 2">
              <a:extLst>
                <a:ext uri="{FF2B5EF4-FFF2-40B4-BE49-F238E27FC236}">
                  <a16:creationId xmlns:a16="http://schemas.microsoft.com/office/drawing/2014/main" id="{0B37F967-4C08-AC58-A6DB-7F380F62078A}"/>
                </a:ext>
              </a:extLst>
            </p:cNvPr>
            <p:cNvSpPr txBox="1">
              <a:spLocks/>
            </p:cNvSpPr>
            <p:nvPr/>
          </p:nvSpPr>
          <p:spPr>
            <a:xfrm>
              <a:off x="932128" y="3611681"/>
              <a:ext cx="7630743" cy="78695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932128" y="3752479"/>
                  <a:ext cx="8675522" cy="10827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 The 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tail </a:t>
                  </a:r>
                  <a:r>
                    <a:rPr lang="en-US" sz="2400" dirty="0">
                      <a:sym typeface="Symbol" panose="05050102010706020507" pitchFamily="18" charset="2"/>
                    </a:rPr>
                    <a:t>of random variable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is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28" y="3752479"/>
                  <a:ext cx="8675522" cy="10827596"/>
                </a:xfrm>
                <a:prstGeom prst="rect">
                  <a:avLst/>
                </a:prstGeom>
                <a:blipFill>
                  <a:blip r:embed="rId2"/>
                  <a:stretch>
                    <a:fillRect l="-1239" t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80EFF65-3952-8F01-7DEF-16E55247305F}"/>
              </a:ext>
            </a:extLst>
          </p:cNvPr>
          <p:cNvSpPr txBox="1"/>
          <p:nvPr/>
        </p:nvSpPr>
        <p:spPr>
          <a:xfrm>
            <a:off x="1118211" y="2592231"/>
            <a:ext cx="102355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ym typeface="Symbol" panose="05050102010706020507" pitchFamily="18" charset="2"/>
              </a:rPr>
              <a:t>Examples of why we care about tails</a:t>
            </a:r>
            <a:r>
              <a:rPr lang="en-US" sz="2400" dirty="0">
                <a:sym typeface="Symbol" panose="05050102010706020507" pitchFamily="18" charset="2"/>
              </a:rPr>
              <a:t>: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ym typeface="Symbol" panose="05050102010706020507" pitchFamily="18" charset="2"/>
              </a:rPr>
              <a:t>Fraction of jobs that queue more than 24 hours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ym typeface="Symbol" panose="05050102010706020507" pitchFamily="18" charset="2"/>
              </a:rPr>
              <a:t>Fraction of packets that find the router buffer full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ym typeface="Symbol" panose="05050102010706020507" pitchFamily="18" charset="2"/>
              </a:rPr>
              <a:t>Fraction of  hash buckets that have more than 10 items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C8C91-498A-FC7F-86A8-C35F6FFD73C5}"/>
              </a:ext>
            </a:extLst>
          </p:cNvPr>
          <p:cNvSpPr txBox="1"/>
          <p:nvPr/>
        </p:nvSpPr>
        <p:spPr>
          <a:xfrm>
            <a:off x="1769853" y="4943917"/>
            <a:ext cx="9131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sym typeface="Symbol" panose="05050102010706020507" pitchFamily="18" charset="2"/>
              </a:rPr>
              <a:t>Unfortunately, determining the tail of even simple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sym typeface="Symbol" panose="05050102010706020507" pitchFamily="18" charset="2"/>
              </a:rPr>
              <a:t>r.v.s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sym typeface="Symbol" panose="05050102010706020507" pitchFamily="18" charset="2"/>
              </a:rPr>
              <a:t> is often hard 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sym typeface="Symbol" panose="05050102010706020507" pitchFamily="18" charset="2"/>
              </a:rPr>
              <a:t>            – much harder than determining the mean or transform!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7" descr="A cartoon of a monkey scratching his head">
            <a:extLst>
              <a:ext uri="{FF2B5EF4-FFF2-40B4-BE49-F238E27FC236}">
                <a16:creationId xmlns:a16="http://schemas.microsoft.com/office/drawing/2014/main" id="{0576E7FB-E327-D6F3-FD1F-EEAA11436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6" y="5194157"/>
            <a:ext cx="1453617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Central Limit Theorem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2FDE7A-753D-A159-9722-2B0ADA7475F3}"/>
              </a:ext>
            </a:extLst>
          </p:cNvPr>
          <p:cNvGrpSpPr/>
          <p:nvPr/>
        </p:nvGrpSpPr>
        <p:grpSpPr>
          <a:xfrm>
            <a:off x="452064" y="1273527"/>
            <a:ext cx="11056764" cy="1674972"/>
            <a:chOff x="651761" y="3648865"/>
            <a:chExt cx="11056764" cy="167497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F2BAE2-567A-B817-8026-C2E602887B9D}"/>
                </a:ext>
              </a:extLst>
            </p:cNvPr>
            <p:cNvSpPr/>
            <p:nvPr/>
          </p:nvSpPr>
          <p:spPr>
            <a:xfrm>
              <a:off x="651761" y="3648865"/>
              <a:ext cx="11056764" cy="1674972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/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ym typeface="Symbol" panose="05050102010706020507" pitchFamily="18" charset="2"/>
                    </a:rPr>
                    <a:t>Flip a fair coin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times: 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2964" t="-10526" r="-434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17026A3-C908-6818-8B0B-6509AC062C25}"/>
                </a:ext>
              </a:extLst>
            </p:cNvPr>
            <p:cNvGrpSpPr/>
            <p:nvPr/>
          </p:nvGrpSpPr>
          <p:grpSpPr>
            <a:xfrm>
              <a:off x="3758267" y="3881344"/>
              <a:ext cx="7797816" cy="568119"/>
              <a:chOff x="403673" y="4418298"/>
              <a:chExt cx="8877771" cy="795528"/>
            </a:xfrm>
          </p:grpSpPr>
          <p:pic>
            <p:nvPicPr>
              <p:cNvPr id="22" name="Picture 21" descr="A close-up of several coins">
                <a:extLst>
                  <a:ext uri="{FF2B5EF4-FFF2-40B4-BE49-F238E27FC236}">
                    <a16:creationId xmlns:a16="http://schemas.microsoft.com/office/drawing/2014/main" id="{01D5C1DD-253E-4889-CEA3-5770C9C90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3673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6" name="Picture 25" descr="A close-up of several coins">
                <a:extLst>
                  <a:ext uri="{FF2B5EF4-FFF2-40B4-BE49-F238E27FC236}">
                    <a16:creationId xmlns:a16="http://schemas.microsoft.com/office/drawing/2014/main" id="{A4875698-EE7F-4D3D-340E-C39E62CEF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5221007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7" name="Picture 26" descr="A close-up of several coins">
                <a:extLst>
                  <a:ext uri="{FF2B5EF4-FFF2-40B4-BE49-F238E27FC236}">
                    <a16:creationId xmlns:a16="http://schemas.microsoft.com/office/drawing/2014/main" id="{7D696D3B-0DB2-64A6-4C0B-28F12541D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015728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9" name="Picture 28" descr="A close-up of several coins">
                <a:extLst>
                  <a:ext uri="{FF2B5EF4-FFF2-40B4-BE49-F238E27FC236}">
                    <a16:creationId xmlns:a16="http://schemas.microsoft.com/office/drawing/2014/main" id="{5A643A21-113F-CE64-B77A-A8B4DF348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61446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0" name="Picture 29" descr="A close-up of several coins">
                <a:extLst>
                  <a:ext uri="{FF2B5EF4-FFF2-40B4-BE49-F238E27FC236}">
                    <a16:creationId xmlns:a16="http://schemas.microsoft.com/office/drawing/2014/main" id="{D07FD481-6DB6-6FE6-CC6A-F5C2C7A274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282451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1" name="Picture 30" descr="A close-up of several coins">
                <a:extLst>
                  <a:ext uri="{FF2B5EF4-FFF2-40B4-BE49-F238E27FC236}">
                    <a16:creationId xmlns:a16="http://schemas.microsoft.com/office/drawing/2014/main" id="{D2879489-24F9-B893-761B-8D1C9437A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417734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2" name="Picture 31" descr="A close-up of several coins">
                <a:extLst>
                  <a:ext uri="{FF2B5EF4-FFF2-40B4-BE49-F238E27FC236}">
                    <a16:creationId xmlns:a16="http://schemas.microsoft.com/office/drawing/2014/main" id="{6E69E20C-E014-BB77-D0ED-FE828160C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22187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3" name="Picture 32" descr="A close-up of several coins">
                <a:extLst>
                  <a:ext uri="{FF2B5EF4-FFF2-40B4-BE49-F238E27FC236}">
                    <a16:creationId xmlns:a16="http://schemas.microsoft.com/office/drawing/2014/main" id="{15E0F30E-AFC8-B48B-AB3E-CE83100840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02428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5" name="Picture 34" descr="A close-up of several coins">
                <a:extLst>
                  <a:ext uri="{FF2B5EF4-FFF2-40B4-BE49-F238E27FC236}">
                    <a16:creationId xmlns:a16="http://schemas.microsoft.com/office/drawing/2014/main" id="{A4C7EB1E-F82F-2C48-D4D5-2FE82AAB4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83857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6" name="Picture 35" descr="A close-up of several coins">
                <a:extLst>
                  <a:ext uri="{FF2B5EF4-FFF2-40B4-BE49-F238E27FC236}">
                    <a16:creationId xmlns:a16="http://schemas.microsoft.com/office/drawing/2014/main" id="{F5578AF8-1D02-B83E-2773-1C157E35C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7652862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7" name="Picture 36" descr="A close-up of several coins">
                <a:extLst>
                  <a:ext uri="{FF2B5EF4-FFF2-40B4-BE49-F238E27FC236}">
                    <a16:creationId xmlns:a16="http://schemas.microsoft.com/office/drawing/2014/main" id="{DCDD17A2-FDCC-77DB-39C5-0F6591CB58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78171" y="4418298"/>
                <a:ext cx="803273" cy="79552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/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What’s a tail bound on the probability of getting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heads?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blipFill>
                  <a:blip r:embed="rId5"/>
                  <a:stretch>
                    <a:fillRect l="-947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60EFAE-861C-A58E-2C9F-B4D98FA3C068}"/>
                  </a:ext>
                </a:extLst>
              </p:cNvPr>
              <p:cNvSpPr txBox="1"/>
              <p:nvPr/>
            </p:nvSpPr>
            <p:spPr>
              <a:xfrm>
                <a:off x="3612550" y="3251803"/>
                <a:ext cx="4334952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60EFAE-861C-A58E-2C9F-B4D98FA3C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50" y="3251803"/>
                <a:ext cx="4334952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0C1A552-E5E2-48BF-12B1-81A5789BB514}"/>
              </a:ext>
            </a:extLst>
          </p:cNvPr>
          <p:cNvSpPr txBox="1"/>
          <p:nvPr/>
        </p:nvSpPr>
        <p:spPr>
          <a:xfrm>
            <a:off x="9210681" y="5584473"/>
            <a:ext cx="2088766" cy="10321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E25738F-229E-B3EA-EE2E-E3A395311536}"/>
              </a:ext>
            </a:extLst>
          </p:cNvPr>
          <p:cNvSpPr/>
          <p:nvPr/>
        </p:nvSpPr>
        <p:spPr>
          <a:xfrm>
            <a:off x="8610600" y="2540110"/>
            <a:ext cx="3446979" cy="1070324"/>
          </a:xfrm>
          <a:prstGeom prst="wedgeEllipseCallout">
            <a:avLst>
              <a:gd name="adj1" fmla="val 51657"/>
              <a:gd name="adj2" fmla="val 5818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CLT applies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because adding </a:t>
            </a:r>
            <a:r>
              <a:rPr lang="en-US" sz="2000" dirty="0" err="1">
                <a:solidFill>
                  <a:schemeClr val="bg1"/>
                </a:solidFill>
              </a:rPr>
              <a:t>i.i.d.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r.v.s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C27C9D-349C-A76C-0A06-2B8443971259}"/>
                  </a:ext>
                </a:extLst>
              </p:cNvPr>
              <p:cNvSpPr txBox="1"/>
              <p:nvPr/>
            </p:nvSpPr>
            <p:spPr>
              <a:xfrm>
                <a:off x="-274531" y="3199401"/>
                <a:ext cx="3347435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C27C9D-349C-A76C-0A06-2B8443971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4531" y="3199401"/>
                <a:ext cx="3347435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33A96B-AE99-1050-D2A0-C63E2262F19B}"/>
                  </a:ext>
                </a:extLst>
              </p:cNvPr>
              <p:cNvSpPr txBox="1"/>
              <p:nvPr/>
            </p:nvSpPr>
            <p:spPr>
              <a:xfrm>
                <a:off x="89654" y="4234173"/>
                <a:ext cx="2118343" cy="617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33A96B-AE99-1050-D2A0-C63E2262F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4" y="4234173"/>
                <a:ext cx="2118343" cy="6174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DA0D44-30AD-95F1-0D1F-C4EE30C1731F}"/>
                  </a:ext>
                </a:extLst>
              </p:cNvPr>
              <p:cNvSpPr txBox="1"/>
              <p:nvPr/>
            </p:nvSpPr>
            <p:spPr>
              <a:xfrm>
                <a:off x="381465" y="5135614"/>
                <a:ext cx="1801132" cy="617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𝑽𝒂𝒓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DA0D44-30AD-95F1-0D1F-C4EE30C17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5" y="5135614"/>
                <a:ext cx="1801132" cy="6174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A0B1CD-BFCB-F2AA-EA21-1324444532B5}"/>
                  </a:ext>
                </a:extLst>
              </p:cNvPr>
              <p:cNvSpPr txBox="1"/>
              <p:nvPr/>
            </p:nvSpPr>
            <p:spPr>
              <a:xfrm>
                <a:off x="838200" y="5884491"/>
                <a:ext cx="1614716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A0B1CD-BFCB-F2AA-EA21-132444453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84491"/>
                <a:ext cx="1614716" cy="7186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75033B-450E-72E5-2EEC-F3F83DCF70C2}"/>
              </a:ext>
            </a:extLst>
          </p:cNvPr>
          <p:cNvCxnSpPr/>
          <p:nvPr/>
        </p:nvCxnSpPr>
        <p:spPr>
          <a:xfrm>
            <a:off x="3017206" y="3365317"/>
            <a:ext cx="0" cy="29910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1F7FC8-356A-F1E2-E2F1-5D5391FD78B2}"/>
                  </a:ext>
                </a:extLst>
              </p:cNvPr>
              <p:cNvSpPr txBox="1"/>
              <p:nvPr/>
            </p:nvSpPr>
            <p:spPr>
              <a:xfrm>
                <a:off x="5195096" y="4215959"/>
                <a:ext cx="3185001" cy="1459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</m:den>
                              </m:f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1F7FC8-356A-F1E2-E2F1-5D5391FD7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096" y="4215959"/>
                <a:ext cx="3185001" cy="1459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2BEC8D-16D9-DA21-9B6A-3B3F04432BE4}"/>
                  </a:ext>
                </a:extLst>
              </p:cNvPr>
              <p:cNvSpPr txBox="1"/>
              <p:nvPr/>
            </p:nvSpPr>
            <p:spPr>
              <a:xfrm>
                <a:off x="5245042" y="5688145"/>
                <a:ext cx="3778969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≈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𝑁𝑜𝑟𝑚𝑎𝑙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0,1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2BEC8D-16D9-DA21-9B6A-3B3F04432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042" y="5688145"/>
                <a:ext cx="3778969" cy="9161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C9AE12-2F1F-65C9-737F-6BC3F15C439B}"/>
                  </a:ext>
                </a:extLst>
              </p:cNvPr>
              <p:cNvSpPr txBox="1"/>
              <p:nvPr/>
            </p:nvSpPr>
            <p:spPr>
              <a:xfrm>
                <a:off x="8570019" y="5694416"/>
                <a:ext cx="278378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1−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𝚽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24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C9AE12-2F1F-65C9-737F-6BC3F15C4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019" y="5694416"/>
                <a:ext cx="2783781" cy="922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9D13CEF2-66B2-729A-4CAC-83385727EDFE}"/>
              </a:ext>
            </a:extLst>
          </p:cNvPr>
          <p:cNvSpPr/>
          <p:nvPr/>
        </p:nvSpPr>
        <p:spPr>
          <a:xfrm>
            <a:off x="9361547" y="3904919"/>
            <a:ext cx="2392878" cy="1385069"/>
          </a:xfrm>
          <a:prstGeom prst="wedgeEllipseCallout">
            <a:avLst>
              <a:gd name="adj1" fmla="val -15399"/>
              <a:gd name="adj2" fmla="val 655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Result is approximation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not bound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6" grpId="0" animBg="1"/>
      <p:bldP spid="8" grpId="0"/>
      <p:bldP spid="10" grpId="0"/>
      <p:bldP spid="11" grpId="0"/>
      <p:bldP spid="12" grpId="0"/>
      <p:bldP spid="17" grpId="0"/>
      <p:bldP spid="18" grpId="0"/>
      <p:bldP spid="2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Comparing the approximation and bounds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A graph of different types of lines&#10;&#10;Description automatically generated with medium confidence">
            <a:extLst>
              <a:ext uri="{FF2B5EF4-FFF2-40B4-BE49-F238E27FC236}">
                <a16:creationId xmlns:a16="http://schemas.microsoft.com/office/drawing/2014/main" id="{AE88330D-5536-632A-5F8F-357D7EBF6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3" y="1308101"/>
            <a:ext cx="10041427" cy="48612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C01798-F2F5-397F-021F-1A1C8AED2ED5}"/>
              </a:ext>
            </a:extLst>
          </p:cNvPr>
          <p:cNvSpPr/>
          <p:nvPr/>
        </p:nvSpPr>
        <p:spPr>
          <a:xfrm>
            <a:off x="5397500" y="1066800"/>
            <a:ext cx="6269527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338DA82-8FB4-0065-94BA-665A0B10E1D8}"/>
              </a:ext>
            </a:extLst>
          </p:cNvPr>
          <p:cNvSpPr/>
          <p:nvPr/>
        </p:nvSpPr>
        <p:spPr>
          <a:xfrm>
            <a:off x="7008263" y="982626"/>
            <a:ext cx="3048000" cy="1385069"/>
          </a:xfrm>
          <a:prstGeom prst="wedgeEllipseCallout">
            <a:avLst>
              <a:gd name="adj1" fmla="val 63682"/>
              <a:gd name="adj2" fmla="val 3434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We’re not showing Markov because it’s too high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9CEB831-F366-EB43-C7EC-E9EA1FC64F08}"/>
              </a:ext>
            </a:extLst>
          </p:cNvPr>
          <p:cNvSpPr/>
          <p:nvPr/>
        </p:nvSpPr>
        <p:spPr>
          <a:xfrm>
            <a:off x="3492500" y="931447"/>
            <a:ext cx="3048000" cy="1385069"/>
          </a:xfrm>
          <a:prstGeom prst="wedgeEllipseCallout">
            <a:avLst>
              <a:gd name="adj1" fmla="val -44652"/>
              <a:gd name="adj2" fmla="val 425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Even Chebyshev is terrible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74CDCAC-97F8-6C1F-63BE-4EEBC1D78258}"/>
              </a:ext>
            </a:extLst>
          </p:cNvPr>
          <p:cNvSpPr/>
          <p:nvPr/>
        </p:nvSpPr>
        <p:spPr>
          <a:xfrm>
            <a:off x="3048000" y="3018423"/>
            <a:ext cx="3048000" cy="1385069"/>
          </a:xfrm>
          <a:prstGeom prst="wedgeEllipseCallout">
            <a:avLst>
              <a:gd name="adj1" fmla="val -56318"/>
              <a:gd name="adj2" fmla="val 453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Chernoff looks okay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Comparing the approximation and bounds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A graph of different types of lines&#10;&#10;Description automatically generated with medium confidence">
            <a:extLst>
              <a:ext uri="{FF2B5EF4-FFF2-40B4-BE49-F238E27FC236}">
                <a16:creationId xmlns:a16="http://schemas.microsoft.com/office/drawing/2014/main" id="{AE88330D-5536-632A-5F8F-357D7EBF6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3" y="1308101"/>
            <a:ext cx="10041427" cy="48612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F1CA02-CE67-EEBF-D3CD-0C2B4E839D1D}"/>
              </a:ext>
            </a:extLst>
          </p:cNvPr>
          <p:cNvSpPr/>
          <p:nvPr/>
        </p:nvSpPr>
        <p:spPr>
          <a:xfrm>
            <a:off x="0" y="1103144"/>
            <a:ext cx="55118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Oval 10">
                <a:extLst>
                  <a:ext uri="{FF2B5EF4-FFF2-40B4-BE49-F238E27FC236}">
                    <a16:creationId xmlns:a16="http://schemas.microsoft.com/office/drawing/2014/main" id="{23A54A45-1136-1CC9-815A-4A703E239CD6}"/>
                  </a:ext>
                </a:extLst>
              </p:cNvPr>
              <p:cNvSpPr/>
              <p:nvPr/>
            </p:nvSpPr>
            <p:spPr>
              <a:xfrm>
                <a:off x="2020186" y="1041161"/>
                <a:ext cx="3047114" cy="1385069"/>
              </a:xfrm>
              <a:prstGeom prst="wedgeEllipseCallout">
                <a:avLst>
                  <a:gd name="adj1" fmla="val -63819"/>
                  <a:gd name="adj2" fmla="val 4810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An up close view at higher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&gt;70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Speech Bubble: Oval 10">
                <a:extLst>
                  <a:ext uri="{FF2B5EF4-FFF2-40B4-BE49-F238E27FC236}">
                    <a16:creationId xmlns:a16="http://schemas.microsoft.com/office/drawing/2014/main" id="{23A54A45-1136-1CC9-815A-4A703E239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186" y="1041161"/>
                <a:ext cx="3047114" cy="1385069"/>
              </a:xfrm>
              <a:prstGeom prst="wedgeEllipseCallout">
                <a:avLst>
                  <a:gd name="adj1" fmla="val -63819"/>
                  <a:gd name="adj2" fmla="val 4810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8A6D39B-FCB3-EB79-B859-029E132386FC}"/>
              </a:ext>
            </a:extLst>
          </p:cNvPr>
          <p:cNvSpPr/>
          <p:nvPr/>
        </p:nvSpPr>
        <p:spPr>
          <a:xfrm>
            <a:off x="1625600" y="2558657"/>
            <a:ext cx="2654300" cy="1385069"/>
          </a:xfrm>
          <a:prstGeom prst="wedgeEllipseCallout">
            <a:avLst>
              <a:gd name="adj1" fmla="val -63819"/>
              <a:gd name="adj2" fmla="val 4810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Chebyshev no longer visible. 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It’s  too high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647638A-B446-310C-3725-80EB9B18D832}"/>
              </a:ext>
            </a:extLst>
          </p:cNvPr>
          <p:cNvSpPr/>
          <p:nvPr/>
        </p:nvSpPr>
        <p:spPr>
          <a:xfrm>
            <a:off x="9855200" y="1121122"/>
            <a:ext cx="2336800" cy="1560173"/>
          </a:xfrm>
          <a:prstGeom prst="wedgeEllipseCallout">
            <a:avLst>
              <a:gd name="adj1" fmla="val -63819"/>
              <a:gd name="adj2" fmla="val 4810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Even Chernoff doesn’t look so great any more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Proof of </a:t>
            </a:r>
            <a:r>
              <a:rPr lang="en-US" sz="4800" dirty="0" err="1"/>
              <a:t>Thm</a:t>
            </a:r>
            <a:r>
              <a:rPr lang="en-US" sz="4800" dirty="0"/>
              <a:t> 18.4 – Pretty Chernoff Bound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908413" y="1103975"/>
            <a:ext cx="9797687" cy="2325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36061CA-E10F-7B92-8497-4FB5893E0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7403" y="2292953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36061CA-E10F-7B92-8497-4FB5893E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403" y="2292953"/>
                <a:ext cx="3891821" cy="601718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1110488" y="1209366"/>
                <a:ext cx="9595612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18.4: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b="1" dirty="0">
                    <a:sym typeface="Symbol" panose="05050102010706020507" pitchFamily="18" charset="2"/>
                  </a:rPr>
                  <a:t>(Pretty Chernoff Bound for Binomial)</a:t>
                </a:r>
              </a:p>
              <a:p>
                <a:endParaRPr lang="en-US" sz="8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𝐵𝑖𝑛𝑜𝑚𝑖𝑎𝑙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Then,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88" y="1209366"/>
                <a:ext cx="9595612" cy="984885"/>
              </a:xfrm>
              <a:prstGeom prst="rect">
                <a:avLst/>
              </a:prstGeom>
              <a:blipFill>
                <a:blip r:embed="rId3"/>
                <a:stretch>
                  <a:fillRect l="-953" t="-4938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2">
                <a:extLst>
                  <a:ext uri="{FF2B5EF4-FFF2-40B4-BE49-F238E27FC236}">
                    <a16:creationId xmlns:a16="http://schemas.microsoft.com/office/drawing/2014/main" id="{6798CC3D-7933-F603-F7B7-289B6766AE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7088" y="2791836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≤−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itle 2">
                <a:extLst>
                  <a:ext uri="{FF2B5EF4-FFF2-40B4-BE49-F238E27FC236}">
                    <a16:creationId xmlns:a16="http://schemas.microsoft.com/office/drawing/2014/main" id="{6798CC3D-7933-F603-F7B7-289B6766A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88" y="2791836"/>
                <a:ext cx="3891821" cy="601718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30BB5D6-40A4-9E66-5097-219B53E179D2}"/>
              </a:ext>
            </a:extLst>
          </p:cNvPr>
          <p:cNvSpPr txBox="1"/>
          <p:nvPr/>
        </p:nvSpPr>
        <p:spPr>
          <a:xfrm>
            <a:off x="542970" y="3729685"/>
            <a:ext cx="11106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We will now prove </a:t>
            </a:r>
            <a:r>
              <a:rPr lang="en-US" sz="2400" dirty="0" err="1">
                <a:sym typeface="Symbol" panose="05050102010706020507" pitchFamily="18" charset="2"/>
              </a:rPr>
              <a:t>Thm</a:t>
            </a:r>
            <a:r>
              <a:rPr lang="en-US" sz="2400" dirty="0">
                <a:sym typeface="Symbol" panose="05050102010706020507" pitchFamily="18" charset="2"/>
              </a:rPr>
              <a:t> 18.4 (top half).  The bottom half is an Exercise in your book.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1ECEBC-71E3-4A9E-2149-8DC0FA945C15}"/>
              </a:ext>
            </a:extLst>
          </p:cNvPr>
          <p:cNvSpPr txBox="1"/>
          <p:nvPr/>
        </p:nvSpPr>
        <p:spPr>
          <a:xfrm>
            <a:off x="542970" y="4343685"/>
            <a:ext cx="8705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Our proof requires using Lemma 18.5, which is proven in your book.</a:t>
            </a: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5395D-5E22-ED5B-5D75-0A167DDA4143}"/>
              </a:ext>
            </a:extLst>
          </p:cNvPr>
          <p:cNvGrpSpPr/>
          <p:nvPr/>
        </p:nvGrpSpPr>
        <p:grpSpPr>
          <a:xfrm>
            <a:off x="908413" y="5074381"/>
            <a:ext cx="9797687" cy="1281969"/>
            <a:chOff x="908413" y="5074381"/>
            <a:chExt cx="9797687" cy="128196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BFF7CB-3477-A774-BA95-DB73376CF32F}"/>
                </a:ext>
              </a:extLst>
            </p:cNvPr>
            <p:cNvSpPr/>
            <p:nvPr/>
          </p:nvSpPr>
          <p:spPr>
            <a:xfrm>
              <a:off x="908413" y="5074381"/>
              <a:ext cx="9797687" cy="12819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itle 2">
                  <a:extLst>
                    <a:ext uri="{FF2B5EF4-FFF2-40B4-BE49-F238E27FC236}">
                      <a16:creationId xmlns:a16="http://schemas.microsoft.com/office/drawing/2014/main" id="{71A53B19-0151-AF23-6F35-89268AE4FAD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26201" y="5682701"/>
                  <a:ext cx="3891821" cy="6017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𝑡𝑞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𝑡𝑝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/8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itle 2">
                  <a:extLst>
                    <a:ext uri="{FF2B5EF4-FFF2-40B4-BE49-F238E27FC236}">
                      <a16:creationId xmlns:a16="http://schemas.microsoft.com/office/drawing/2014/main" id="{71A53B19-0151-AF23-6F35-89268AE4F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6201" y="5682701"/>
                  <a:ext cx="3891821" cy="601718"/>
                </a:xfrm>
                <a:prstGeom prst="rect">
                  <a:avLst/>
                </a:prstGeom>
                <a:blipFill>
                  <a:blip r:embed="rId5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EF0DCF7-E6DA-E71F-EBAD-F5DCA0285D75}"/>
                    </a:ext>
                  </a:extLst>
                </p:cNvPr>
                <p:cNvSpPr txBox="1"/>
                <p:nvPr/>
              </p:nvSpPr>
              <p:spPr>
                <a:xfrm>
                  <a:off x="1110488" y="5179772"/>
                  <a:ext cx="95956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Lemma 18.5: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For any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&lt;1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and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, we have that: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EF0DCF7-E6DA-E71F-EBAD-F5DCA0285D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488" y="5179772"/>
                  <a:ext cx="959561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953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381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3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Proof of </a:t>
            </a:r>
            <a:r>
              <a:rPr lang="en-US" sz="4800" dirty="0" err="1"/>
              <a:t>Thm</a:t>
            </a:r>
            <a:r>
              <a:rPr lang="en-US" sz="4800" dirty="0"/>
              <a:t> 18.4 – Pretty Chernoff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36061CA-E10F-7B92-8497-4FB5893E0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701" y="3166253"/>
                <a:ext cx="5314699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36061CA-E10F-7B92-8497-4FB5893E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1" y="3166253"/>
                <a:ext cx="5314699" cy="601718"/>
              </a:xfrm>
              <a:prstGeom prst="rect">
                <a:avLst/>
              </a:prstGeom>
              <a:blipFill>
                <a:blip r:embed="rId2"/>
                <a:stretch>
                  <a:fillRect b="-14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933EA2-0737-85E4-AAE5-4DDB048B205D}"/>
              </a:ext>
            </a:extLst>
          </p:cNvPr>
          <p:cNvSpPr txBox="1"/>
          <p:nvPr/>
        </p:nvSpPr>
        <p:spPr>
          <a:xfrm>
            <a:off x="644665" y="2593633"/>
            <a:ext cx="1194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Proof: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997457-B391-5213-A4B5-2751D62F6D44}"/>
              </a:ext>
            </a:extLst>
          </p:cNvPr>
          <p:cNvGrpSpPr/>
          <p:nvPr/>
        </p:nvGrpSpPr>
        <p:grpSpPr>
          <a:xfrm>
            <a:off x="381000" y="1103976"/>
            <a:ext cx="11633473" cy="1207856"/>
            <a:chOff x="381000" y="1103976"/>
            <a:chExt cx="11633473" cy="120785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246431-C3CC-A179-A0F0-8CA474038B0D}"/>
                </a:ext>
              </a:extLst>
            </p:cNvPr>
            <p:cNvSpPr/>
            <p:nvPr/>
          </p:nvSpPr>
          <p:spPr>
            <a:xfrm>
              <a:off x="381000" y="1103976"/>
              <a:ext cx="11633473" cy="12078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97E5733-A769-34B0-E0C6-6AF3D2136D32}"/>
                    </a:ext>
                  </a:extLst>
                </p:cNvPr>
                <p:cNvSpPr txBox="1"/>
                <p:nvPr/>
              </p:nvSpPr>
              <p:spPr>
                <a:xfrm>
                  <a:off x="381000" y="1193821"/>
                  <a:ext cx="112680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 18.4: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where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  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Then, for any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&gt;0,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97E5733-A769-34B0-E0C6-6AF3D2136D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1193821"/>
                  <a:ext cx="11268030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866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itle 2">
                  <a:extLst>
                    <a:ext uri="{FF2B5EF4-FFF2-40B4-BE49-F238E27FC236}">
                      <a16:creationId xmlns:a16="http://schemas.microsoft.com/office/drawing/2014/main" id="{0DA6BA89-1512-AF20-0A4E-98638152C74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92801" y="1687262"/>
                  <a:ext cx="3891821" cy="6017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itle 2">
                  <a:extLst>
                    <a:ext uri="{FF2B5EF4-FFF2-40B4-BE49-F238E27FC236}">
                      <a16:creationId xmlns:a16="http://schemas.microsoft.com/office/drawing/2014/main" id="{0DA6BA89-1512-AF20-0A4E-98638152C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801" y="1687262"/>
                  <a:ext cx="3891821" cy="601718"/>
                </a:xfrm>
                <a:prstGeom prst="rect">
                  <a:avLst/>
                </a:prstGeom>
                <a:blipFill>
                  <a:blip r:embed="rId4"/>
                  <a:stretch>
                    <a:fillRect b="-102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2">
                <a:extLst>
                  <a:ext uri="{FF2B5EF4-FFF2-40B4-BE49-F238E27FC236}">
                    <a16:creationId xmlns:a16="http://schemas.microsoft.com/office/drawing/2014/main" id="{5DAA6D0A-37CC-9328-DEA2-AAF5E7134F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8585" y="3807683"/>
                <a:ext cx="3450860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itle 2">
                <a:extLst>
                  <a:ext uri="{FF2B5EF4-FFF2-40B4-BE49-F238E27FC236}">
                    <a16:creationId xmlns:a16="http://schemas.microsoft.com/office/drawing/2014/main" id="{5DAA6D0A-37CC-9328-DEA2-AAF5E7134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85" y="3807683"/>
                <a:ext cx="3450860" cy="6017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2">
                <a:extLst>
                  <a:ext uri="{FF2B5EF4-FFF2-40B4-BE49-F238E27FC236}">
                    <a16:creationId xmlns:a16="http://schemas.microsoft.com/office/drawing/2014/main" id="{1F09D974-9DA0-C881-C454-71C6DFB7CC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88257" y="4541372"/>
                <a:ext cx="277927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itle 2">
                <a:extLst>
                  <a:ext uri="{FF2B5EF4-FFF2-40B4-BE49-F238E27FC236}">
                    <a16:creationId xmlns:a16="http://schemas.microsoft.com/office/drawing/2014/main" id="{1F09D974-9DA0-C881-C454-71C6DFB7C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257" y="4541372"/>
                <a:ext cx="2779271" cy="6017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29BD6B7-DCB4-B0DF-951E-4211C14ECFE5}"/>
              </a:ext>
            </a:extLst>
          </p:cNvPr>
          <p:cNvGrpSpPr/>
          <p:nvPr/>
        </p:nvGrpSpPr>
        <p:grpSpPr>
          <a:xfrm flipH="1">
            <a:off x="172860" y="5426434"/>
            <a:ext cx="4596172" cy="1316691"/>
            <a:chOff x="5873680" y="2011405"/>
            <a:chExt cx="6802044" cy="1791730"/>
          </a:xfrm>
        </p:grpSpPr>
        <p:pic>
          <p:nvPicPr>
            <p:cNvPr id="17" name="Picture 16" descr="A cartoon light bulb pointing at something">
              <a:extLst>
                <a:ext uri="{FF2B5EF4-FFF2-40B4-BE49-F238E27FC236}">
                  <a16:creationId xmlns:a16="http://schemas.microsoft.com/office/drawing/2014/main" id="{02C7238F-5192-6299-8D17-54B71B325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034425" y="2011405"/>
              <a:ext cx="1641299" cy="17917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Speech Bubble: Oval 17">
                  <a:extLst>
                    <a:ext uri="{FF2B5EF4-FFF2-40B4-BE49-F238E27FC236}">
                      <a16:creationId xmlns:a16="http://schemas.microsoft.com/office/drawing/2014/main" id="{6786DD92-4E9F-FDF9-5EC6-4C2FEE441397}"/>
                    </a:ext>
                  </a:extLst>
                </p:cNvPr>
                <p:cNvSpPr/>
                <p:nvPr/>
              </p:nvSpPr>
              <p:spPr>
                <a:xfrm>
                  <a:off x="5873680" y="2011405"/>
                  <a:ext cx="5107051" cy="1762268"/>
                </a:xfrm>
                <a:prstGeom prst="wedgeEllipseCallout">
                  <a:avLst>
                    <a:gd name="adj1" fmla="val -38100"/>
                    <a:gd name="adj2" fmla="val -84227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We can break this up!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</a:rPr>
                    <a:t>  where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𝐵𝑒𝑟𝑛𝑜𝑢𝑙𝑙𝑖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8" name="Speech Bubble: Oval 17">
                  <a:extLst>
                    <a:ext uri="{FF2B5EF4-FFF2-40B4-BE49-F238E27FC236}">
                      <a16:creationId xmlns:a16="http://schemas.microsoft.com/office/drawing/2014/main" id="{6786DD92-4E9F-FDF9-5EC6-4C2FEE4413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3680" y="2011405"/>
                  <a:ext cx="5107051" cy="1762268"/>
                </a:xfrm>
                <a:prstGeom prst="wedgeEllipseCallout">
                  <a:avLst>
                    <a:gd name="adj1" fmla="val -38100"/>
                    <a:gd name="adj2" fmla="val -84227"/>
                  </a:avLst>
                </a:prstGeom>
                <a:blipFill>
                  <a:blip r:embed="rId9"/>
                  <a:stretch>
                    <a:fillRect b="-154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2">
                <a:extLst>
                  <a:ext uri="{FF2B5EF4-FFF2-40B4-BE49-F238E27FC236}">
                    <a16:creationId xmlns:a16="http://schemas.microsoft.com/office/drawing/2014/main" id="{74383E78-E5FE-1F3F-A201-EF1A1E1C3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7284" y="4541372"/>
                <a:ext cx="5124827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+⋯+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itle 2">
                <a:extLst>
                  <a:ext uri="{FF2B5EF4-FFF2-40B4-BE49-F238E27FC236}">
                    <a16:creationId xmlns:a16="http://schemas.microsoft.com/office/drawing/2014/main" id="{74383E78-E5FE-1F3F-A201-EF1A1E1C3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284" y="4541372"/>
                <a:ext cx="5124827" cy="6017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">
                <a:extLst>
                  <a:ext uri="{FF2B5EF4-FFF2-40B4-BE49-F238E27FC236}">
                    <a16:creationId xmlns:a16="http://schemas.microsoft.com/office/drawing/2014/main" id="{6EE6EC62-E37B-F1B4-5262-CDA11724DD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7284" y="5093739"/>
                <a:ext cx="3536757" cy="10746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itle 2">
                <a:extLst>
                  <a:ext uri="{FF2B5EF4-FFF2-40B4-BE49-F238E27FC236}">
                    <a16:creationId xmlns:a16="http://schemas.microsoft.com/office/drawing/2014/main" id="{6EE6EC62-E37B-F1B4-5262-CDA11724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284" y="5093739"/>
                <a:ext cx="3536757" cy="10746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32D2EC-1732-F5B8-0594-F5D2F2D800C4}"/>
                  </a:ext>
                </a:extLst>
              </p:cNvPr>
              <p:cNvSpPr txBox="1"/>
              <p:nvPr/>
            </p:nvSpPr>
            <p:spPr>
              <a:xfrm>
                <a:off x="1520896" y="2606669"/>
                <a:ext cx="3248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32D2EC-1732-F5B8-0594-F5D2F2D80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896" y="2606669"/>
                <a:ext cx="3248136" cy="461665"/>
              </a:xfrm>
              <a:prstGeom prst="rect">
                <a:avLst/>
              </a:prstGeom>
              <a:blipFill>
                <a:blip r:embed="rId12"/>
                <a:stretch>
                  <a:fillRect l="-75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1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9" grpId="0"/>
      <p:bldP spid="23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Proof of </a:t>
            </a:r>
            <a:r>
              <a:rPr lang="en-US" sz="4800" dirty="0" err="1"/>
              <a:t>Thm</a:t>
            </a:r>
            <a:r>
              <a:rPr lang="en-US" sz="4800" dirty="0"/>
              <a:t> 18.4 – Pretty Chernoff Bound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381000" y="1103976"/>
            <a:ext cx="11633473" cy="12078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381000" y="1193821"/>
                <a:ext cx="11268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18.4:</a:t>
                </a:r>
                <a:r>
                  <a:rPr lang="en-US" sz="2400" dirty="0">
                    <a:sym typeface="Symbol" panose="05050102010706020507" pitchFamily="18" charset="2"/>
                  </a:rPr>
                  <a:t>  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𝐵𝑖𝑛𝑜𝑚𝑖𝑎𝑙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Then,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93821"/>
                <a:ext cx="11268030" cy="461665"/>
              </a:xfrm>
              <a:prstGeom prst="rect">
                <a:avLst/>
              </a:prstGeom>
              <a:blipFill>
                <a:blip r:embed="rId2"/>
                <a:stretch>
                  <a:fillRect l="-8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933EA2-0737-85E4-AAE5-4DDB048B205D}"/>
                  </a:ext>
                </a:extLst>
              </p:cNvPr>
              <p:cNvSpPr txBox="1"/>
              <p:nvPr/>
            </p:nvSpPr>
            <p:spPr>
              <a:xfrm>
                <a:off x="644665" y="2593633"/>
                <a:ext cx="171576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Proof,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cont</a:t>
                </a:r>
                <a:r>
                  <a:rPr lang="en-US" sz="2400" b="1" dirty="0">
                    <a:sym typeface="Symbol" panose="05050102010706020507" pitchFamily="18" charset="2"/>
                  </a:rPr>
                  <a:t>: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933EA2-0737-85E4-AAE5-4DDB048B2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65" y="2593633"/>
                <a:ext cx="1715764" cy="830997"/>
              </a:xfrm>
              <a:prstGeom prst="rect">
                <a:avLst/>
              </a:prstGeom>
              <a:blipFill>
                <a:blip r:embed="rId3"/>
                <a:stretch>
                  <a:fillRect l="-5694" t="-5839" r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2801" y="1687262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01" y="1687262"/>
                <a:ext cx="3891821" cy="601718"/>
              </a:xfrm>
              <a:prstGeom prst="rect">
                <a:avLst/>
              </a:prstGeom>
              <a:blipFill>
                <a:blip r:embed="rId4"/>
                <a:stretch>
                  <a:fillRect b="-102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6786DD92-4E9F-FDF9-5EC6-4C2FEE441397}"/>
              </a:ext>
            </a:extLst>
          </p:cNvPr>
          <p:cNvSpPr/>
          <p:nvPr/>
        </p:nvSpPr>
        <p:spPr>
          <a:xfrm flipH="1">
            <a:off x="614342" y="4932033"/>
            <a:ext cx="2036016" cy="715127"/>
          </a:xfrm>
          <a:prstGeom prst="wedgeEllipseCallout">
            <a:avLst>
              <a:gd name="adj1" fmla="val -53228"/>
              <a:gd name="adj2" fmla="val 7028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by Lemma 18.5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">
                <a:extLst>
                  <a:ext uri="{FF2B5EF4-FFF2-40B4-BE49-F238E27FC236}">
                    <a16:creationId xmlns:a16="http://schemas.microsoft.com/office/drawing/2014/main" id="{6EE6EC62-E37B-F1B4-5262-CDA11724DD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04109" y="2956167"/>
                <a:ext cx="7036628" cy="10746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itle 2">
                <a:extLst>
                  <a:ext uri="{FF2B5EF4-FFF2-40B4-BE49-F238E27FC236}">
                    <a16:creationId xmlns:a16="http://schemas.microsoft.com/office/drawing/2014/main" id="{6EE6EC62-E37B-F1B4-5262-CDA11724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4109" y="2956167"/>
                <a:ext cx="7036628" cy="1074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2">
                <a:extLst>
                  <a:ext uri="{FF2B5EF4-FFF2-40B4-BE49-F238E27FC236}">
                    <a16:creationId xmlns:a16="http://schemas.microsoft.com/office/drawing/2014/main" id="{FB776A4A-6912-4173-6016-10663E8FA5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0358" y="4103608"/>
                <a:ext cx="5607086" cy="10746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(1−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𝑡𝑝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itle 2">
                <a:extLst>
                  <a:ext uri="{FF2B5EF4-FFF2-40B4-BE49-F238E27FC236}">
                    <a16:creationId xmlns:a16="http://schemas.microsoft.com/office/drawing/2014/main" id="{FB776A4A-6912-4173-6016-10663E8FA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358" y="4103608"/>
                <a:ext cx="5607086" cy="10746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2">
                <a:extLst>
                  <a:ext uri="{FF2B5EF4-FFF2-40B4-BE49-F238E27FC236}">
                    <a16:creationId xmlns:a16="http://schemas.microsoft.com/office/drawing/2014/main" id="{05A8205C-3D0E-E114-6E4C-2C05EAEA6E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0358" y="5321260"/>
                <a:ext cx="2847623" cy="10746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/8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itle 2">
                <a:extLst>
                  <a:ext uri="{FF2B5EF4-FFF2-40B4-BE49-F238E27FC236}">
                    <a16:creationId xmlns:a16="http://schemas.microsoft.com/office/drawing/2014/main" id="{05A8205C-3D0E-E114-6E4C-2C05EAEA6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358" y="5321260"/>
                <a:ext cx="2847623" cy="10746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E06A210-54C7-D02C-0382-ACA03A499C2D}"/>
              </a:ext>
            </a:extLst>
          </p:cNvPr>
          <p:cNvGrpSpPr/>
          <p:nvPr/>
        </p:nvGrpSpPr>
        <p:grpSpPr>
          <a:xfrm>
            <a:off x="5022001" y="5363890"/>
            <a:ext cx="2847623" cy="1032119"/>
            <a:chOff x="5022001" y="5363890"/>
            <a:chExt cx="2847623" cy="1032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itle 2">
                  <a:extLst>
                    <a:ext uri="{FF2B5EF4-FFF2-40B4-BE49-F238E27FC236}">
                      <a16:creationId xmlns:a16="http://schemas.microsoft.com/office/drawing/2014/main" id="{3FBF2E1B-2C08-3BD2-4CF4-A33C40E52B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022001" y="5544800"/>
                  <a:ext cx="2847623" cy="5555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/8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itle 2">
                  <a:extLst>
                    <a:ext uri="{FF2B5EF4-FFF2-40B4-BE49-F238E27FC236}">
                      <a16:creationId xmlns:a16="http://schemas.microsoft.com/office/drawing/2014/main" id="{3FBF2E1B-2C08-3BD2-4CF4-A33C40E52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001" y="5544800"/>
                  <a:ext cx="2847623" cy="5555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E875B2-DCE2-C444-3E44-FB7DE2007779}"/>
                </a:ext>
              </a:extLst>
            </p:cNvPr>
            <p:cNvSpPr txBox="1"/>
            <p:nvPr/>
          </p:nvSpPr>
          <p:spPr>
            <a:xfrm>
              <a:off x="5762977" y="5363890"/>
              <a:ext cx="1889107" cy="10321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B833875A-5DA7-1C16-DBE2-09EA8DBF4D41}"/>
              </a:ext>
            </a:extLst>
          </p:cNvPr>
          <p:cNvSpPr/>
          <p:nvPr/>
        </p:nvSpPr>
        <p:spPr>
          <a:xfrm flipH="1">
            <a:off x="8593071" y="5038897"/>
            <a:ext cx="2556192" cy="715127"/>
          </a:xfrm>
          <a:prstGeom prst="wedgeEllipseCallout">
            <a:avLst>
              <a:gd name="adj1" fmla="val 67323"/>
              <a:gd name="adj2" fmla="val 5906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Q: What do we do next?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1709AFE5-ADF1-074C-966F-35BBB86B931A}"/>
                  </a:ext>
                </a:extLst>
              </p:cNvPr>
              <p:cNvSpPr/>
              <p:nvPr/>
            </p:nvSpPr>
            <p:spPr>
              <a:xfrm flipH="1">
                <a:off x="8600205" y="5858569"/>
                <a:ext cx="2556192" cy="715127"/>
              </a:xfrm>
              <a:prstGeom prst="wedgeEllipseCallout">
                <a:avLst>
                  <a:gd name="adj1" fmla="val -61331"/>
                  <a:gd name="adj2" fmla="val 83742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A: Find the minimizing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1709AFE5-ADF1-074C-966F-35BBB86B9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00205" y="5858569"/>
                <a:ext cx="2556192" cy="715127"/>
              </a:xfrm>
              <a:prstGeom prst="wedgeEllipseCallout">
                <a:avLst>
                  <a:gd name="adj1" fmla="val -61331"/>
                  <a:gd name="adj2" fmla="val 83742"/>
                </a:avLst>
              </a:prstGeom>
              <a:blipFill>
                <a:blip r:embed="rId9"/>
                <a:stretch>
                  <a:fillRect t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DB401-3218-6D2D-2726-FBB6129BD86F}"/>
                  </a:ext>
                </a:extLst>
              </p:cNvPr>
              <p:cNvSpPr txBox="1"/>
              <p:nvPr/>
            </p:nvSpPr>
            <p:spPr>
              <a:xfrm>
                <a:off x="2358657" y="2593633"/>
                <a:ext cx="24217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So,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DB401-3218-6D2D-2726-FBB6129BD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657" y="2593633"/>
                <a:ext cx="2421741" cy="461665"/>
              </a:xfrm>
              <a:prstGeom prst="rect">
                <a:avLst/>
              </a:prstGeom>
              <a:blipFill>
                <a:blip r:embed="rId10"/>
                <a:stretch>
                  <a:fillRect l="-403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0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23" grpId="0"/>
      <p:bldP spid="7" grpId="0"/>
      <p:bldP spid="12" grpId="0"/>
      <p:bldP spid="22" grpId="0" animBg="1"/>
      <p:bldP spid="24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Proof of </a:t>
            </a:r>
            <a:r>
              <a:rPr lang="en-US" sz="4800" dirty="0" err="1"/>
              <a:t>Thm</a:t>
            </a:r>
            <a:r>
              <a:rPr lang="en-US" sz="4800" dirty="0"/>
              <a:t> 18.4 – Pretty Chernoff Bound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381000" y="1103976"/>
            <a:ext cx="11633473" cy="12078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381000" y="1193821"/>
                <a:ext cx="11268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18.4:</a:t>
                </a:r>
                <a:r>
                  <a:rPr lang="en-US" sz="2400" dirty="0">
                    <a:sym typeface="Symbol" panose="05050102010706020507" pitchFamily="18" charset="2"/>
                  </a:rPr>
                  <a:t>  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𝐵𝑖𝑛𝑜𝑚𝑖𝑎𝑙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Then,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93821"/>
                <a:ext cx="11268030" cy="461665"/>
              </a:xfrm>
              <a:prstGeom prst="rect">
                <a:avLst/>
              </a:prstGeom>
              <a:blipFill>
                <a:blip r:embed="rId2"/>
                <a:stretch>
                  <a:fillRect l="-8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2801" y="1687262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01" y="1687262"/>
                <a:ext cx="3891821" cy="601718"/>
              </a:xfrm>
              <a:prstGeom prst="rect">
                <a:avLst/>
              </a:prstGeom>
              <a:blipFill>
                <a:blip r:embed="rId4"/>
                <a:stretch>
                  <a:fillRect b="-102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C983C31-772E-8D10-648B-0ADDFD2ED84B}"/>
              </a:ext>
            </a:extLst>
          </p:cNvPr>
          <p:cNvGrpSpPr/>
          <p:nvPr/>
        </p:nvGrpSpPr>
        <p:grpSpPr>
          <a:xfrm>
            <a:off x="555855" y="2593633"/>
            <a:ext cx="7036628" cy="1416313"/>
            <a:chOff x="555855" y="2593633"/>
            <a:chExt cx="7036628" cy="14163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E933EA2-0737-85E4-AAE5-4DDB048B205D}"/>
                    </a:ext>
                  </a:extLst>
                </p:cNvPr>
                <p:cNvSpPr txBox="1"/>
                <p:nvPr/>
              </p:nvSpPr>
              <p:spPr>
                <a:xfrm>
                  <a:off x="644664" y="2593633"/>
                  <a:ext cx="439367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Proof, </a:t>
                  </a:r>
                  <a:r>
                    <a:rPr lang="en-US" sz="2400" b="1" dirty="0" err="1">
                      <a:sym typeface="Symbol" panose="05050102010706020507" pitchFamily="18" charset="2"/>
                    </a:rPr>
                    <a:t>cont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So, for any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&gt;0,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E933EA2-0737-85E4-AAE5-4DDB048B2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664" y="2593633"/>
                  <a:ext cx="439367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22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itle 2">
                  <a:extLst>
                    <a:ext uri="{FF2B5EF4-FFF2-40B4-BE49-F238E27FC236}">
                      <a16:creationId xmlns:a16="http://schemas.microsoft.com/office/drawing/2014/main" id="{6EE6EC62-E37B-F1B4-5262-CDA11724DD2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55855" y="2703545"/>
                  <a:ext cx="7036628" cy="10746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𝑷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𝑛𝑝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  ≤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𝛿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/8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itle 2">
                  <a:extLst>
                    <a:ext uri="{FF2B5EF4-FFF2-40B4-BE49-F238E27FC236}">
                      <a16:creationId xmlns:a16="http://schemas.microsoft.com/office/drawing/2014/main" id="{6EE6EC62-E37B-F1B4-5262-CDA11724D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55" y="2703545"/>
                  <a:ext cx="7036628" cy="107461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E875B2-DCE2-C444-3E44-FB7DE2007779}"/>
                </a:ext>
              </a:extLst>
            </p:cNvPr>
            <p:cNvSpPr txBox="1"/>
            <p:nvPr/>
          </p:nvSpPr>
          <p:spPr>
            <a:xfrm>
              <a:off x="4677127" y="2977827"/>
              <a:ext cx="1889107" cy="10321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5902FCF1-963C-D2F3-86F9-8996241CE128}"/>
                  </a:ext>
                </a:extLst>
              </p:cNvPr>
              <p:cNvSpPr/>
              <p:nvPr/>
            </p:nvSpPr>
            <p:spPr>
              <a:xfrm flipH="1">
                <a:off x="7429005" y="2702419"/>
                <a:ext cx="2743199" cy="2115527"/>
              </a:xfrm>
              <a:prstGeom prst="wedgeEllipseCallout">
                <a:avLst>
                  <a:gd name="adj1" fmla="val 74406"/>
                  <a:gd name="adj2" fmla="val -1765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ym typeface="Symbol" panose="05050102010706020507" pitchFamily="18" charset="2"/>
                  </a:rPr>
                  <a:t>The exponent is</a:t>
                </a:r>
              </a:p>
              <a:p>
                <a:pPr algn="ctr"/>
                <a:r>
                  <a:rPr lang="en-US" sz="2000" dirty="0">
                    <a:sym typeface="Symbol" panose="05050102010706020507" pitchFamily="18" charset="2"/>
                  </a:rPr>
                  <a:t>minimized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𝛿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den>
                    </m:f>
                  </m:oMath>
                </a14:m>
                <a:endParaRPr lang="en-US" sz="2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5902FCF1-963C-D2F3-86F9-8996241CE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29005" y="2702419"/>
                <a:ext cx="2743199" cy="2115527"/>
              </a:xfrm>
              <a:prstGeom prst="wedgeEllipseCallout">
                <a:avLst>
                  <a:gd name="adj1" fmla="val 74406"/>
                  <a:gd name="adj2" fmla="val -17655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E11AEE5B-C388-B80B-2FC9-BD91B6D17F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401" y="4861973"/>
                <a:ext cx="6800818" cy="10321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⟹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 ≤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4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𝛿</m:t>
                                          </m:r>
                                        </m:num>
                                        <m:den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/8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E11AEE5B-C388-B80B-2FC9-BD91B6D17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01" y="4861973"/>
                <a:ext cx="6800818" cy="10321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798C2C3-3F6B-3C55-EE59-A7C9FD14B3BC}"/>
              </a:ext>
            </a:extLst>
          </p:cNvPr>
          <p:cNvGrpSpPr/>
          <p:nvPr/>
        </p:nvGrpSpPr>
        <p:grpSpPr>
          <a:xfrm>
            <a:off x="7197476" y="5001821"/>
            <a:ext cx="1889107" cy="1032119"/>
            <a:chOff x="9759923" y="4546169"/>
            <a:chExt cx="1889107" cy="10321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E27E65-BBEC-1A93-FD2A-C2DCDB0A89A2}"/>
                </a:ext>
              </a:extLst>
            </p:cNvPr>
            <p:cNvSpPr txBox="1"/>
            <p:nvPr/>
          </p:nvSpPr>
          <p:spPr>
            <a:xfrm>
              <a:off x="10193936" y="4546169"/>
              <a:ext cx="1455094" cy="10321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itle 2">
                  <a:extLst>
                    <a:ext uri="{FF2B5EF4-FFF2-40B4-BE49-F238E27FC236}">
                      <a16:creationId xmlns:a16="http://schemas.microsoft.com/office/drawing/2014/main" id="{A47A9B3A-D860-6FC6-69F2-D996F2ABEBD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759923" y="4660786"/>
                  <a:ext cx="1889107" cy="6811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itle 2">
                  <a:extLst>
                    <a:ext uri="{FF2B5EF4-FFF2-40B4-BE49-F238E27FC236}">
                      <a16:creationId xmlns:a16="http://schemas.microsoft.com/office/drawing/2014/main" id="{A47A9B3A-D860-6FC6-69F2-D996F2ABE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9923" y="4660786"/>
                  <a:ext cx="1889107" cy="68114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850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Stronger (?) Chernoff Bound for Binomial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328985" y="2352566"/>
            <a:ext cx="11349015" cy="2832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514000" y="2520683"/>
                <a:ext cx="11007440" cy="120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18.6: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b="1" dirty="0">
                    <a:sym typeface="Symbol" panose="05050102010706020507" pitchFamily="18" charset="2"/>
                  </a:rPr>
                  <a:t>(Sometimes stronger Chernoff Bound)</a:t>
                </a:r>
              </a:p>
              <a:p>
                <a:endParaRPr lang="en-US" sz="2400" b="1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𝐵𝑒𝑟𝑛𝑜𝑢𝑙𝑙𝑖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  </m:t>
                        </m:r>
                      </m:e>
                    </m:nary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00" y="2520683"/>
                <a:ext cx="11007440" cy="1201611"/>
              </a:xfrm>
              <a:prstGeom prst="rect">
                <a:avLst/>
              </a:prstGeom>
              <a:blipFill>
                <a:blip r:embed="rId2"/>
                <a:stretch>
                  <a:fillRect l="-831" t="-4040" b="-73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2428" y="4102913"/>
                <a:ext cx="7044576" cy="846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≤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𝜖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428" y="4102913"/>
                <a:ext cx="7044576" cy="846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383BF92-9A0A-B903-575E-81C568BB5F19}"/>
              </a:ext>
            </a:extLst>
          </p:cNvPr>
          <p:cNvSpPr txBox="1"/>
          <p:nvPr/>
        </p:nvSpPr>
        <p:spPr>
          <a:xfrm>
            <a:off x="262394" y="1063879"/>
            <a:ext cx="10344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Theorem 18.6 presents an alternative, sometime stronger, bound.</a:t>
            </a:r>
          </a:p>
          <a:p>
            <a:r>
              <a:rPr lang="en-US" sz="2400" dirty="0">
                <a:sym typeface="Symbol" panose="05050102010706020507" pitchFamily="18" charset="2"/>
              </a:rPr>
              <a:t>The bound holds for a more general definition of a Binomial.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64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Stronger (?) Chernoff Bound for Binomial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421492" y="955609"/>
            <a:ext cx="11349015" cy="26448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606507" y="1170367"/>
                <a:ext cx="11007440" cy="120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18.6: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b="1" dirty="0">
                    <a:sym typeface="Symbol" panose="05050102010706020507" pitchFamily="18" charset="2"/>
                  </a:rPr>
                  <a:t>(Sometimes stronger Chernoff Bound)</a:t>
                </a:r>
              </a:p>
              <a:p>
                <a:endParaRPr lang="en-US" sz="2400" b="1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𝐵𝑒𝑟𝑛𝑜𝑢𝑙𝑙𝑖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  </m:t>
                        </m:r>
                      </m:e>
                    </m:nary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07" y="1170367"/>
                <a:ext cx="11007440" cy="1201611"/>
              </a:xfrm>
              <a:prstGeom prst="rect">
                <a:avLst/>
              </a:prstGeom>
              <a:blipFill>
                <a:blip r:embed="rId2"/>
                <a:stretch>
                  <a:fillRect l="-831" t="-4061" b="-74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3505" y="2597697"/>
                <a:ext cx="7044576" cy="846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&lt;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𝜖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505" y="2597697"/>
                <a:ext cx="7044576" cy="846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383BF92-9A0A-B903-575E-81C568BB5F19}"/>
              </a:ext>
            </a:extLst>
          </p:cNvPr>
          <p:cNvSpPr txBox="1"/>
          <p:nvPr/>
        </p:nvSpPr>
        <p:spPr>
          <a:xfrm>
            <a:off x="544064" y="4004304"/>
            <a:ext cx="2538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ym typeface="Symbol" panose="05050102010706020507" pitchFamily="18" charset="2"/>
              </a:rPr>
              <a:t>Plot of inner term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E24D4F-D565-7421-6A42-C5344B74820A}"/>
                  </a:ext>
                </a:extLst>
              </p:cNvPr>
              <p:cNvSpPr txBox="1"/>
              <p:nvPr/>
            </p:nvSpPr>
            <p:spPr>
              <a:xfrm>
                <a:off x="347091" y="4555528"/>
                <a:ext cx="2932825" cy="87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𝜖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𝜖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E24D4F-D565-7421-6A42-C5344B748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" y="4555528"/>
                <a:ext cx="2932825" cy="8714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graph of a function&#10;&#10;Description automatically generated">
            <a:extLst>
              <a:ext uri="{FF2B5EF4-FFF2-40B4-BE49-F238E27FC236}">
                <a16:creationId xmlns:a16="http://schemas.microsoft.com/office/drawing/2014/main" id="{CB4CEDFF-33C4-22AB-216C-7696AEB0B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25" y="4227830"/>
            <a:ext cx="2214598" cy="20650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98A96F-55A6-1B34-0F36-5E5DCA20C5D2}"/>
              </a:ext>
            </a:extLst>
          </p:cNvPr>
          <p:cNvSpPr txBox="1"/>
          <p:nvPr/>
        </p:nvSpPr>
        <p:spPr>
          <a:xfrm>
            <a:off x="7222994" y="3913802"/>
            <a:ext cx="2538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ym typeface="Symbol" panose="05050102010706020507" pitchFamily="18" charset="2"/>
              </a:rPr>
              <a:t>Two observations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5C7E72-F64E-B7B2-11BB-D868EB33C7F6}"/>
                  </a:ext>
                </a:extLst>
              </p:cNvPr>
              <p:cNvSpPr txBox="1"/>
              <p:nvPr/>
            </p:nvSpPr>
            <p:spPr>
              <a:xfrm>
                <a:off x="7341161" y="4540214"/>
                <a:ext cx="450374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ym typeface="Symbol" panose="05050102010706020507" pitchFamily="18" charset="2"/>
                  </a:rPr>
                  <a:t>1.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&lt;1,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so bound is exponentially decreasing.</a:t>
                </a:r>
              </a:p>
              <a:p>
                <a:pPr marL="457200" indent="-457200">
                  <a:buAutoNum type="arabicPeriod"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2.  Bound in </a:t>
                </a:r>
                <a:r>
                  <a:rPr lang="en-US" sz="2400" dirty="0" err="1">
                    <a:sym typeface="Symbol" panose="05050102010706020507" pitchFamily="18" charset="2"/>
                  </a:rPr>
                  <a:t>Thm</a:t>
                </a:r>
                <a:r>
                  <a:rPr lang="en-US" sz="2400" dirty="0">
                    <a:sym typeface="Symbol" panose="05050102010706020507" pitchFamily="18" charset="2"/>
                  </a:rPr>
                  <a:t> 18.6 is particularly strong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is high.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5C7E72-F64E-B7B2-11BB-D868EB33C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161" y="4540214"/>
                <a:ext cx="4503748" cy="1938992"/>
              </a:xfrm>
              <a:prstGeom prst="rect">
                <a:avLst/>
              </a:prstGeom>
              <a:blipFill>
                <a:blip r:embed="rId6"/>
                <a:stretch>
                  <a:fillRect l="-2030" t="-2516" r="-3248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2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Comparison of Chernoff Bounds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AD811C-0EBE-12F9-B43D-3394F73BC466}"/>
              </a:ext>
            </a:extLst>
          </p:cNvPr>
          <p:cNvGrpSpPr/>
          <p:nvPr/>
        </p:nvGrpSpPr>
        <p:grpSpPr>
          <a:xfrm>
            <a:off x="5920297" y="1055461"/>
            <a:ext cx="6021978" cy="2514600"/>
            <a:chOff x="5920297" y="1055461"/>
            <a:chExt cx="6021978" cy="25146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246431-C3CC-A179-A0F0-8CA474038B0D}"/>
                </a:ext>
              </a:extLst>
            </p:cNvPr>
            <p:cNvSpPr/>
            <p:nvPr/>
          </p:nvSpPr>
          <p:spPr>
            <a:xfrm>
              <a:off x="5920297" y="1055461"/>
              <a:ext cx="6021978" cy="2514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97E5733-A769-34B0-E0C6-6AF3D2136D32}"/>
                    </a:ext>
                  </a:extLst>
                </p:cNvPr>
                <p:cNvSpPr txBox="1"/>
                <p:nvPr/>
              </p:nvSpPr>
              <p:spPr>
                <a:xfrm>
                  <a:off x="6016994" y="1190702"/>
                  <a:ext cx="5828583" cy="1202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 18.6: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(Sometimes stronger bound)</a:t>
                  </a:r>
                </a:p>
                <a:p>
                  <a:r>
                    <a:rPr lang="en-US" sz="2400" dirty="0">
                      <a:sym typeface="Symbol" panose="05050102010706020507" pitchFamily="18" charset="2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𝐵𝑒𝑟𝑛𝑜𝑢𝑙𝑙𝑖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endParaRPr lang="en-US" sz="2400" b="0" dirty="0">
                    <a:sym typeface="Symbol" panose="05050102010706020507" pitchFamily="18" charset="2"/>
                  </a:endParaRPr>
                </a:p>
                <a:p>
                  <a:r>
                    <a:rPr lang="en-US" sz="2400" dirty="0">
                      <a:sym typeface="Symbol" panose="05050102010706020507" pitchFamily="18" charset="2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.  </m:t>
                          </m:r>
                        </m:e>
                      </m:nary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 Then,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&gt;0,</m:t>
                      </m:r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97E5733-A769-34B0-E0C6-6AF3D2136D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994" y="1190702"/>
                  <a:ext cx="5828583" cy="1202893"/>
                </a:xfrm>
                <a:prstGeom prst="rect">
                  <a:avLst/>
                </a:prstGeom>
                <a:blipFill>
                  <a:blip r:embed="rId2"/>
                  <a:stretch>
                    <a:fillRect l="-1569" t="-19697" r="-837" b="-73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itle 2">
                  <a:extLst>
                    <a:ext uri="{FF2B5EF4-FFF2-40B4-BE49-F238E27FC236}">
                      <a16:creationId xmlns:a16="http://schemas.microsoft.com/office/drawing/2014/main" id="{0DA6BA89-1512-AF20-0A4E-98638152C74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1754" y="2607797"/>
                  <a:ext cx="5700521" cy="84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𝜇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&lt; 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𝜖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1+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𝜖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1+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𝜇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itle 2">
                  <a:extLst>
                    <a:ext uri="{FF2B5EF4-FFF2-40B4-BE49-F238E27FC236}">
                      <a16:creationId xmlns:a16="http://schemas.microsoft.com/office/drawing/2014/main" id="{0DA6BA89-1512-AF20-0A4E-98638152C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1754" y="2607797"/>
                  <a:ext cx="5700521" cy="846869"/>
                </a:xfrm>
                <a:prstGeom prst="rect">
                  <a:avLst/>
                </a:prstGeom>
                <a:blipFill>
                  <a:blip r:embed="rId3"/>
                  <a:stretch>
                    <a:fillRect t="-7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B36519-3DAF-5949-F88D-334526552BE3}"/>
              </a:ext>
            </a:extLst>
          </p:cNvPr>
          <p:cNvGrpSpPr/>
          <p:nvPr/>
        </p:nvGrpSpPr>
        <p:grpSpPr>
          <a:xfrm>
            <a:off x="249725" y="1055461"/>
            <a:ext cx="5131475" cy="2514600"/>
            <a:chOff x="249725" y="1055461"/>
            <a:chExt cx="5131475" cy="2514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2E8A1B-BD2D-99D3-B045-8DA73E17536E}"/>
                </a:ext>
              </a:extLst>
            </p:cNvPr>
            <p:cNvSpPr/>
            <p:nvPr/>
          </p:nvSpPr>
          <p:spPr>
            <a:xfrm>
              <a:off x="249725" y="1055461"/>
              <a:ext cx="5086793" cy="2514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85548A7-CEEA-CC67-51B6-D9FA24B4C683}"/>
                    </a:ext>
                  </a:extLst>
                </p:cNvPr>
                <p:cNvSpPr txBox="1"/>
                <p:nvPr/>
              </p:nvSpPr>
              <p:spPr>
                <a:xfrm>
                  <a:off x="294407" y="1218838"/>
                  <a:ext cx="508679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 18.4: (Pretty bound)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 </a:t>
                  </a:r>
                </a:p>
                <a:p>
                  <a:r>
                    <a:rPr lang="en-US" sz="2400" dirty="0">
                      <a:sym typeface="Symbol" panose="05050102010706020507" pitchFamily="18" charset="2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where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  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Then, for any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&gt;0,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85548A7-CEEA-CC67-51B6-D9FA24B4C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407" y="1218838"/>
                  <a:ext cx="5086793" cy="1200329"/>
                </a:xfrm>
                <a:prstGeom prst="rect">
                  <a:avLst/>
                </a:prstGeom>
                <a:blipFill>
                  <a:blip r:embed="rId4"/>
                  <a:stretch>
                    <a:fillRect l="-1796" t="-4061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itle 2">
                  <a:extLst>
                    <a:ext uri="{FF2B5EF4-FFF2-40B4-BE49-F238E27FC236}">
                      <a16:creationId xmlns:a16="http://schemas.microsoft.com/office/drawing/2014/main" id="{0BE485BD-1005-C27E-32F9-E25CA8664D0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21480" y="2667170"/>
                  <a:ext cx="3891821" cy="6017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itle 2">
                  <a:extLst>
                    <a:ext uri="{FF2B5EF4-FFF2-40B4-BE49-F238E27FC236}">
                      <a16:creationId xmlns:a16="http://schemas.microsoft.com/office/drawing/2014/main" id="{0BE485BD-1005-C27E-32F9-E25CA8664D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80" y="2667170"/>
                  <a:ext cx="3891821" cy="601718"/>
                </a:xfrm>
                <a:prstGeom prst="rect">
                  <a:avLst/>
                </a:prstGeom>
                <a:blipFill>
                  <a:blip r:embed="rId5"/>
                  <a:stretch>
                    <a:fillRect b="-918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6D9713-088E-D453-61DE-30FB3EB67D04}"/>
              </a:ext>
            </a:extLst>
          </p:cNvPr>
          <p:cNvGrpSpPr/>
          <p:nvPr/>
        </p:nvGrpSpPr>
        <p:grpSpPr>
          <a:xfrm>
            <a:off x="0" y="3797440"/>
            <a:ext cx="12415888" cy="795647"/>
            <a:chOff x="0" y="3797440"/>
            <a:chExt cx="12415888" cy="79564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D53FF11-6F56-451C-3419-48B735A00987}"/>
                </a:ext>
              </a:extLst>
            </p:cNvPr>
            <p:cNvSpPr/>
            <p:nvPr/>
          </p:nvSpPr>
          <p:spPr>
            <a:xfrm>
              <a:off x="0" y="3797440"/>
              <a:ext cx="12192000" cy="7956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78A4280-9784-36C4-0CE1-837857ED8170}"/>
                    </a:ext>
                  </a:extLst>
                </p:cNvPr>
                <p:cNvSpPr txBox="1"/>
                <p:nvPr/>
              </p:nvSpPr>
              <p:spPr>
                <a:xfrm>
                  <a:off x="0" y="3838180"/>
                  <a:ext cx="12415888" cy="6146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Which gives best bound on probability of getting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heads, when flipping fair coin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times?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78A4280-9784-36C4-0CE1-837857ED8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838180"/>
                  <a:ext cx="12415888" cy="614655"/>
                </a:xfrm>
                <a:prstGeom prst="rect">
                  <a:avLst/>
                </a:prstGeom>
                <a:blipFill>
                  <a:blip r:embed="rId6"/>
                  <a:stretch>
                    <a:fillRect l="-736" b="-11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64F248-C5B0-807C-F2D9-5699FD37C9B3}"/>
              </a:ext>
            </a:extLst>
          </p:cNvPr>
          <p:cNvCxnSpPr/>
          <p:nvPr/>
        </p:nvCxnSpPr>
        <p:spPr>
          <a:xfrm>
            <a:off x="5646420" y="4593087"/>
            <a:ext cx="0" cy="19458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C4209E-D557-7BBB-269D-18BCE877A7A0}"/>
                  </a:ext>
                </a:extLst>
              </p:cNvPr>
              <p:cNvSpPr txBox="1"/>
              <p:nvPr/>
            </p:nvSpPr>
            <p:spPr>
              <a:xfrm>
                <a:off x="6167459" y="4853004"/>
                <a:ext cx="449770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C4209E-D557-7BBB-269D-18BCE877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59" y="4853004"/>
                <a:ext cx="4497703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A0DE4B-CA5F-9827-723B-4A17870FC459}"/>
                  </a:ext>
                </a:extLst>
              </p:cNvPr>
              <p:cNvSpPr txBox="1"/>
              <p:nvPr/>
            </p:nvSpPr>
            <p:spPr>
              <a:xfrm>
                <a:off x="7729216" y="5692041"/>
                <a:ext cx="1762767" cy="867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0.5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1.5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1.5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A0DE4B-CA5F-9827-723B-4A17870FC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216" y="5692041"/>
                <a:ext cx="1762767" cy="8676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3D6CC84-BCAE-6ED6-6F6C-2ED7A1023339}"/>
              </a:ext>
            </a:extLst>
          </p:cNvPr>
          <p:cNvGrpSpPr/>
          <p:nvPr/>
        </p:nvGrpSpPr>
        <p:grpSpPr>
          <a:xfrm>
            <a:off x="9173048" y="5720967"/>
            <a:ext cx="1762767" cy="968867"/>
            <a:chOff x="9173048" y="5720967"/>
            <a:chExt cx="1762767" cy="968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3E51122-B56A-FF89-F5AD-0ED9F74515DF}"/>
                    </a:ext>
                  </a:extLst>
                </p:cNvPr>
                <p:cNvSpPr txBox="1"/>
                <p:nvPr/>
              </p:nvSpPr>
              <p:spPr>
                <a:xfrm>
                  <a:off x="9173048" y="5848374"/>
                  <a:ext cx="1762767" cy="5162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.54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8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000" b="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3E51122-B56A-FF89-F5AD-0ED9F74515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3048" y="5848374"/>
                  <a:ext cx="1762767" cy="5162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DD2137-E126-AF02-F63C-5AA75A3B8B4B}"/>
                </a:ext>
              </a:extLst>
            </p:cNvPr>
            <p:cNvSpPr txBox="1"/>
            <p:nvPr/>
          </p:nvSpPr>
          <p:spPr>
            <a:xfrm>
              <a:off x="9645540" y="5720967"/>
              <a:ext cx="1246238" cy="96886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4ABC04-1281-A76E-1008-B2D3858C04EA}"/>
                  </a:ext>
                </a:extLst>
              </p:cNvPr>
              <p:cNvSpPr txBox="1"/>
              <p:nvPr/>
            </p:nvSpPr>
            <p:spPr>
              <a:xfrm>
                <a:off x="115598" y="4848410"/>
                <a:ext cx="449770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≥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4ABC04-1281-A76E-1008-B2D3858C0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8" y="4848410"/>
                <a:ext cx="449770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C47BB70-FE5F-67C6-7ADE-2C265BC184EC}"/>
              </a:ext>
            </a:extLst>
          </p:cNvPr>
          <p:cNvGrpSpPr/>
          <p:nvPr/>
        </p:nvGrpSpPr>
        <p:grpSpPr>
          <a:xfrm>
            <a:off x="1845198" y="5639162"/>
            <a:ext cx="1762767" cy="968867"/>
            <a:chOff x="1845198" y="5639162"/>
            <a:chExt cx="1762767" cy="968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B0E2F6F-DB7F-BF59-3145-74C156278416}"/>
                    </a:ext>
                  </a:extLst>
                </p:cNvPr>
                <p:cNvSpPr txBox="1"/>
                <p:nvPr/>
              </p:nvSpPr>
              <p:spPr>
                <a:xfrm>
                  <a:off x="1845198" y="5823341"/>
                  <a:ext cx="1762767" cy="5318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8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000" b="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B0E2F6F-DB7F-BF59-3145-74C1562784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198" y="5823341"/>
                  <a:ext cx="1762767" cy="5318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7D8E05-4582-92E6-3265-8E6A92D59715}"/>
                </a:ext>
              </a:extLst>
            </p:cNvPr>
            <p:cNvSpPr txBox="1"/>
            <p:nvPr/>
          </p:nvSpPr>
          <p:spPr>
            <a:xfrm>
              <a:off x="2592738" y="5639162"/>
              <a:ext cx="721466" cy="96886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E3FCAC40-832B-1986-9A2D-9C84F999881C}"/>
              </a:ext>
            </a:extLst>
          </p:cNvPr>
          <p:cNvSpPr/>
          <p:nvPr/>
        </p:nvSpPr>
        <p:spPr>
          <a:xfrm flipH="1">
            <a:off x="3718734" y="5449825"/>
            <a:ext cx="1762761" cy="1140677"/>
          </a:xfrm>
          <a:prstGeom prst="wedgeEllipseCallout">
            <a:avLst>
              <a:gd name="adj1" fmla="val 72894"/>
              <a:gd name="adj2" fmla="val 1310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Symbol" panose="05050102010706020507" pitchFamily="18" charset="2"/>
              </a:rPr>
              <a:t>This is the better bound!</a:t>
            </a:r>
          </a:p>
        </p:txBody>
      </p:sp>
    </p:spTree>
    <p:extLst>
      <p:ext uri="{BB962C8B-B14F-4D97-AF65-F5344CB8AC3E}">
        <p14:creationId xmlns:p14="http://schemas.microsoft.com/office/powerpoint/2010/main" val="2722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Tails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3FBC5-6528-DF8B-8177-CEDB3C67B310}"/>
                  </a:ext>
                </a:extLst>
              </p:cNvPr>
              <p:cNvSpPr txBox="1"/>
              <p:nvPr/>
            </p:nvSpPr>
            <p:spPr>
              <a:xfrm>
                <a:off x="2632023" y="4342366"/>
                <a:ext cx="6101254" cy="126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3FBC5-6528-DF8B-8177-CEDB3C67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23" y="4342366"/>
                <a:ext cx="6101254" cy="1268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CF10F4-E45A-D4C1-AD60-6BADA2EE4A10}"/>
                  </a:ext>
                </a:extLst>
              </p:cNvPr>
              <p:cNvSpPr txBox="1"/>
              <p:nvPr/>
            </p:nvSpPr>
            <p:spPr>
              <a:xfrm>
                <a:off x="3525810" y="3319662"/>
                <a:ext cx="39369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CF10F4-E45A-D4C1-AD60-6BADA2EE4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810" y="3319662"/>
                <a:ext cx="39369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D66BE77-806B-C0C6-86F9-94F4F4B7AE1C}"/>
              </a:ext>
            </a:extLst>
          </p:cNvPr>
          <p:cNvSpPr/>
          <p:nvPr/>
        </p:nvSpPr>
        <p:spPr>
          <a:xfrm>
            <a:off x="8610600" y="3343397"/>
            <a:ext cx="3268884" cy="1593020"/>
          </a:xfrm>
          <a:prstGeom prst="wedgeEllipseCallout">
            <a:avLst>
              <a:gd name="adj1" fmla="val -59724"/>
              <a:gd name="adj2" fmla="val 4884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No closed-form known for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6CC091-9035-89E2-E6C5-854DBD3705A4}"/>
                  </a:ext>
                </a:extLst>
              </p:cNvPr>
              <p:cNvSpPr txBox="1"/>
              <p:nvPr/>
            </p:nvSpPr>
            <p:spPr>
              <a:xfrm>
                <a:off x="1782817" y="1247082"/>
                <a:ext cx="8626366" cy="8309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   </a:t>
                </a:r>
                <a:r>
                  <a:rPr lang="en-US" sz="2400" dirty="0">
                    <a:sym typeface="Symbol" panose="05050102010706020507" pitchFamily="18" charset="2"/>
                  </a:rPr>
                  <a:t>Suppose you’re distributing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jobs among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servers at random.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 What’s the probability that a particular server gets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jobs?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6CC091-9035-89E2-E6C5-854DBD370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817" y="1247082"/>
                <a:ext cx="8626366" cy="830997"/>
              </a:xfrm>
              <a:prstGeom prst="rect">
                <a:avLst/>
              </a:prstGeom>
              <a:blipFill>
                <a:blip r:embed="rId4"/>
                <a:stretch>
                  <a:fillRect l="-105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0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Comparison of Chernoff Bounds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5920297" y="1055461"/>
            <a:ext cx="6021978" cy="2514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6016994" y="1190702"/>
                <a:ext cx="5828583" cy="120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18.6: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b="1" dirty="0">
                    <a:sym typeface="Symbol" panose="05050102010706020507" pitchFamily="18" charset="2"/>
                  </a:rPr>
                  <a:t>(Sometimes stronger bound)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𝐵𝑒𝑟𝑛𝑜𝑢𝑙𝑙𝑖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sz="2400" b="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  </m:t>
                        </m:r>
                      </m:e>
                    </m:nary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994" y="1190702"/>
                <a:ext cx="5828583" cy="1202893"/>
              </a:xfrm>
              <a:prstGeom prst="rect">
                <a:avLst/>
              </a:prstGeom>
              <a:blipFill>
                <a:blip r:embed="rId2"/>
                <a:stretch>
                  <a:fillRect l="-1569" t="-19697" r="-837" b="-73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1754" y="2607797"/>
                <a:ext cx="5700521" cy="846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&lt;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𝜖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754" y="2607797"/>
                <a:ext cx="5700521" cy="846869"/>
              </a:xfrm>
              <a:prstGeom prst="rect">
                <a:avLst/>
              </a:prstGeom>
              <a:blipFill>
                <a:blip r:embed="rId2"/>
                <a:stretch>
                  <a:fillRect t="-7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02E8A1B-BD2D-99D3-B045-8DA73E17536E}"/>
              </a:ext>
            </a:extLst>
          </p:cNvPr>
          <p:cNvSpPr/>
          <p:nvPr/>
        </p:nvSpPr>
        <p:spPr>
          <a:xfrm>
            <a:off x="249725" y="1055461"/>
            <a:ext cx="5086793" cy="2514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5548A7-CEEA-CC67-51B6-D9FA24B4C683}"/>
                  </a:ext>
                </a:extLst>
              </p:cNvPr>
              <p:cNvSpPr txBox="1"/>
              <p:nvPr/>
            </p:nvSpPr>
            <p:spPr>
              <a:xfrm>
                <a:off x="294407" y="1218838"/>
                <a:ext cx="50867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18.4: (Pretty bound)</a:t>
                </a:r>
                <a:r>
                  <a:rPr lang="en-US" sz="2400" dirty="0">
                    <a:sym typeface="Symbol" panose="05050102010706020507" pitchFamily="18" charset="2"/>
                  </a:rPr>
                  <a:t>   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𝐵𝑖𝑛𝑜𝑚𝑖𝑎𝑙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Then,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5548A7-CEEA-CC67-51B6-D9FA24B4C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07" y="1218838"/>
                <a:ext cx="5086793" cy="1200329"/>
              </a:xfrm>
              <a:prstGeom prst="rect">
                <a:avLst/>
              </a:prstGeom>
              <a:blipFill>
                <a:blip r:embed="rId4"/>
                <a:stretch>
                  <a:fillRect l="-179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0BE485BD-1005-C27E-32F9-E25CA8664D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480" y="2667170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0BE485BD-1005-C27E-32F9-E25CA866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80" y="2667170"/>
                <a:ext cx="3891821" cy="601718"/>
              </a:xfrm>
              <a:prstGeom prst="rect">
                <a:avLst/>
              </a:prstGeom>
              <a:blipFill>
                <a:blip r:embed="rId5"/>
                <a:stretch>
                  <a:fillRect b="-91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72399C9-A8B7-D69C-A549-3196B21A4758}"/>
              </a:ext>
            </a:extLst>
          </p:cNvPr>
          <p:cNvGrpSpPr/>
          <p:nvPr/>
        </p:nvGrpSpPr>
        <p:grpSpPr>
          <a:xfrm>
            <a:off x="1658678" y="3797440"/>
            <a:ext cx="8314662" cy="795647"/>
            <a:chOff x="1658678" y="3797440"/>
            <a:chExt cx="8314662" cy="79564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D53FF11-6F56-451C-3419-48B735A00987}"/>
                </a:ext>
              </a:extLst>
            </p:cNvPr>
            <p:cNvSpPr/>
            <p:nvPr/>
          </p:nvSpPr>
          <p:spPr>
            <a:xfrm>
              <a:off x="1658678" y="3797440"/>
              <a:ext cx="8176437" cy="7956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78A4280-9784-36C4-0CE1-837857ED8170}"/>
                    </a:ext>
                  </a:extLst>
                </p:cNvPr>
                <p:cNvSpPr txBox="1"/>
                <p:nvPr/>
              </p:nvSpPr>
              <p:spPr>
                <a:xfrm>
                  <a:off x="1935126" y="3838180"/>
                  <a:ext cx="8038214" cy="6158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Which is the better bound on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≥21}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if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78A4280-9784-36C4-0CE1-837857ED8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126" y="3838180"/>
                  <a:ext cx="8038214" cy="615874"/>
                </a:xfrm>
                <a:prstGeom prst="rect">
                  <a:avLst/>
                </a:prstGeom>
                <a:blipFill>
                  <a:blip r:embed="rId6"/>
                  <a:stretch>
                    <a:fillRect l="-1137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64F248-C5B0-807C-F2D9-5699FD37C9B3}"/>
              </a:ext>
            </a:extLst>
          </p:cNvPr>
          <p:cNvCxnSpPr/>
          <p:nvPr/>
        </p:nvCxnSpPr>
        <p:spPr>
          <a:xfrm>
            <a:off x="5646420" y="4593087"/>
            <a:ext cx="0" cy="19458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4ABC04-1281-A76E-1008-B2D3858C04EA}"/>
                  </a:ext>
                </a:extLst>
              </p:cNvPr>
              <p:cNvSpPr txBox="1"/>
              <p:nvPr/>
            </p:nvSpPr>
            <p:spPr>
              <a:xfrm>
                <a:off x="115598" y="4848410"/>
                <a:ext cx="44977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≥21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 ≥20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4ABC04-1281-A76E-1008-B2D3858C0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8" y="4848410"/>
                <a:ext cx="449770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B0E2F6F-DB7F-BF59-3145-74C156278416}"/>
                  </a:ext>
                </a:extLst>
              </p:cNvPr>
              <p:cNvSpPr txBox="1"/>
              <p:nvPr/>
            </p:nvSpPr>
            <p:spPr>
              <a:xfrm>
                <a:off x="1836162" y="5325136"/>
                <a:ext cx="1762767" cy="681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2⋅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B0E2F6F-DB7F-BF59-3145-74C156278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162" y="5325136"/>
                <a:ext cx="1762767" cy="6818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E3FCAC40-832B-1986-9A2D-9C84F999881C}"/>
              </a:ext>
            </a:extLst>
          </p:cNvPr>
          <p:cNvSpPr/>
          <p:nvPr/>
        </p:nvSpPr>
        <p:spPr>
          <a:xfrm flipH="1">
            <a:off x="10092238" y="5635928"/>
            <a:ext cx="1944299" cy="1140677"/>
          </a:xfrm>
          <a:prstGeom prst="wedgeEllipseCallout">
            <a:avLst>
              <a:gd name="adj1" fmla="val 65785"/>
              <a:gd name="adj2" fmla="val 1124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Symbol" panose="05050102010706020507" pitchFamily="18" charset="2"/>
              </a:rPr>
              <a:t>Much better bound!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B2A833-E85A-BD9B-57AA-C05E2524E02F}"/>
                  </a:ext>
                </a:extLst>
              </p:cNvPr>
              <p:cNvSpPr txBox="1"/>
              <p:nvPr/>
            </p:nvSpPr>
            <p:spPr>
              <a:xfrm>
                <a:off x="1645737" y="6006989"/>
                <a:ext cx="1762767" cy="63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800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B2A833-E85A-BD9B-57AA-C05E2524E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37" y="6006989"/>
                <a:ext cx="1762767" cy="6301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A1CC17B-4DE9-2845-E6EB-CBD8CA1C4666}"/>
              </a:ext>
            </a:extLst>
          </p:cNvPr>
          <p:cNvGrpSpPr/>
          <p:nvPr/>
        </p:nvGrpSpPr>
        <p:grpSpPr>
          <a:xfrm>
            <a:off x="2880449" y="6076091"/>
            <a:ext cx="1762767" cy="543837"/>
            <a:chOff x="2880449" y="6076091"/>
            <a:chExt cx="1762767" cy="5438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7D8E05-4582-92E6-3265-8E6A92D59715}"/>
                </a:ext>
              </a:extLst>
            </p:cNvPr>
            <p:cNvSpPr txBox="1"/>
            <p:nvPr/>
          </p:nvSpPr>
          <p:spPr>
            <a:xfrm>
              <a:off x="3806332" y="6076091"/>
              <a:ext cx="539751" cy="54383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DD8886-DF93-2CF9-B7FC-83FAFC7CCB5E}"/>
                    </a:ext>
                  </a:extLst>
                </p:cNvPr>
                <p:cNvSpPr txBox="1"/>
                <p:nvPr/>
              </p:nvSpPr>
              <p:spPr>
                <a:xfrm>
                  <a:off x="2880449" y="6127368"/>
                  <a:ext cx="176276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→   1</m:t>
                        </m:r>
                      </m:oMath>
                    </m:oMathPara>
                  </a14:m>
                  <a:endParaRPr lang="en-US" sz="20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DD8886-DF93-2CF9-B7FC-83FAFC7CC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449" y="6127368"/>
                  <a:ext cx="1762767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EB7B83-D5D6-737E-C518-D0C10CBF1E6D}"/>
                  </a:ext>
                </a:extLst>
              </p:cNvPr>
              <p:cNvSpPr txBox="1"/>
              <p:nvPr/>
            </p:nvSpPr>
            <p:spPr>
              <a:xfrm>
                <a:off x="5818134" y="4796167"/>
                <a:ext cx="5834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≥21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1+ 20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⋅1 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EB7B83-D5D6-737E-C518-D0C10CBF1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134" y="4796167"/>
                <a:ext cx="5834644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98D3BA-78FA-5CCC-D2B9-9EDABCB18C20}"/>
                  </a:ext>
                </a:extLst>
              </p:cNvPr>
              <p:cNvSpPr txBox="1"/>
              <p:nvPr/>
            </p:nvSpPr>
            <p:spPr>
              <a:xfrm>
                <a:off x="7719660" y="5220398"/>
                <a:ext cx="1507896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20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21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98D3BA-78FA-5CCC-D2B9-9EDABCB18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660" y="5220398"/>
                <a:ext cx="1507896" cy="8310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07054EC-42C1-B21F-6D49-8BAEE0C83790}"/>
              </a:ext>
            </a:extLst>
          </p:cNvPr>
          <p:cNvGrpSpPr/>
          <p:nvPr/>
        </p:nvGrpSpPr>
        <p:grpSpPr>
          <a:xfrm>
            <a:off x="7672646" y="6106297"/>
            <a:ext cx="2420827" cy="513632"/>
            <a:chOff x="7672646" y="6106297"/>
            <a:chExt cx="2420827" cy="5136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DD2137-E126-AF02-F63C-5AA75A3B8B4B}"/>
                </a:ext>
              </a:extLst>
            </p:cNvPr>
            <p:cNvSpPr txBox="1"/>
            <p:nvPr/>
          </p:nvSpPr>
          <p:spPr>
            <a:xfrm>
              <a:off x="8243961" y="6106297"/>
              <a:ext cx="1507896" cy="51363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9A1D70-B560-0EEC-D681-A1F09044EBA5}"/>
                    </a:ext>
                  </a:extLst>
                </p:cNvPr>
                <p:cNvSpPr txBox="1"/>
                <p:nvPr/>
              </p:nvSpPr>
              <p:spPr>
                <a:xfrm>
                  <a:off x="7672646" y="6125517"/>
                  <a:ext cx="242082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8.3⋅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−20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en-US" sz="2000" b="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9A1D70-B560-0EEC-D681-A1F09044E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2646" y="6125517"/>
                  <a:ext cx="2420827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01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 animBg="1"/>
      <p:bldP spid="7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More general bound: </a:t>
            </a:r>
            <a:r>
              <a:rPr lang="en-US" sz="4800" dirty="0" err="1"/>
              <a:t>Hoeffding’s</a:t>
            </a:r>
            <a:r>
              <a:rPr lang="en-US" sz="4800" dirty="0"/>
              <a:t> Inequality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1261464" y="1061822"/>
            <a:ext cx="9009587" cy="54770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1446479" y="1195230"/>
                <a:ext cx="84311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18.7: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b="1" dirty="0">
                    <a:sym typeface="Symbol" panose="05050102010706020507" pitchFamily="18" charset="2"/>
                  </a:rPr>
                  <a:t>(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Hoeffding’s</a:t>
                </a:r>
                <a:r>
                  <a:rPr lang="en-US" sz="2400" b="1" dirty="0">
                    <a:sym typeface="Symbol" panose="05050102010706020507" pitchFamily="18" charset="2"/>
                  </a:rPr>
                  <a:t> Inequality)</a:t>
                </a:r>
              </a:p>
              <a:p>
                <a:endParaRPr lang="en-US" sz="2400" b="1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be independent </a:t>
                </a:r>
                <a:r>
                  <a:rPr lang="en-US" sz="2400" dirty="0" err="1">
                    <a:sym typeface="Symbol" panose="05050102010706020507" pitchFamily="18" charset="2"/>
                  </a:rPr>
                  <a:t>r.v.s</a:t>
                </a:r>
                <a:r>
                  <a:rPr lang="en-US" sz="2400" dirty="0">
                    <a:sym typeface="Symbol" panose="05050102010706020507" pitchFamily="18" charset="2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479" y="1195230"/>
                <a:ext cx="8431167" cy="1200329"/>
              </a:xfrm>
              <a:prstGeom prst="rect">
                <a:avLst/>
              </a:prstGeom>
              <a:blipFill>
                <a:blip r:embed="rId2"/>
                <a:stretch>
                  <a:fillRect l="-108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9881" y="4084476"/>
                <a:ext cx="7044576" cy="846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≤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𝑒𝑥𝑝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2 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81" y="4084476"/>
                <a:ext cx="7044576" cy="846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298A96F-55A6-1B34-0F36-5E5DCA20C5D2}"/>
              </a:ext>
            </a:extLst>
          </p:cNvPr>
          <p:cNvSpPr txBox="1"/>
          <p:nvPr/>
        </p:nvSpPr>
        <p:spPr>
          <a:xfrm>
            <a:off x="1538870" y="3569534"/>
            <a:ext cx="1140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Then,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2C13E7A-A7EB-7B0E-443D-883098E731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9063" y="2721026"/>
                <a:ext cx="2086212" cy="846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2C13E7A-A7EB-7B0E-443D-883098E73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063" y="2721026"/>
                <a:ext cx="2086212" cy="846869"/>
              </a:xfrm>
              <a:prstGeom prst="rect">
                <a:avLst/>
              </a:prstGeom>
              <a:blipFill>
                <a:blip r:embed="rId4"/>
                <a:stretch>
                  <a:fillRect t="-16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FF3C3F0-161A-97EC-24E6-E3DA1873A515}"/>
              </a:ext>
            </a:extLst>
          </p:cNvPr>
          <p:cNvSpPr txBox="1"/>
          <p:nvPr/>
        </p:nvSpPr>
        <p:spPr>
          <a:xfrm>
            <a:off x="1446479" y="2624996"/>
            <a:ext cx="825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 Let: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C7B32365-527D-89AB-41EC-A0964FFD38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9881" y="5273520"/>
                <a:ext cx="7044576" cy="846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≤−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≤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𝑒𝑥𝑝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2 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C7B32365-527D-89AB-41EC-A0964FFD3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81" y="5273520"/>
                <a:ext cx="7044576" cy="846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A9AC878E-C234-35D4-9A09-59E1D2F6E2D1}"/>
                  </a:ext>
                </a:extLst>
              </p:cNvPr>
              <p:cNvSpPr/>
              <p:nvPr/>
            </p:nvSpPr>
            <p:spPr>
              <a:xfrm flipH="1">
                <a:off x="7851012" y="2496439"/>
                <a:ext cx="4340987" cy="1140677"/>
              </a:xfrm>
              <a:prstGeom prst="wedgeEllipseCallout">
                <a:avLst>
                  <a:gd name="adj1" fmla="val 65785"/>
                  <a:gd name="adj2" fmla="val 1124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ym typeface="Symbol" panose="05050102010706020507" pitchFamily="18" charset="2"/>
                  </a:rPr>
                  <a:t>More general because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’s don’t have to</a:t>
                </a:r>
              </a:p>
              <a:p>
                <a:pPr algn="ctr"/>
                <a:r>
                  <a:rPr lang="en-US" sz="2000" dirty="0">
                    <a:sym typeface="Symbol" panose="05050102010706020507" pitchFamily="18" charset="2"/>
                  </a:rPr>
                  <a:t>be independent</a:t>
                </a:r>
              </a:p>
            </p:txBody>
          </p:sp>
        </mc:Choice>
        <mc:Fallback xmlns=""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A9AC878E-C234-35D4-9A09-59E1D2F6E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51012" y="2496439"/>
                <a:ext cx="4340987" cy="1140677"/>
              </a:xfrm>
              <a:prstGeom prst="wedgeEllipseCallout">
                <a:avLst>
                  <a:gd name="adj1" fmla="val 65785"/>
                  <a:gd name="adj2" fmla="val 11241"/>
                </a:avLst>
              </a:prstGeom>
              <a:blipFill>
                <a:blip r:embed="rId6"/>
                <a:stretch>
                  <a:fillRect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0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Tails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3FBC5-6528-DF8B-8177-CEDB3C67B310}"/>
                  </a:ext>
                </a:extLst>
              </p:cNvPr>
              <p:cNvSpPr txBox="1"/>
              <p:nvPr/>
            </p:nvSpPr>
            <p:spPr>
              <a:xfrm>
                <a:off x="2632023" y="4342366"/>
                <a:ext cx="6101254" cy="1267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3FBC5-6528-DF8B-8177-CEDB3C67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23" y="4342366"/>
                <a:ext cx="6101254" cy="12671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CF10F4-E45A-D4C1-AD60-6BADA2EE4A10}"/>
                  </a:ext>
                </a:extLst>
              </p:cNvPr>
              <p:cNvSpPr txBox="1"/>
              <p:nvPr/>
            </p:nvSpPr>
            <p:spPr>
              <a:xfrm>
                <a:off x="3525810" y="3319662"/>
                <a:ext cx="39369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𝑃𝑜𝑖𝑠𝑠𝑜𝑛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CF10F4-E45A-D4C1-AD60-6BADA2EE4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810" y="3319662"/>
                <a:ext cx="39369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D66BE77-806B-C0C6-86F9-94F4F4B7AE1C}"/>
              </a:ext>
            </a:extLst>
          </p:cNvPr>
          <p:cNvSpPr/>
          <p:nvPr/>
        </p:nvSpPr>
        <p:spPr>
          <a:xfrm>
            <a:off x="8610600" y="3343397"/>
            <a:ext cx="3268884" cy="1593020"/>
          </a:xfrm>
          <a:prstGeom prst="wedgeEllipseCallout">
            <a:avLst>
              <a:gd name="adj1" fmla="val -59724"/>
              <a:gd name="adj2" fmla="val 4884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No closed-form known for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6CC091-9035-89E2-E6C5-854DBD3705A4}"/>
                  </a:ext>
                </a:extLst>
              </p:cNvPr>
              <p:cNvSpPr txBox="1"/>
              <p:nvPr/>
            </p:nvSpPr>
            <p:spPr>
              <a:xfrm>
                <a:off x="584637" y="1177049"/>
                <a:ext cx="10692963" cy="8309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   </a:t>
                </a:r>
                <a:r>
                  <a:rPr lang="en-US" sz="2400" dirty="0">
                    <a:sym typeface="Symbol" panose="05050102010706020507" pitchFamily="18" charset="2"/>
                  </a:rPr>
                  <a:t>Jobs arrive to a datacenter according to a Poisson process with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jobs/hour.  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 What’s the probability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jobs arrive during the first hour?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6CC091-9035-89E2-E6C5-854DBD370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37" y="1177049"/>
                <a:ext cx="10692963" cy="830997"/>
              </a:xfrm>
              <a:prstGeom prst="rect">
                <a:avLst/>
              </a:prstGeom>
              <a:blipFill>
                <a:blip r:embed="rId4"/>
                <a:stretch>
                  <a:fillRect l="-912" t="-5882" r="-51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1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Tails Bounds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3FBC5-6528-DF8B-8177-CEDB3C67B310}"/>
                  </a:ext>
                </a:extLst>
              </p:cNvPr>
              <p:cNvSpPr txBox="1"/>
              <p:nvPr/>
            </p:nvSpPr>
            <p:spPr>
              <a:xfrm>
                <a:off x="2088970" y="2521658"/>
                <a:ext cx="3520146" cy="931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3FBC5-6528-DF8B-8177-CEDB3C67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70" y="2521658"/>
                <a:ext cx="3520146" cy="9316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cartoon of a child pointing at a light bulb">
            <a:extLst>
              <a:ext uri="{FF2B5EF4-FFF2-40B4-BE49-F238E27FC236}">
                <a16:creationId xmlns:a16="http://schemas.microsoft.com/office/drawing/2014/main" id="{24A407F6-BDDE-4512-9938-625C1587F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6112" r="13258"/>
          <a:stretch/>
        </p:blipFill>
        <p:spPr>
          <a:xfrm flipH="1">
            <a:off x="791013" y="1123569"/>
            <a:ext cx="1470454" cy="1800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CC4AE-3257-1048-1D90-249DAEC8F411}"/>
              </a:ext>
            </a:extLst>
          </p:cNvPr>
          <p:cNvSpPr txBox="1"/>
          <p:nvPr/>
        </p:nvSpPr>
        <p:spPr>
          <a:xfrm>
            <a:off x="2363019" y="1362739"/>
            <a:ext cx="8756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Rather than directly compute tails, we will derive upper bounds on the tails, called </a:t>
            </a:r>
            <a:r>
              <a:rPr lang="en-US" sz="2400" b="1" dirty="0">
                <a:sym typeface="Symbol" panose="05050102010706020507" pitchFamily="18" charset="2"/>
              </a:rPr>
              <a:t>tail bounds</a:t>
            </a:r>
            <a:r>
              <a:rPr lang="en-US" sz="2400" dirty="0">
                <a:sym typeface="Symbol" panose="05050102010706020507" pitchFamily="18" charset="2"/>
              </a:rPr>
              <a:t>!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/>
              <p:nvPr/>
            </p:nvSpPr>
            <p:spPr>
              <a:xfrm>
                <a:off x="5812220" y="2513796"/>
                <a:ext cx="3940560" cy="93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20" y="2513796"/>
                <a:ext cx="3940560" cy="93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80103FD-F3D5-2919-E630-4D4F5C6799DF}"/>
              </a:ext>
            </a:extLst>
          </p:cNvPr>
          <p:cNvGrpSpPr/>
          <p:nvPr/>
        </p:nvGrpSpPr>
        <p:grpSpPr>
          <a:xfrm>
            <a:off x="4745421" y="3374275"/>
            <a:ext cx="3575548" cy="1383252"/>
            <a:chOff x="4745421" y="3374275"/>
            <a:chExt cx="3575548" cy="1383252"/>
          </a:xfrm>
        </p:grpSpPr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F21435F2-134D-C51D-02DD-8F693342CF3C}"/>
                </a:ext>
              </a:extLst>
            </p:cNvPr>
            <p:cNvSpPr/>
            <p:nvPr/>
          </p:nvSpPr>
          <p:spPr>
            <a:xfrm rot="12499951">
              <a:off x="7995148" y="3374275"/>
              <a:ext cx="325821" cy="630621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E29DBDA3-0B90-7D87-2ACC-87712DB14F2F}"/>
                </a:ext>
              </a:extLst>
            </p:cNvPr>
            <p:cNvSpPr/>
            <p:nvPr/>
          </p:nvSpPr>
          <p:spPr>
            <a:xfrm rot="8818643">
              <a:off x="4745421" y="3418577"/>
              <a:ext cx="325821" cy="630621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BC15FB-12F2-16C3-B062-B068030ABA68}"/>
                </a:ext>
              </a:extLst>
            </p:cNvPr>
            <p:cNvSpPr/>
            <p:nvPr/>
          </p:nvSpPr>
          <p:spPr>
            <a:xfrm>
              <a:off x="4966195" y="3926530"/>
              <a:ext cx="3121573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7820E0-604F-60E7-8125-200B69C112B2}"/>
                </a:ext>
              </a:extLst>
            </p:cNvPr>
            <p:cNvSpPr txBox="1"/>
            <p:nvPr/>
          </p:nvSpPr>
          <p:spPr>
            <a:xfrm>
              <a:off x="4908331" y="3974334"/>
              <a:ext cx="33396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ym typeface="Symbol" panose="05050102010706020507" pitchFamily="18" charset="2"/>
                </a:rPr>
                <a:t>We’ll soon have tail bounds for both of these!</a:t>
              </a:r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6D253E-3152-E3EC-671D-59F605EA42AE}"/>
              </a:ext>
            </a:extLst>
          </p:cNvPr>
          <p:cNvGrpSpPr/>
          <p:nvPr/>
        </p:nvGrpSpPr>
        <p:grpSpPr>
          <a:xfrm>
            <a:off x="2451741" y="5152126"/>
            <a:ext cx="8415955" cy="1386786"/>
            <a:chOff x="969783" y="5103662"/>
            <a:chExt cx="8415955" cy="1386786"/>
          </a:xfrm>
        </p:grpSpPr>
        <p:sp>
          <p:nvSpPr>
            <p:cNvPr id="23" name="Title 2">
              <a:extLst>
                <a:ext uri="{FF2B5EF4-FFF2-40B4-BE49-F238E27FC236}">
                  <a16:creationId xmlns:a16="http://schemas.microsoft.com/office/drawing/2014/main" id="{E07124E6-BAE7-E22F-6E7F-5DA1A5FF3B8B}"/>
                </a:ext>
              </a:extLst>
            </p:cNvPr>
            <p:cNvSpPr txBox="1">
              <a:spLocks/>
            </p:cNvSpPr>
            <p:nvPr/>
          </p:nvSpPr>
          <p:spPr>
            <a:xfrm>
              <a:off x="969783" y="5103662"/>
              <a:ext cx="8415955" cy="13867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0A8F87C-240F-0A04-15C4-FBD197FFE3CC}"/>
                    </a:ext>
                  </a:extLst>
                </p:cNvPr>
                <p:cNvSpPr txBox="1"/>
                <p:nvPr/>
              </p:nvSpPr>
              <p:spPr>
                <a:xfrm>
                  <a:off x="1117465" y="5182801"/>
                  <a:ext cx="826827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>
                      <a:sym typeface="Symbol" panose="05050102010706020507" pitchFamily="18" charset="2"/>
                    </a:rPr>
                    <a:t>Definition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An upper bound on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is called a 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tail bound</a:t>
                  </a:r>
                  <a:r>
                    <a:rPr lang="en-US" sz="2400" dirty="0">
                      <a:sym typeface="Symbol" panose="05050102010706020507" pitchFamily="18" charset="2"/>
                    </a:rPr>
                    <a:t>.   </a:t>
                  </a:r>
                </a:p>
                <a:p>
                  <a:r>
                    <a:rPr lang="en-US" sz="2400" b="0" dirty="0">
                      <a:sym typeface="Symbol" panose="05050102010706020507" pitchFamily="18" charset="2"/>
                    </a:rPr>
                    <a:t>An upper bound on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|≥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a14:m>
                  <a:r>
                    <a:rPr lang="en-US" sz="2400" b="0" dirty="0">
                      <a:sym typeface="Symbol" panose="05050102010706020507" pitchFamily="18" charset="2"/>
                    </a:rPr>
                    <a:t> where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b="0" dirty="0">
                      <a:sym typeface="Symbol" panose="05050102010706020507" pitchFamily="18" charset="2"/>
                    </a:rPr>
                    <a:t>is  called a 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concentration bound </a:t>
                  </a:r>
                  <a:r>
                    <a:rPr lang="en-US" sz="2400" b="0" dirty="0">
                      <a:sym typeface="Symbol" panose="05050102010706020507" pitchFamily="18" charset="2"/>
                    </a:rPr>
                    <a:t>or 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concentration inequality</a:t>
                  </a:r>
                  <a:r>
                    <a:rPr lang="en-US" sz="2400" b="0" dirty="0">
                      <a:sym typeface="Symbol" panose="05050102010706020507" pitchFamily="18" charset="2"/>
                    </a:rPr>
                    <a:t>.   </a:t>
                  </a:r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0A8F87C-240F-0A04-15C4-FBD197FFE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465" y="5182801"/>
                  <a:ext cx="8268273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1105" t="-4061" r="-590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9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8F2BAE2-567A-B817-8026-C2E602887B9D}"/>
              </a:ext>
            </a:extLst>
          </p:cNvPr>
          <p:cNvSpPr/>
          <p:nvPr/>
        </p:nvSpPr>
        <p:spPr>
          <a:xfrm>
            <a:off x="651761" y="3648865"/>
            <a:ext cx="11056764" cy="167497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Running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 descr="A cartoon of a child pointing at a light bulb">
            <a:extLst>
              <a:ext uri="{FF2B5EF4-FFF2-40B4-BE49-F238E27FC236}">
                <a16:creationId xmlns:a16="http://schemas.microsoft.com/office/drawing/2014/main" id="{24A407F6-BDDE-4512-9938-625C1587F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6112" r="13258"/>
          <a:stretch/>
        </p:blipFill>
        <p:spPr>
          <a:xfrm flipH="1">
            <a:off x="791013" y="1123569"/>
            <a:ext cx="1470454" cy="1800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CC4AE-3257-1048-1D90-249DAEC8F411}"/>
              </a:ext>
            </a:extLst>
          </p:cNvPr>
          <p:cNvSpPr txBox="1"/>
          <p:nvPr/>
        </p:nvSpPr>
        <p:spPr>
          <a:xfrm>
            <a:off x="2355096" y="1275753"/>
            <a:ext cx="8756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We will develop progressively better (tighter) </a:t>
            </a:r>
            <a:r>
              <a:rPr lang="en-US" sz="2400" b="1" dirty="0">
                <a:sym typeface="Symbol" panose="05050102010706020507" pitchFamily="18" charset="2"/>
              </a:rPr>
              <a:t>tail bounds</a:t>
            </a:r>
            <a:r>
              <a:rPr lang="en-US" sz="2400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E6931-4442-6FB6-B83F-FED418024FEE}"/>
              </a:ext>
            </a:extLst>
          </p:cNvPr>
          <p:cNvSpPr txBox="1"/>
          <p:nvPr/>
        </p:nvSpPr>
        <p:spPr>
          <a:xfrm>
            <a:off x="2355095" y="1785355"/>
            <a:ext cx="9658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We will test each bound on the following running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954CFF-10E0-CBF5-72EC-C4A9B20895D0}"/>
                  </a:ext>
                </a:extLst>
              </p:cNvPr>
              <p:cNvSpPr txBox="1"/>
              <p:nvPr/>
            </p:nvSpPr>
            <p:spPr>
              <a:xfrm>
                <a:off x="699867" y="3879911"/>
                <a:ext cx="30873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Flip a fair coin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times: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954CFF-10E0-CBF5-72EC-C4A9B2089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67" y="3879911"/>
                <a:ext cx="3087304" cy="461665"/>
              </a:xfrm>
              <a:prstGeom prst="rect">
                <a:avLst/>
              </a:prstGeom>
              <a:blipFill>
                <a:blip r:embed="rId3"/>
                <a:stretch>
                  <a:fillRect l="-3162" t="-10526" r="-415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817026A3-C908-6818-8B0B-6509AC062C25}"/>
              </a:ext>
            </a:extLst>
          </p:cNvPr>
          <p:cNvGrpSpPr/>
          <p:nvPr/>
        </p:nvGrpSpPr>
        <p:grpSpPr>
          <a:xfrm>
            <a:off x="3758267" y="3881344"/>
            <a:ext cx="7797816" cy="568119"/>
            <a:chOff x="403673" y="4418298"/>
            <a:chExt cx="8877771" cy="795528"/>
          </a:xfrm>
        </p:grpSpPr>
        <p:pic>
          <p:nvPicPr>
            <p:cNvPr id="22" name="Picture 21" descr="A close-up of several coins">
              <a:extLst>
                <a:ext uri="{FF2B5EF4-FFF2-40B4-BE49-F238E27FC236}">
                  <a16:creationId xmlns:a16="http://schemas.microsoft.com/office/drawing/2014/main" id="{01D5C1DD-253E-4889-CEA3-5770C9C90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403673" y="4418298"/>
              <a:ext cx="803273" cy="795528"/>
            </a:xfrm>
            <a:prstGeom prst="rect">
              <a:avLst/>
            </a:prstGeom>
          </p:spPr>
        </p:pic>
        <p:pic>
          <p:nvPicPr>
            <p:cNvPr id="26" name="Picture 25" descr="A close-up of several coins">
              <a:extLst>
                <a:ext uri="{FF2B5EF4-FFF2-40B4-BE49-F238E27FC236}">
                  <a16:creationId xmlns:a16="http://schemas.microsoft.com/office/drawing/2014/main" id="{A4875698-EE7F-4D3D-340E-C39E62CEF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5221007" y="4418298"/>
              <a:ext cx="803273" cy="795528"/>
            </a:xfrm>
            <a:prstGeom prst="rect">
              <a:avLst/>
            </a:prstGeom>
          </p:spPr>
        </p:pic>
        <p:pic>
          <p:nvPicPr>
            <p:cNvPr id="27" name="Picture 26" descr="A close-up of several coins">
              <a:extLst>
                <a:ext uri="{FF2B5EF4-FFF2-40B4-BE49-F238E27FC236}">
                  <a16:creationId xmlns:a16="http://schemas.microsoft.com/office/drawing/2014/main" id="{7D696D3B-0DB2-64A6-4C0B-28F12541D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2015728" y="4418298"/>
              <a:ext cx="803273" cy="795528"/>
            </a:xfrm>
            <a:prstGeom prst="rect">
              <a:avLst/>
            </a:prstGeom>
          </p:spPr>
        </p:pic>
        <p:pic>
          <p:nvPicPr>
            <p:cNvPr id="29" name="Picture 28" descr="A close-up of several coins">
              <a:extLst>
                <a:ext uri="{FF2B5EF4-FFF2-40B4-BE49-F238E27FC236}">
                  <a16:creationId xmlns:a16="http://schemas.microsoft.com/office/drawing/2014/main" id="{5A643A21-113F-CE64-B77A-A8B4DF348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3614461" y="4418298"/>
              <a:ext cx="803273" cy="795528"/>
            </a:xfrm>
            <a:prstGeom prst="rect">
              <a:avLst/>
            </a:prstGeom>
          </p:spPr>
        </p:pic>
        <p:pic>
          <p:nvPicPr>
            <p:cNvPr id="30" name="Picture 29" descr="A close-up of several coins">
              <a:extLst>
                <a:ext uri="{FF2B5EF4-FFF2-40B4-BE49-F238E27FC236}">
                  <a16:creationId xmlns:a16="http://schemas.microsoft.com/office/drawing/2014/main" id="{D07FD481-6DB6-6FE6-CC6A-F5C2C7A27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2824510" y="4418298"/>
              <a:ext cx="803273" cy="795528"/>
            </a:xfrm>
            <a:prstGeom prst="rect">
              <a:avLst/>
            </a:prstGeom>
          </p:spPr>
        </p:pic>
        <p:pic>
          <p:nvPicPr>
            <p:cNvPr id="31" name="Picture 30" descr="A close-up of several coins">
              <a:extLst>
                <a:ext uri="{FF2B5EF4-FFF2-40B4-BE49-F238E27FC236}">
                  <a16:creationId xmlns:a16="http://schemas.microsoft.com/office/drawing/2014/main" id="{D2879489-24F9-B893-761B-8D1C9437A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4417734" y="4418298"/>
              <a:ext cx="803273" cy="795528"/>
            </a:xfrm>
            <a:prstGeom prst="rect">
              <a:avLst/>
            </a:prstGeom>
          </p:spPr>
        </p:pic>
        <p:pic>
          <p:nvPicPr>
            <p:cNvPr id="32" name="Picture 31" descr="A close-up of several coins">
              <a:extLst>
                <a:ext uri="{FF2B5EF4-FFF2-40B4-BE49-F238E27FC236}">
                  <a16:creationId xmlns:a16="http://schemas.microsoft.com/office/drawing/2014/main" id="{6E69E20C-E014-BB77-D0ED-FE828160C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1221870" y="4418298"/>
              <a:ext cx="803273" cy="795528"/>
            </a:xfrm>
            <a:prstGeom prst="rect">
              <a:avLst/>
            </a:prstGeom>
          </p:spPr>
        </p:pic>
        <p:pic>
          <p:nvPicPr>
            <p:cNvPr id="33" name="Picture 32" descr="A close-up of several coins">
              <a:extLst>
                <a:ext uri="{FF2B5EF4-FFF2-40B4-BE49-F238E27FC236}">
                  <a16:creationId xmlns:a16="http://schemas.microsoft.com/office/drawing/2014/main" id="{15E0F30E-AFC8-B48B-AB3E-CE8310084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6024280" y="4418298"/>
              <a:ext cx="803273" cy="795528"/>
            </a:xfrm>
            <a:prstGeom prst="rect">
              <a:avLst/>
            </a:prstGeom>
          </p:spPr>
        </p:pic>
        <p:pic>
          <p:nvPicPr>
            <p:cNvPr id="35" name="Picture 34" descr="A close-up of several coins">
              <a:extLst>
                <a:ext uri="{FF2B5EF4-FFF2-40B4-BE49-F238E27FC236}">
                  <a16:creationId xmlns:a16="http://schemas.microsoft.com/office/drawing/2014/main" id="{A4C7EB1E-F82F-2C48-D4D5-2FE82AAB4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6838571" y="4418298"/>
              <a:ext cx="803273" cy="795528"/>
            </a:xfrm>
            <a:prstGeom prst="rect">
              <a:avLst/>
            </a:prstGeom>
          </p:spPr>
        </p:pic>
        <p:pic>
          <p:nvPicPr>
            <p:cNvPr id="36" name="Picture 35" descr="A close-up of several coins">
              <a:extLst>
                <a:ext uri="{FF2B5EF4-FFF2-40B4-BE49-F238E27FC236}">
                  <a16:creationId xmlns:a16="http://schemas.microsoft.com/office/drawing/2014/main" id="{F5578AF8-1D02-B83E-2773-1C157E35C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7652862" y="4418298"/>
              <a:ext cx="803273" cy="795528"/>
            </a:xfrm>
            <a:prstGeom prst="rect">
              <a:avLst/>
            </a:prstGeom>
          </p:spPr>
        </p:pic>
        <p:pic>
          <p:nvPicPr>
            <p:cNvPr id="37" name="Picture 36" descr="A close-up of several coins">
              <a:extLst>
                <a:ext uri="{FF2B5EF4-FFF2-40B4-BE49-F238E27FC236}">
                  <a16:creationId xmlns:a16="http://schemas.microsoft.com/office/drawing/2014/main" id="{DCDD17A2-FDCC-77DB-39C5-0F6591CB5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8478171" y="4418298"/>
              <a:ext cx="803273" cy="79552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F8288AE-E809-1F03-D6A4-09D822A8C77C}"/>
                  </a:ext>
                </a:extLst>
              </p:cNvPr>
              <p:cNvSpPr txBox="1"/>
              <p:nvPr/>
            </p:nvSpPr>
            <p:spPr>
              <a:xfrm>
                <a:off x="699867" y="4493407"/>
                <a:ext cx="9658229" cy="61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</a:t>
                </a:r>
                <a:r>
                  <a:rPr lang="en-US" sz="2400" dirty="0">
                    <a:sym typeface="Symbol" panose="05050102010706020507" pitchFamily="18" charset="2"/>
                  </a:rPr>
                  <a:t>  What’s a tail bound on the probability of getting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heads?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F8288AE-E809-1F03-D6A4-09D822A8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67" y="4493407"/>
                <a:ext cx="9658229" cy="614655"/>
              </a:xfrm>
              <a:prstGeom prst="rect">
                <a:avLst/>
              </a:prstGeom>
              <a:blipFill>
                <a:blip r:embed="rId6"/>
                <a:stretch>
                  <a:fillRect l="-1010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9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Markov’s inequality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D11FFD-A64B-E1F6-DE1E-22945141A9C8}"/>
              </a:ext>
            </a:extLst>
          </p:cNvPr>
          <p:cNvGrpSpPr/>
          <p:nvPr/>
        </p:nvGrpSpPr>
        <p:grpSpPr>
          <a:xfrm>
            <a:off x="738087" y="1030430"/>
            <a:ext cx="10252434" cy="1491234"/>
            <a:chOff x="969783" y="2456121"/>
            <a:chExt cx="10252434" cy="149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9783" y="2456121"/>
                  <a:ext cx="10252434" cy="14912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783" y="2456121"/>
                  <a:ext cx="10252434" cy="14912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1118211" y="2552579"/>
                  <a:ext cx="930524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(Markov’s inequality)  If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is non-negative, with finite mean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]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, then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211" y="2552579"/>
                  <a:ext cx="930524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982" t="-5882" r="-1179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706B57-8911-093E-D0DB-AA910452FC41}"/>
              </a:ext>
            </a:extLst>
          </p:cNvPr>
          <p:cNvSpPr/>
          <p:nvPr/>
        </p:nvSpPr>
        <p:spPr>
          <a:xfrm>
            <a:off x="967696" y="2900855"/>
            <a:ext cx="9847449" cy="37092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/>
              <p:nvPr/>
            </p:nvSpPr>
            <p:spPr>
              <a:xfrm>
                <a:off x="1103683" y="3036715"/>
                <a:ext cx="3202504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83" y="3036715"/>
                <a:ext cx="3202504" cy="1099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7BB5D3-F4BC-3EB7-82FF-6CE6A88AF345}"/>
                  </a:ext>
                </a:extLst>
              </p:cNvPr>
              <p:cNvSpPr txBox="1"/>
              <p:nvPr/>
            </p:nvSpPr>
            <p:spPr>
              <a:xfrm>
                <a:off x="3996237" y="3086409"/>
                <a:ext cx="2339113" cy="109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7BB5D3-F4BC-3EB7-82FF-6CE6A88AF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237" y="3086409"/>
                <a:ext cx="2339113" cy="109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C89C-6434-7F84-CF4C-7B534FC291BA}"/>
                  </a:ext>
                </a:extLst>
              </p:cNvPr>
              <p:cNvSpPr txBox="1"/>
              <p:nvPr/>
            </p:nvSpPr>
            <p:spPr>
              <a:xfrm>
                <a:off x="3996238" y="4242151"/>
                <a:ext cx="2339113" cy="109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C89C-6434-7F84-CF4C-7B534FC29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238" y="4242151"/>
                <a:ext cx="2339113" cy="109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A72E42-3638-158E-B7E7-EA6E08E36F6C}"/>
                  </a:ext>
                </a:extLst>
              </p:cNvPr>
              <p:cNvSpPr txBox="1"/>
              <p:nvPr/>
            </p:nvSpPr>
            <p:spPr>
              <a:xfrm>
                <a:off x="3886902" y="5474031"/>
                <a:ext cx="2339113" cy="109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A72E42-3638-158E-B7E7-EA6E08E36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02" y="5474031"/>
                <a:ext cx="2339113" cy="109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DFE48A-F43F-4226-23CC-EC26A8088168}"/>
                  </a:ext>
                </a:extLst>
              </p:cNvPr>
              <p:cNvSpPr txBox="1"/>
              <p:nvPr/>
            </p:nvSpPr>
            <p:spPr>
              <a:xfrm>
                <a:off x="5864304" y="5793028"/>
                <a:ext cx="23391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DFE48A-F43F-4226-23CC-EC26A8088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304" y="5793028"/>
                <a:ext cx="2339113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73D04-4D6E-4357-1639-8B8E1B49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84615-9E62-9578-20F8-86FBD81A3D38}"/>
              </a:ext>
            </a:extLst>
          </p:cNvPr>
          <p:cNvSpPr txBox="1"/>
          <p:nvPr/>
        </p:nvSpPr>
        <p:spPr>
          <a:xfrm>
            <a:off x="967696" y="2855576"/>
            <a:ext cx="999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Proof: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78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22D7F5-F89D-F94C-31C9-438B917DCA6E}"/>
              </a:ext>
            </a:extLst>
          </p:cNvPr>
          <p:cNvSpPr/>
          <p:nvPr/>
        </p:nvSpPr>
        <p:spPr>
          <a:xfrm>
            <a:off x="967696" y="3624742"/>
            <a:ext cx="9847449" cy="2985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Markov’s Inequality on Running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/>
              <p:nvPr/>
            </p:nvSpPr>
            <p:spPr>
              <a:xfrm>
                <a:off x="1093077" y="3624742"/>
                <a:ext cx="7620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Number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Heads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77" y="3624742"/>
                <a:ext cx="7620000" cy="922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52FDE7A-753D-A159-9722-2B0ADA7475F3}"/>
              </a:ext>
            </a:extLst>
          </p:cNvPr>
          <p:cNvGrpSpPr/>
          <p:nvPr/>
        </p:nvGrpSpPr>
        <p:grpSpPr>
          <a:xfrm>
            <a:off x="452064" y="1273527"/>
            <a:ext cx="11056764" cy="1674972"/>
            <a:chOff x="651761" y="3648865"/>
            <a:chExt cx="11056764" cy="167497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F2BAE2-567A-B817-8026-C2E602887B9D}"/>
                </a:ext>
              </a:extLst>
            </p:cNvPr>
            <p:cNvSpPr/>
            <p:nvPr/>
          </p:nvSpPr>
          <p:spPr>
            <a:xfrm>
              <a:off x="651761" y="3648865"/>
              <a:ext cx="11056764" cy="1674972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/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ym typeface="Symbol" panose="05050102010706020507" pitchFamily="18" charset="2"/>
                    </a:rPr>
                    <a:t>Flip a fair coin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times: 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964" t="-10526" r="-434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17026A3-C908-6818-8B0B-6509AC062C25}"/>
                </a:ext>
              </a:extLst>
            </p:cNvPr>
            <p:cNvGrpSpPr/>
            <p:nvPr/>
          </p:nvGrpSpPr>
          <p:grpSpPr>
            <a:xfrm>
              <a:off x="3758267" y="3881344"/>
              <a:ext cx="7797816" cy="568119"/>
              <a:chOff x="403673" y="4418298"/>
              <a:chExt cx="8877771" cy="795528"/>
            </a:xfrm>
          </p:grpSpPr>
          <p:pic>
            <p:nvPicPr>
              <p:cNvPr id="22" name="Picture 21" descr="A close-up of several coins">
                <a:extLst>
                  <a:ext uri="{FF2B5EF4-FFF2-40B4-BE49-F238E27FC236}">
                    <a16:creationId xmlns:a16="http://schemas.microsoft.com/office/drawing/2014/main" id="{01D5C1DD-253E-4889-CEA3-5770C9C90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3673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6" name="Picture 25" descr="A close-up of several coins">
                <a:extLst>
                  <a:ext uri="{FF2B5EF4-FFF2-40B4-BE49-F238E27FC236}">
                    <a16:creationId xmlns:a16="http://schemas.microsoft.com/office/drawing/2014/main" id="{A4875698-EE7F-4D3D-340E-C39E62CEF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5221007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7" name="Picture 26" descr="A close-up of several coins">
                <a:extLst>
                  <a:ext uri="{FF2B5EF4-FFF2-40B4-BE49-F238E27FC236}">
                    <a16:creationId xmlns:a16="http://schemas.microsoft.com/office/drawing/2014/main" id="{7D696D3B-0DB2-64A6-4C0B-28F12541D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015728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9" name="Picture 28" descr="A close-up of several coins">
                <a:extLst>
                  <a:ext uri="{FF2B5EF4-FFF2-40B4-BE49-F238E27FC236}">
                    <a16:creationId xmlns:a16="http://schemas.microsoft.com/office/drawing/2014/main" id="{5A643A21-113F-CE64-B77A-A8B4DF348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61446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0" name="Picture 29" descr="A close-up of several coins">
                <a:extLst>
                  <a:ext uri="{FF2B5EF4-FFF2-40B4-BE49-F238E27FC236}">
                    <a16:creationId xmlns:a16="http://schemas.microsoft.com/office/drawing/2014/main" id="{D07FD481-6DB6-6FE6-CC6A-F5C2C7A274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282451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1" name="Picture 30" descr="A close-up of several coins">
                <a:extLst>
                  <a:ext uri="{FF2B5EF4-FFF2-40B4-BE49-F238E27FC236}">
                    <a16:creationId xmlns:a16="http://schemas.microsoft.com/office/drawing/2014/main" id="{D2879489-24F9-B893-761B-8D1C9437A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417734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2" name="Picture 31" descr="A close-up of several coins">
                <a:extLst>
                  <a:ext uri="{FF2B5EF4-FFF2-40B4-BE49-F238E27FC236}">
                    <a16:creationId xmlns:a16="http://schemas.microsoft.com/office/drawing/2014/main" id="{6E69E20C-E014-BB77-D0ED-FE828160C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22187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3" name="Picture 32" descr="A close-up of several coins">
                <a:extLst>
                  <a:ext uri="{FF2B5EF4-FFF2-40B4-BE49-F238E27FC236}">
                    <a16:creationId xmlns:a16="http://schemas.microsoft.com/office/drawing/2014/main" id="{15E0F30E-AFC8-B48B-AB3E-CE83100840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02428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5" name="Picture 34" descr="A close-up of several coins">
                <a:extLst>
                  <a:ext uri="{FF2B5EF4-FFF2-40B4-BE49-F238E27FC236}">
                    <a16:creationId xmlns:a16="http://schemas.microsoft.com/office/drawing/2014/main" id="{A4C7EB1E-F82F-2C48-D4D5-2FE82AAB4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83857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6" name="Picture 35" descr="A close-up of several coins">
                <a:extLst>
                  <a:ext uri="{FF2B5EF4-FFF2-40B4-BE49-F238E27FC236}">
                    <a16:creationId xmlns:a16="http://schemas.microsoft.com/office/drawing/2014/main" id="{F5578AF8-1D02-B83E-2773-1C157E35C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7652862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7" name="Picture 36" descr="A close-up of several coins">
                <a:extLst>
                  <a:ext uri="{FF2B5EF4-FFF2-40B4-BE49-F238E27FC236}">
                    <a16:creationId xmlns:a16="http://schemas.microsoft.com/office/drawing/2014/main" id="{DCDD17A2-FDCC-77DB-39C5-0F6591CB58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78171" y="4418298"/>
                <a:ext cx="803273" cy="79552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/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What’s a tail bound on the probability of getting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heads?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blipFill>
                  <a:blip r:embed="rId6"/>
                  <a:stretch>
                    <a:fillRect l="-947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65C881-6867-E231-D61A-A93381B1D334}"/>
                  </a:ext>
                </a:extLst>
              </p:cNvPr>
              <p:cNvSpPr txBox="1"/>
              <p:nvPr/>
            </p:nvSpPr>
            <p:spPr>
              <a:xfrm>
                <a:off x="3033410" y="5238928"/>
                <a:ext cx="2947036" cy="1145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65C881-6867-E231-D61A-A93381B1D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410" y="5238928"/>
                <a:ext cx="2947036" cy="11452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4126E-5B29-B3F3-4858-7E36B34B60D0}"/>
                  </a:ext>
                </a:extLst>
              </p:cNvPr>
              <p:cNvSpPr txBox="1"/>
              <p:nvPr/>
            </p:nvSpPr>
            <p:spPr>
              <a:xfrm>
                <a:off x="7829798" y="3724609"/>
                <a:ext cx="2448896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4126E-5B29-B3F3-4858-7E36B34B6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798" y="3724609"/>
                <a:ext cx="2448896" cy="7224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942ED9-8D6B-11BF-20FB-473D8CB9C09F}"/>
                  </a:ext>
                </a:extLst>
              </p:cNvPr>
              <p:cNvSpPr txBox="1"/>
              <p:nvPr/>
            </p:nvSpPr>
            <p:spPr>
              <a:xfrm>
                <a:off x="5592797" y="5099990"/>
                <a:ext cx="1932787" cy="1259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942ED9-8D6B-11BF-20FB-473D8CB9C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797" y="5099990"/>
                <a:ext cx="1932787" cy="12595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42A9AB99-636A-C64D-BFCB-95D683BF961E}"/>
                  </a:ext>
                </a:extLst>
              </p:cNvPr>
              <p:cNvSpPr/>
              <p:nvPr/>
            </p:nvSpPr>
            <p:spPr>
              <a:xfrm>
                <a:off x="7347550" y="4771732"/>
                <a:ext cx="4627585" cy="830998"/>
              </a:xfrm>
              <a:prstGeom prst="wedgeEllipseCallout">
                <a:avLst>
                  <a:gd name="adj1" fmla="val -47303"/>
                  <a:gd name="adj2" fmla="val 6512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Clearly a terrible bound because doesn’t involve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42A9AB99-636A-C64D-BFCB-95D683BF9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550" y="4771732"/>
                <a:ext cx="4627585" cy="830998"/>
              </a:xfrm>
              <a:prstGeom prst="wedgeEllipseCallout">
                <a:avLst>
                  <a:gd name="adj1" fmla="val -47303"/>
                  <a:gd name="adj2" fmla="val 65123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18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0" grpId="0"/>
      <p:bldP spid="12" grpId="0"/>
      <p:bldP spid="13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Chebyshev’s inequality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D11FFD-A64B-E1F6-DE1E-22945141A9C8}"/>
              </a:ext>
            </a:extLst>
          </p:cNvPr>
          <p:cNvGrpSpPr/>
          <p:nvPr/>
        </p:nvGrpSpPr>
        <p:grpSpPr>
          <a:xfrm>
            <a:off x="729548" y="1040399"/>
            <a:ext cx="10104707" cy="1572457"/>
            <a:chOff x="961244" y="2466091"/>
            <a:chExt cx="10252434" cy="149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1244" y="2466091"/>
                  <a:ext cx="10252434" cy="14912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|≥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𝑽𝒂𝒓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244" y="2466091"/>
                  <a:ext cx="10252434" cy="14912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1035084" y="2502414"/>
                  <a:ext cx="990155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(Chebyshev’s inequality) 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be any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with finite mean,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and finite variance.  Then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                                         </a:t>
                  </a: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084" y="2502414"/>
                  <a:ext cx="9901558" cy="1200329"/>
                </a:xfrm>
                <a:prstGeom prst="rect">
                  <a:avLst/>
                </a:prstGeom>
                <a:blipFill>
                  <a:blip r:embed="rId3"/>
                  <a:stretch>
                    <a:fillRect l="-1000" t="-3846" r="-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706B57-8911-093E-D0DB-AA910452FC41}"/>
              </a:ext>
            </a:extLst>
          </p:cNvPr>
          <p:cNvSpPr/>
          <p:nvPr/>
        </p:nvSpPr>
        <p:spPr>
          <a:xfrm>
            <a:off x="949223" y="3091185"/>
            <a:ext cx="8417673" cy="3523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/>
              <p:nvPr/>
            </p:nvSpPr>
            <p:spPr>
              <a:xfrm>
                <a:off x="1321992" y="3774239"/>
                <a:ext cx="50869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92" y="3774239"/>
                <a:ext cx="5086932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C89C-6434-7F84-CF4C-7B534FC291BA}"/>
                  </a:ext>
                </a:extLst>
              </p:cNvPr>
              <p:cNvSpPr txBox="1"/>
              <p:nvPr/>
            </p:nvSpPr>
            <p:spPr>
              <a:xfrm>
                <a:off x="3382346" y="4569174"/>
                <a:ext cx="2339113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C89C-6434-7F84-CF4C-7B534FC29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346" y="4569174"/>
                <a:ext cx="2339113" cy="833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92BE3738-4CF4-15D7-8C8C-7E58A8CDECDC}"/>
              </a:ext>
            </a:extLst>
          </p:cNvPr>
          <p:cNvSpPr/>
          <p:nvPr/>
        </p:nvSpPr>
        <p:spPr>
          <a:xfrm>
            <a:off x="6218298" y="3110530"/>
            <a:ext cx="4627585" cy="830998"/>
          </a:xfrm>
          <a:prstGeom prst="wedgeEllipseCallout">
            <a:avLst>
              <a:gd name="adj1" fmla="val -47758"/>
              <a:gd name="adj2" fmla="val 6638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Q: Can you see how to apply Markov’s inequality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84EF7E-8E68-5ED1-6573-BBC5C1C011DC}"/>
                  </a:ext>
                </a:extLst>
              </p:cNvPr>
              <p:cNvSpPr txBox="1"/>
              <p:nvPr/>
            </p:nvSpPr>
            <p:spPr>
              <a:xfrm>
                <a:off x="3314205" y="5572862"/>
                <a:ext cx="1987221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𝑽𝒂𝒓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84EF7E-8E68-5ED1-6573-BBC5C1C0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205" y="5572862"/>
                <a:ext cx="1987221" cy="7958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8355A-080F-40E2-3103-1B3DEFFDF0A2}"/>
              </a:ext>
            </a:extLst>
          </p:cNvPr>
          <p:cNvSpPr txBox="1"/>
          <p:nvPr/>
        </p:nvSpPr>
        <p:spPr>
          <a:xfrm>
            <a:off x="1055993" y="3040762"/>
            <a:ext cx="999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Proof: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49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51229</TotalTime>
  <Words>2618</Words>
  <Application>Microsoft Office PowerPoint</Application>
  <PresentationFormat>Widescreen</PresentationFormat>
  <Paragraphs>374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Chapter 18 Tail Bounds</vt:lpstr>
      <vt:lpstr>Tails</vt:lpstr>
      <vt:lpstr>Tails Example</vt:lpstr>
      <vt:lpstr>Tails Example</vt:lpstr>
      <vt:lpstr>Tails Bounds</vt:lpstr>
      <vt:lpstr>Running Example</vt:lpstr>
      <vt:lpstr>Markov’s inequality</vt:lpstr>
      <vt:lpstr>Markov’s Inequality on Running Example</vt:lpstr>
      <vt:lpstr>Chebyshev’s inequality</vt:lpstr>
      <vt:lpstr>Chebyshev’s Bound on Running Example</vt:lpstr>
      <vt:lpstr>Chernoff Bound</vt:lpstr>
      <vt:lpstr>Chernoff Bound</vt:lpstr>
      <vt:lpstr>Chernoff Bound</vt:lpstr>
      <vt:lpstr>Chernoff Bound on c.d.f.</vt:lpstr>
      <vt:lpstr>Chernoff Bound for Poisson Tail</vt:lpstr>
      <vt:lpstr>Chernoff Bound for Poisson Tail</vt:lpstr>
      <vt:lpstr>Chernoff Bound for Binomial</vt:lpstr>
      <vt:lpstr>Chernoff Bound on Running Example</vt:lpstr>
      <vt:lpstr>Comparing the bounds</vt:lpstr>
      <vt:lpstr>Central Limit Theorem</vt:lpstr>
      <vt:lpstr>Comparing the approximation and bounds</vt:lpstr>
      <vt:lpstr>Comparing the approximation and bounds</vt:lpstr>
      <vt:lpstr>Proof of Thm 18.4 – Pretty Chernoff Bound</vt:lpstr>
      <vt:lpstr>Proof of Thm 18.4 – Pretty Chernoff Bound</vt:lpstr>
      <vt:lpstr>Proof of Thm 18.4 – Pretty Chernoff Bound</vt:lpstr>
      <vt:lpstr>Proof of Thm 18.4 – Pretty Chernoff Bound</vt:lpstr>
      <vt:lpstr>Stronger (?) Chernoff Bound for Binomial</vt:lpstr>
      <vt:lpstr>Stronger (?) Chernoff Bound for Binomial</vt:lpstr>
      <vt:lpstr>Comparison of Chernoff Bounds</vt:lpstr>
      <vt:lpstr>Comparison of Chernoff Bounds</vt:lpstr>
      <vt:lpstr>More general bound: Hoeffding’s Inequality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154</cp:revision>
  <dcterms:created xsi:type="dcterms:W3CDTF">2023-01-16T03:17:26Z</dcterms:created>
  <dcterms:modified xsi:type="dcterms:W3CDTF">2024-05-15T02:59:29Z</dcterms:modified>
</cp:coreProperties>
</file>